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804" r:id="rId2"/>
    <p:sldMasterId id="2147483816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BA02C2-A283-4948-9109-87B552240721}" type="datetimeFigureOut">
              <a:rPr lang="ru-RU" smtClean="0"/>
              <a:t>21.12.2022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114CCD6-C364-4CD1-87D1-C94EB1B6FD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2564904"/>
            <a:ext cx="4752528" cy="1944216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2C2D2E"/>
                </a:solidFill>
                <a:latin typeface="Times New Roman" pitchFamily="18" charset="0"/>
                <a:cs typeface="Times New Roman" pitchFamily="18" charset="0"/>
              </a:rPr>
              <a:t>«Методические рекомендации по организации работы с детьми с ОВЗ в условиях инклюзивного образования»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Библиотека\Desktop\OVZ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4624"/>
            <a:ext cx="3384376" cy="307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75856" y="6093296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М.А.Злакоманова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читель начальной школы МБОУ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«СШ №2»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38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Библиотека\Desktop\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20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200" dirty="0" smtClean="0">
                <a:effectLst/>
                <a:latin typeface="Times New Roman"/>
                <a:ea typeface="Times New Roman"/>
              </a:rPr>
              <a:t>Общие </a:t>
            </a:r>
            <a:r>
              <a:rPr lang="ru-RU" sz="3200" dirty="0">
                <a:effectLst/>
                <a:latin typeface="Times New Roman"/>
                <a:ea typeface="Times New Roman"/>
              </a:rPr>
              <a:t>рекомендации по работе с детьми ОВЗ: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484784"/>
            <a:ext cx="6624736" cy="4392488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latin typeface="Times New Roman"/>
                <a:ea typeface="Times New Roman"/>
              </a:rPr>
              <a:t>поддерживать уверенность ребенка с ОВЗ в своих </a:t>
            </a:r>
            <a:r>
              <a:rPr lang="ru-RU" sz="2400" dirty="0" smtClean="0">
                <a:latin typeface="Times New Roman"/>
                <a:ea typeface="Times New Roman"/>
              </a:rPr>
              <a:t>силах;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трудность </a:t>
            </a:r>
            <a:r>
              <a:rPr lang="ru-RU" sz="2400" dirty="0">
                <a:latin typeface="Times New Roman"/>
                <a:ea typeface="Times New Roman"/>
              </a:rPr>
              <a:t>заданий должна возрастать </a:t>
            </a:r>
            <a:r>
              <a:rPr lang="ru-RU" sz="2400" dirty="0" smtClean="0">
                <a:latin typeface="Times New Roman"/>
                <a:ea typeface="Times New Roman"/>
              </a:rPr>
              <a:t>постепенно;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на </a:t>
            </a:r>
            <a:r>
              <a:rPr lang="ru-RU" sz="2400" dirty="0">
                <a:latin typeface="Times New Roman"/>
                <a:ea typeface="Times New Roman"/>
              </a:rPr>
              <a:t>каждом уроке обязательно вводить организационный </a:t>
            </a:r>
            <a:r>
              <a:rPr lang="ru-RU" sz="2400" dirty="0" smtClean="0">
                <a:latin typeface="Times New Roman"/>
                <a:ea typeface="Times New Roman"/>
              </a:rPr>
              <a:t>момент;</a:t>
            </a:r>
          </a:p>
          <a:p>
            <a:pPr algn="just"/>
            <a:r>
              <a:rPr lang="ru-RU" sz="2400" dirty="0" smtClean="0">
                <a:latin typeface="Times New Roman"/>
                <a:ea typeface="Times New Roman"/>
              </a:rPr>
              <a:t> давать </a:t>
            </a:r>
            <a:r>
              <a:rPr lang="ru-RU" sz="2400" dirty="0">
                <a:latin typeface="Times New Roman"/>
                <a:ea typeface="Times New Roman"/>
              </a:rPr>
              <a:t>некоторое время для </a:t>
            </a:r>
            <a:r>
              <a:rPr lang="ru-RU" sz="2400" dirty="0" smtClean="0">
                <a:latin typeface="Times New Roman"/>
                <a:ea typeface="Times New Roman"/>
              </a:rPr>
              <a:t>обдумывания вопроса;</a:t>
            </a:r>
          </a:p>
          <a:p>
            <a:pPr algn="just"/>
            <a:r>
              <a:rPr lang="ru-RU" sz="2400" dirty="0" smtClean="0">
                <a:latin typeface="Times New Roman"/>
                <a:ea typeface="Times New Roman"/>
              </a:rPr>
              <a:t>большой </a:t>
            </a:r>
            <a:r>
              <a:rPr lang="ru-RU" sz="2400" dirty="0">
                <a:latin typeface="Times New Roman"/>
                <a:ea typeface="Times New Roman"/>
              </a:rPr>
              <a:t>и сложный </a:t>
            </a:r>
            <a:r>
              <a:rPr lang="ru-RU" sz="2400" dirty="0" smtClean="0">
                <a:latin typeface="Times New Roman"/>
                <a:ea typeface="Times New Roman"/>
              </a:rPr>
              <a:t>материал </a:t>
            </a:r>
            <a:r>
              <a:rPr lang="ru-RU" sz="2400" dirty="0">
                <a:latin typeface="Times New Roman"/>
                <a:ea typeface="Times New Roman"/>
              </a:rPr>
              <a:t>необходимо </a:t>
            </a:r>
            <a:r>
              <a:rPr lang="ru-RU" sz="2400" dirty="0" smtClean="0">
                <a:latin typeface="Times New Roman"/>
                <a:ea typeface="Times New Roman"/>
              </a:rPr>
              <a:t>разделять </a:t>
            </a:r>
            <a:r>
              <a:rPr lang="ru-RU" sz="2400" dirty="0">
                <a:latin typeface="Times New Roman"/>
                <a:ea typeface="Times New Roman"/>
              </a:rPr>
              <a:t>на отдельные части и давать их </a:t>
            </a:r>
            <a:r>
              <a:rPr lang="ru-RU" sz="2400" dirty="0" smtClean="0">
                <a:latin typeface="Times New Roman"/>
                <a:ea typeface="Times New Roman"/>
              </a:rPr>
              <a:t>постепенно;</a:t>
            </a:r>
            <a:endParaRPr lang="ru-RU" sz="3600" dirty="0">
              <a:latin typeface="Times New Roman"/>
              <a:ea typeface="Times New Roman"/>
            </a:endParaRPr>
          </a:p>
          <a:p>
            <a:pPr algn="just"/>
            <a:endParaRPr lang="ru-RU" sz="2400" dirty="0" smtClean="0">
              <a:latin typeface="Times New Roman"/>
              <a:ea typeface="Times New Roman"/>
            </a:endParaRPr>
          </a:p>
          <a:p>
            <a:pPr algn="just"/>
            <a:endParaRPr lang="ru-RU" sz="2400" dirty="0" smtClean="0">
              <a:latin typeface="Times New Roman"/>
              <a:ea typeface="Times New Roman"/>
            </a:endParaRPr>
          </a:p>
          <a:p>
            <a:pPr algn="just"/>
            <a:endParaRPr lang="ru-RU" sz="2400" dirty="0" smtClean="0">
              <a:latin typeface="Times New Roman"/>
              <a:ea typeface="Times New Roman"/>
            </a:endParaRPr>
          </a:p>
          <a:p>
            <a:pPr algn="just"/>
            <a:endParaRPr lang="ru-RU" sz="3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2050" name="Picture 2" descr="C:\Users\Библиотека\Desktop\выступление\1642306698_63-papik-pro-p-klipart-khoreografiya-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384664"/>
            <a:ext cx="2752692" cy="144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Библиотека\Desktop\выступление\inclusive-ed-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700808"/>
            <a:ext cx="2192300" cy="185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80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6669360" cy="464169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/>
              </a:rPr>
              <a:t>в</a:t>
            </a:r>
            <a:r>
              <a:rPr lang="ru-RU" sz="2400" dirty="0" smtClean="0"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момент выполнения задания недопустимо отвлекать учащегося на какие-либо дополнения, уточнения, инструкции, т.к. процесс переключения  </a:t>
            </a:r>
            <a:r>
              <a:rPr lang="ru-RU" sz="2400" dirty="0" smtClean="0">
                <a:latin typeface="Times New Roman"/>
                <a:ea typeface="Times New Roman"/>
              </a:rPr>
              <a:t>снижен;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стараться </a:t>
            </a:r>
            <a:r>
              <a:rPr lang="ru-RU" sz="2400" dirty="0">
                <a:latin typeface="Times New Roman"/>
                <a:ea typeface="Times New Roman"/>
              </a:rPr>
              <a:t>облегчить учебную деятельность использованием зрительных опор на уроке (картин, схем, таблиц</a:t>
            </a:r>
            <a:r>
              <a:rPr lang="ru-RU" sz="2400" dirty="0" smtClean="0">
                <a:latin typeface="Times New Roman"/>
                <a:ea typeface="Times New Roman"/>
              </a:rPr>
              <a:t>);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активизировать </a:t>
            </a:r>
            <a:r>
              <a:rPr lang="ru-RU" sz="2400" dirty="0">
                <a:latin typeface="Times New Roman"/>
                <a:ea typeface="Times New Roman"/>
              </a:rPr>
              <a:t>работу всех анализаторов (двигательного, зрительного, слухового, сенсомоторного</a:t>
            </a:r>
            <a:r>
              <a:rPr lang="ru-RU" sz="2400" dirty="0" smtClean="0">
                <a:latin typeface="Times New Roman"/>
                <a:ea typeface="Times New Roman"/>
              </a:rPr>
              <a:t>);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необходимо </a:t>
            </a:r>
            <a:r>
              <a:rPr lang="ru-RU" sz="2400" dirty="0">
                <a:latin typeface="Times New Roman"/>
                <a:ea typeface="Times New Roman"/>
              </a:rPr>
              <a:t>развивать </a:t>
            </a:r>
            <a:r>
              <a:rPr lang="ru-RU" sz="2400" dirty="0" smtClean="0">
                <a:latin typeface="Times New Roman"/>
                <a:ea typeface="Times New Roman"/>
              </a:rPr>
              <a:t>самоконтроль у детей с ОВЗ;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давать кратковременную возможность для отдыха с целью предупреждения </a:t>
            </a:r>
            <a:r>
              <a:rPr lang="ru-RU" sz="2400" dirty="0" smtClean="0">
                <a:latin typeface="Times New Roman"/>
                <a:ea typeface="Times New Roman"/>
              </a:rPr>
              <a:t>переутомления;</a:t>
            </a:r>
          </a:p>
          <a:p>
            <a:endParaRPr lang="ru-RU" sz="2400" dirty="0" smtClean="0">
              <a:latin typeface="Times New Roman"/>
              <a:ea typeface="Times New Roman"/>
            </a:endParaRPr>
          </a:p>
          <a:p>
            <a:endParaRPr lang="ru-RU" sz="2400" dirty="0" smtClean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3074" name="Picture 2" descr="C:\Users\Библиотека\Desktop\выступление\CQKSOM7qRx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982328"/>
            <a:ext cx="5256584" cy="184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82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/>
                <a:ea typeface="Times New Roman"/>
              </a:rPr>
              <a:t>в </a:t>
            </a:r>
            <a:r>
              <a:rPr lang="ru-RU" sz="2400" dirty="0">
                <a:latin typeface="Times New Roman"/>
                <a:ea typeface="Times New Roman"/>
              </a:rPr>
              <a:t>работе стараться активизировать не столько механическую, сколько смысловую </a:t>
            </a:r>
            <a:r>
              <a:rPr lang="ru-RU" sz="2400" dirty="0" smtClean="0">
                <a:latin typeface="Times New Roman"/>
                <a:ea typeface="Times New Roman"/>
              </a:rPr>
              <a:t>память;</a:t>
            </a:r>
            <a:endParaRPr lang="ru-RU" sz="2400" dirty="0">
              <a:latin typeface="Times New Roman"/>
              <a:ea typeface="Times New Roman"/>
            </a:endParaRPr>
          </a:p>
          <a:p>
            <a:r>
              <a:rPr lang="ru-RU" sz="2400" dirty="0" smtClean="0">
                <a:latin typeface="Times New Roman"/>
                <a:ea typeface="Times New Roman"/>
              </a:rPr>
              <a:t>дополнительная </a:t>
            </a:r>
            <a:r>
              <a:rPr lang="ru-RU" sz="2400" dirty="0">
                <a:latin typeface="Times New Roman"/>
                <a:ea typeface="Times New Roman"/>
              </a:rPr>
              <a:t>мотивация (необходимо использовать похвалу, соревнования, жетоны, фишки, наклейки и др</a:t>
            </a:r>
            <a:r>
              <a:rPr lang="ru-RU" sz="2400" dirty="0" smtClean="0">
                <a:latin typeface="Times New Roman"/>
                <a:ea typeface="Times New Roman"/>
              </a:rPr>
              <a:t>.);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создавать </a:t>
            </a:r>
            <a:r>
              <a:rPr lang="ru-RU" sz="2400" dirty="0">
                <a:latin typeface="Times New Roman"/>
                <a:ea typeface="Times New Roman"/>
              </a:rPr>
              <a:t>максимально спокойную обстановку на уроке или занятии, поддерживать атмосферу доброжелательности.</a:t>
            </a:r>
            <a:endParaRPr lang="ru-RU" dirty="0"/>
          </a:p>
        </p:txBody>
      </p:sp>
      <p:pic>
        <p:nvPicPr>
          <p:cNvPr id="4098" name="Picture 2" descr="C:\Users\Библиотека\Desktop\выступление\festival_my_vmeste_photo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61048"/>
            <a:ext cx="3888432" cy="274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22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6512511" cy="1143000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4000" i="1" dirty="0">
                <a:effectLst/>
                <a:latin typeface="Times New Roman"/>
                <a:ea typeface="Times New Roman"/>
              </a:rPr>
              <a:t>Рекомендации по работе </a:t>
            </a:r>
            <a:r>
              <a:rPr lang="ru-RU" sz="4000" dirty="0">
                <a:effectLst/>
                <a:latin typeface="Times New Roman"/>
                <a:ea typeface="Times New Roman"/>
              </a:rPr>
              <a:t/>
            </a:r>
            <a:br>
              <a:rPr lang="ru-RU" sz="4000" dirty="0">
                <a:effectLst/>
                <a:latin typeface="Times New Roman"/>
                <a:ea typeface="Times New Roman"/>
              </a:rPr>
            </a:br>
            <a:r>
              <a:rPr lang="ru-RU" sz="4000" i="1" dirty="0">
                <a:effectLst/>
                <a:latin typeface="Times New Roman"/>
                <a:ea typeface="Times New Roman"/>
              </a:rPr>
              <a:t>с детьми с ЗПР</a:t>
            </a:r>
            <a:r>
              <a:rPr lang="ru-RU" sz="4400" dirty="0">
                <a:effectLst/>
                <a:latin typeface="Times New Roman"/>
                <a:ea typeface="Times New Roman"/>
              </a:rPr>
              <a:t/>
            </a:r>
            <a:br>
              <a:rPr lang="ru-RU" sz="4400" dirty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060848"/>
            <a:ext cx="6400800" cy="3474720"/>
          </a:xfrm>
        </p:spPr>
        <p:txBody>
          <a:bodyPr/>
          <a:lstStyle/>
          <a:p>
            <a:r>
              <a:rPr lang="ru-RU" sz="2400" dirty="0" smtClean="0">
                <a:latin typeface="Times New Roman"/>
                <a:ea typeface="Times New Roman"/>
              </a:rPr>
              <a:t>помощь </a:t>
            </a:r>
            <a:r>
              <a:rPr lang="ru-RU" sz="2400" dirty="0">
                <a:latin typeface="Times New Roman"/>
                <a:ea typeface="Times New Roman"/>
              </a:rPr>
              <a:t>в планировании учебной деятельности </a:t>
            </a:r>
            <a:r>
              <a:rPr lang="ru-RU" sz="2400" dirty="0" smtClean="0">
                <a:latin typeface="Times New Roman"/>
                <a:ea typeface="Times New Roman"/>
              </a:rPr>
              <a:t>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использование </a:t>
            </a:r>
            <a:r>
              <a:rPr lang="ru-RU" sz="2400" dirty="0">
                <a:latin typeface="Times New Roman"/>
                <a:ea typeface="Times New Roman"/>
              </a:rPr>
              <a:t>карточек  при изучении любой </a:t>
            </a:r>
            <a:r>
              <a:rPr lang="ru-RU" sz="2400" dirty="0" smtClean="0">
                <a:latin typeface="Times New Roman"/>
                <a:ea typeface="Times New Roman"/>
              </a:rPr>
              <a:t>темы;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стимулирование </a:t>
            </a:r>
            <a:r>
              <a:rPr lang="ru-RU" sz="2400" dirty="0">
                <a:latin typeface="Times New Roman"/>
                <a:ea typeface="Times New Roman"/>
              </a:rPr>
              <a:t>учебной </a:t>
            </a:r>
            <a:r>
              <a:rPr lang="ru-RU" sz="2400" dirty="0" smtClean="0">
                <a:latin typeface="Times New Roman"/>
                <a:ea typeface="Times New Roman"/>
              </a:rPr>
              <a:t>деятельности;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 контроль </a:t>
            </a:r>
            <a:r>
              <a:rPr lang="ru-RU" sz="2400" dirty="0">
                <a:latin typeface="Times New Roman"/>
                <a:ea typeface="Times New Roman"/>
              </a:rPr>
              <a:t>над учебной </a:t>
            </a:r>
            <a:r>
              <a:rPr lang="ru-RU" sz="2400" dirty="0" smtClean="0">
                <a:latin typeface="Times New Roman"/>
                <a:ea typeface="Times New Roman"/>
              </a:rPr>
              <a:t>деятельностью.</a:t>
            </a:r>
          </a:p>
          <a:p>
            <a:endParaRPr lang="ru-RU" dirty="0"/>
          </a:p>
        </p:txBody>
      </p:sp>
      <p:pic>
        <p:nvPicPr>
          <p:cNvPr id="5122" name="Picture 2" descr="C:\Users\Библиотека\Desktop\выступление\970_1644904733_olimpiada2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725144"/>
            <a:ext cx="29559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56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6512511" cy="1143000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4000" dirty="0">
                <a:effectLst/>
                <a:latin typeface="Times New Roman"/>
                <a:ea typeface="Times New Roman"/>
              </a:rPr>
              <a:t>Рекомендации по работе </a:t>
            </a:r>
            <a:br>
              <a:rPr lang="ru-RU" sz="4000" dirty="0">
                <a:effectLst/>
                <a:latin typeface="Times New Roman"/>
                <a:ea typeface="Times New Roman"/>
              </a:rPr>
            </a:br>
            <a:r>
              <a:rPr lang="ru-RU" sz="4000" dirty="0">
                <a:effectLst/>
                <a:latin typeface="Times New Roman"/>
                <a:ea typeface="Times New Roman"/>
              </a:rPr>
              <a:t>с детьми с НОДА</a:t>
            </a:r>
            <a:r>
              <a:rPr lang="ru-RU" sz="4400" i="1" dirty="0">
                <a:effectLst/>
                <a:latin typeface="Times New Roman"/>
                <a:ea typeface="Times New Roman"/>
              </a:rPr>
              <a:t/>
            </a:r>
            <a:br>
              <a:rPr lang="ru-RU" sz="4400" i="1" dirty="0">
                <a:effectLst/>
                <a:latin typeface="Times New Roman"/>
                <a:ea typeface="Times New Roman"/>
              </a:rPr>
            </a:b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556792"/>
            <a:ext cx="6904856" cy="4752528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>
                <a:latin typeface="Times New Roman"/>
                <a:ea typeface="Times New Roman"/>
              </a:rPr>
              <a:t>на </a:t>
            </a:r>
            <a:r>
              <a:rPr lang="ru-RU" sz="2400" dirty="0">
                <a:latin typeface="Times New Roman"/>
                <a:ea typeface="Times New Roman"/>
              </a:rPr>
              <a:t>занятиях необходимо соблюдение двигательного </a:t>
            </a:r>
            <a:r>
              <a:rPr lang="ru-RU" sz="2400" dirty="0" smtClean="0">
                <a:latin typeface="Times New Roman"/>
                <a:ea typeface="Times New Roman"/>
              </a:rPr>
              <a:t>режима;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обязательный </a:t>
            </a:r>
            <a:r>
              <a:rPr lang="ru-RU" sz="2400" dirty="0">
                <a:latin typeface="Times New Roman"/>
                <a:ea typeface="Times New Roman"/>
              </a:rPr>
              <a:t>перерыв в занятии на </a:t>
            </a:r>
            <a:r>
              <a:rPr lang="ru-RU" sz="2400" dirty="0" smtClean="0">
                <a:latin typeface="Times New Roman"/>
                <a:ea typeface="Times New Roman"/>
              </a:rPr>
              <a:t>физкультминутку;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в </a:t>
            </a:r>
            <a:r>
              <a:rPr lang="ru-RU" sz="2400" dirty="0">
                <a:latin typeface="Times New Roman"/>
                <a:ea typeface="Times New Roman"/>
              </a:rPr>
              <a:t>каждое занятие желательно включать упражнение на пространственную и временную ориентацию (например, положи ручку справа от тетради; найди сегодняшнюю дату на календаре и т.д</a:t>
            </a:r>
            <a:r>
              <a:rPr lang="ru-RU" sz="2400" dirty="0" smtClean="0">
                <a:latin typeface="Times New Roman"/>
                <a:ea typeface="Times New Roman"/>
              </a:rPr>
              <a:t>.);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для </a:t>
            </a:r>
            <a:r>
              <a:rPr lang="ru-RU" sz="2400" dirty="0">
                <a:latin typeface="Times New Roman"/>
                <a:ea typeface="Times New Roman"/>
              </a:rPr>
              <a:t>детей, имеющих тяжелые нарушения моторики рук (практически всегда они связаны с тяжелым нарушением речи), необходим индивидуальный подбор </a:t>
            </a:r>
            <a:r>
              <a:rPr lang="ru-RU" sz="2400" dirty="0" smtClean="0">
                <a:latin typeface="Times New Roman"/>
                <a:ea typeface="Times New Roman"/>
              </a:rPr>
              <a:t>заданий;</a:t>
            </a:r>
          </a:p>
          <a:p>
            <a:r>
              <a:rPr lang="ru-RU" sz="2400" dirty="0">
                <a:latin typeface="Times New Roman"/>
                <a:ea typeface="Times New Roman"/>
              </a:rPr>
              <a:t>о</a:t>
            </a:r>
            <a:r>
              <a:rPr lang="ru-RU" sz="2400" dirty="0" smtClean="0">
                <a:latin typeface="Times New Roman"/>
                <a:ea typeface="Times New Roman"/>
              </a:rPr>
              <a:t>собое </a:t>
            </a:r>
            <a:r>
              <a:rPr lang="ru-RU" sz="2400" dirty="0">
                <a:latin typeface="Times New Roman"/>
                <a:ea typeface="Times New Roman"/>
              </a:rPr>
              <a:t>место должны занять уроки ручного труда, </a:t>
            </a:r>
            <a:r>
              <a:rPr lang="ru-RU" sz="2400" dirty="0" smtClean="0">
                <a:latin typeface="Times New Roman"/>
                <a:ea typeface="Times New Roman"/>
              </a:rPr>
              <a:t>рисование;</a:t>
            </a:r>
          </a:p>
          <a:p>
            <a:endParaRPr lang="ru-RU" sz="2400" b="1" dirty="0" smtClean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413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/>
                <a:ea typeface="Times New Roman"/>
              </a:rPr>
              <a:t>необходимо </a:t>
            </a:r>
            <a:r>
              <a:rPr lang="ru-RU" sz="2400" dirty="0">
                <a:latin typeface="Times New Roman"/>
                <a:ea typeface="Times New Roman"/>
              </a:rPr>
              <a:t>учить детей проверять качество своей работы, как по ходу её выполнения, так и по конечному результату; </a:t>
            </a:r>
            <a:endParaRPr lang="ru-RU" sz="2400" dirty="0" smtClean="0">
              <a:latin typeface="Times New Roman"/>
              <a:ea typeface="Times New Roman"/>
            </a:endParaRPr>
          </a:p>
          <a:p>
            <a:r>
              <a:rPr lang="ru-RU" sz="2400" dirty="0">
                <a:latin typeface="Times New Roman"/>
                <a:ea typeface="Times New Roman"/>
              </a:rPr>
              <a:t>переключать детей с одного вида деятельности на </a:t>
            </a:r>
            <a:r>
              <a:rPr lang="ru-RU" sz="2400" dirty="0" smtClean="0">
                <a:latin typeface="Times New Roman"/>
                <a:ea typeface="Times New Roman"/>
              </a:rPr>
              <a:t>другой;</a:t>
            </a:r>
          </a:p>
          <a:p>
            <a:endParaRPr lang="ru-RU" dirty="0"/>
          </a:p>
        </p:txBody>
      </p:sp>
      <p:pic>
        <p:nvPicPr>
          <p:cNvPr id="2050" name="Picture 2" descr="C:\Users\Библиотека\Desktop\выступление\Untitled-456_kopiy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96952"/>
            <a:ext cx="54006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6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4400" i="1" dirty="0">
                <a:effectLst/>
                <a:latin typeface="Times New Roman"/>
                <a:ea typeface="Times New Roman"/>
              </a:rPr>
              <a:t>Рекомендации по работе </a:t>
            </a:r>
            <a:r>
              <a:rPr lang="ru-RU" sz="4400" dirty="0">
                <a:effectLst/>
                <a:latin typeface="Times New Roman"/>
                <a:ea typeface="Times New Roman"/>
              </a:rPr>
              <a:t/>
            </a:r>
            <a:br>
              <a:rPr lang="ru-RU" sz="4400" dirty="0">
                <a:effectLst/>
                <a:latin typeface="Times New Roman"/>
                <a:ea typeface="Times New Roman"/>
              </a:rPr>
            </a:br>
            <a:r>
              <a:rPr lang="ru-RU" sz="4400" i="1" dirty="0">
                <a:effectLst/>
                <a:latin typeface="Times New Roman"/>
                <a:ea typeface="Times New Roman"/>
              </a:rPr>
              <a:t>с детьми с РАС</a:t>
            </a:r>
            <a:r>
              <a:rPr lang="ru-RU" sz="4400" dirty="0">
                <a:effectLst/>
                <a:latin typeface="Times New Roman"/>
                <a:ea typeface="Times New Roman"/>
              </a:rPr>
              <a:t/>
            </a:r>
            <a:br>
              <a:rPr lang="ru-RU" sz="4400" dirty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628800"/>
            <a:ext cx="6400800" cy="347472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endParaRPr lang="ru-RU" sz="2400" dirty="0" smtClean="0">
              <a:latin typeface="Times New Roman"/>
              <a:ea typeface="Times New Roman"/>
            </a:endParaRPr>
          </a:p>
          <a:p>
            <a:r>
              <a:rPr lang="ru-RU" sz="2400" dirty="0" smtClean="0">
                <a:latin typeface="Times New Roman"/>
                <a:ea typeface="Times New Roman"/>
              </a:rPr>
              <a:t>для </a:t>
            </a:r>
            <a:r>
              <a:rPr lang="ru-RU" sz="2400" dirty="0">
                <a:latin typeface="Times New Roman"/>
                <a:ea typeface="Times New Roman"/>
              </a:rPr>
              <a:t>преодоления своих трудностей каждому ребенку нужна своя опора, необходимо подбирать (создавать) наглядные материалы, представленные на слуховой, зрительной и тактильной основе (услышать, увидеть, </a:t>
            </a:r>
            <a:r>
              <a:rPr lang="ru-RU" sz="2400" dirty="0" smtClean="0">
                <a:latin typeface="Times New Roman"/>
                <a:ea typeface="Times New Roman"/>
              </a:rPr>
              <a:t>написать);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/>
                <a:ea typeface="Times New Roman"/>
              </a:rPr>
              <a:t>для детей с РАС характерно лучшее усвоение учебных материалов, если они представлены в виде схем, алгоритмов, </a:t>
            </a:r>
            <a:r>
              <a:rPr lang="ru-RU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/>
                <a:ea typeface="Times New Roman"/>
              </a:rPr>
              <a:t>таблиц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/>
                <a:ea typeface="Times New Roman"/>
              </a:rPr>
              <a:t>;</a:t>
            </a:r>
          </a:p>
          <a:p>
            <a:endParaRPr lang="ru-RU" dirty="0" smtClean="0"/>
          </a:p>
        </p:txBody>
      </p:sp>
      <p:pic>
        <p:nvPicPr>
          <p:cNvPr id="3074" name="Picture 2" descr="C:\Users\Библиотека\Desktop\выступление\914259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437112"/>
            <a:ext cx="2324497" cy="234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7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/>
                <a:ea typeface="Times New Roman"/>
              </a:rPr>
              <a:t>для </a:t>
            </a:r>
            <a:r>
              <a:rPr lang="ru-RU" sz="2400" dirty="0">
                <a:latin typeface="Times New Roman"/>
                <a:ea typeface="Times New Roman"/>
              </a:rPr>
              <a:t>детей с РАС характерно лучшее усвоение учебных материалов, если они представлены в виде схем, алгоритмов, </a:t>
            </a:r>
            <a:r>
              <a:rPr lang="ru-RU" sz="2400" dirty="0" smtClean="0">
                <a:latin typeface="Times New Roman"/>
                <a:ea typeface="Times New Roman"/>
              </a:rPr>
              <a:t>таблиц;</a:t>
            </a:r>
          </a:p>
          <a:p>
            <a:r>
              <a:rPr lang="ru-RU" sz="2400" dirty="0">
                <a:latin typeface="Times New Roman"/>
                <a:ea typeface="Times New Roman"/>
              </a:rPr>
              <a:t>п</a:t>
            </a:r>
            <a:r>
              <a:rPr lang="ru-RU" sz="2400" dirty="0" smtClean="0">
                <a:latin typeface="Times New Roman"/>
                <a:ea typeface="Times New Roman"/>
              </a:rPr>
              <a:t>редотвращайте </a:t>
            </a:r>
            <a:r>
              <a:rPr lang="ru-RU" sz="2400" dirty="0">
                <a:latin typeface="Times New Roman"/>
                <a:ea typeface="Times New Roman"/>
              </a:rPr>
              <a:t>наступления </a:t>
            </a:r>
            <a:r>
              <a:rPr lang="ru-RU" sz="2400" dirty="0" smtClean="0">
                <a:latin typeface="Times New Roman"/>
                <a:ea typeface="Times New Roman"/>
              </a:rPr>
              <a:t>утомления;</a:t>
            </a:r>
          </a:p>
          <a:p>
            <a:r>
              <a:rPr lang="ru-RU" sz="2400" dirty="0" smtClean="0">
                <a:latin typeface="Times New Roman"/>
                <a:ea typeface="Times New Roman"/>
              </a:rPr>
              <a:t> внимание </a:t>
            </a:r>
            <a:r>
              <a:rPr lang="ru-RU" sz="2400" dirty="0">
                <a:latin typeface="Times New Roman"/>
                <a:ea typeface="Times New Roman"/>
              </a:rPr>
              <a:t>учащихся больше привлекают те наглядные материалы, в создании которых они сами принимали участие. </a:t>
            </a:r>
            <a:endParaRPr lang="ru-RU" sz="2400" dirty="0" smtClean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4098" name="Picture 2" descr="C:\Users\Библиотека\Desktop\выступление\43f07434f336425c69e58b0c8c8f67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89040"/>
            <a:ext cx="4752528" cy="286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89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180</TotalTime>
  <Words>417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Углы</vt:lpstr>
      <vt:lpstr>Воздушный поток</vt:lpstr>
      <vt:lpstr>1_Воздушный поток</vt:lpstr>
      <vt:lpstr>«Методические рекомендации по организации работы с детьми с ОВЗ в условиях инклюзивного образования»</vt:lpstr>
      <vt:lpstr>Общие рекомендации по работе с детьми ОВЗ:</vt:lpstr>
      <vt:lpstr>Презентация PowerPoint</vt:lpstr>
      <vt:lpstr>Презентация PowerPoint</vt:lpstr>
      <vt:lpstr>Рекомендации по работе  с детьми с ЗПР </vt:lpstr>
      <vt:lpstr>Рекомендации по работе  с детьми с НОДА </vt:lpstr>
      <vt:lpstr>Презентация PowerPoint</vt:lpstr>
      <vt:lpstr>Рекомендации по работе  с детьми с РАС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«Методические рекомендации по организации работы с детьми с ОВЗ в условиях инклюзивного образования»</dc:title>
  <dc:creator>Библиотека</dc:creator>
  <cp:lastModifiedBy>Библиотека</cp:lastModifiedBy>
  <cp:revision>10</cp:revision>
  <dcterms:created xsi:type="dcterms:W3CDTF">2022-12-19T06:02:17Z</dcterms:created>
  <dcterms:modified xsi:type="dcterms:W3CDTF">2022-12-21T06:06:24Z</dcterms:modified>
</cp:coreProperties>
</file>