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0" r:id="rId3"/>
    <p:sldId id="261" r:id="rId4"/>
    <p:sldId id="266" r:id="rId5"/>
    <p:sldId id="262" r:id="rId6"/>
    <p:sldId id="268" r:id="rId7"/>
    <p:sldId id="272" r:id="rId8"/>
    <p:sldId id="301" r:id="rId9"/>
    <p:sldId id="302" r:id="rId10"/>
    <p:sldId id="274" r:id="rId11"/>
    <p:sldId id="275" r:id="rId12"/>
    <p:sldId id="276" r:id="rId13"/>
    <p:sldId id="277" r:id="rId14"/>
    <p:sldId id="279" r:id="rId15"/>
    <p:sldId id="303" r:id="rId16"/>
    <p:sldId id="304" r:id="rId17"/>
    <p:sldId id="305" r:id="rId18"/>
    <p:sldId id="30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62A61-3D9D-45C5-94B7-ACA8F45616B8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9407D-5199-4C48-827C-4AAD158D4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142984"/>
            <a:ext cx="7772400" cy="1798641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>Особенности построения современного урока для обучающихся с ограниченными возможностями здоровья в условиях полной инклюзии (интеграции)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86000" y="4214818"/>
            <a:ext cx="6172200" cy="216010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Муниципальное бюджетное общеобразовательное учреждение «Средняя школа №12» города Смоленска</a:t>
            </a:r>
          </a:p>
          <a:p>
            <a:pPr algn="r"/>
            <a:r>
              <a:rPr lang="ru-RU" dirty="0" smtClean="0"/>
              <a:t>Учитель </a:t>
            </a:r>
            <a:r>
              <a:rPr lang="ru-RU" dirty="0" smtClean="0"/>
              <a:t>начальных классов:</a:t>
            </a:r>
          </a:p>
          <a:p>
            <a:pPr algn="r"/>
            <a:r>
              <a:rPr lang="ru-RU" dirty="0" smtClean="0"/>
              <a:t>Макаренкова Ольга Михайловна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272338" cy="1370012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режима урока в инклюзивном классе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должен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придерживаться следующих требований,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относятся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работе с детьми с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ОВЗ: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1511300" y="1341438"/>
            <a:ext cx="70564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Урок должен иметь </a:t>
            </a:r>
            <a:r>
              <a:rPr lang="ru-RU" b="1" dirty="0">
                <a:solidFill>
                  <a:srgbClr val="000000"/>
                </a:solidFill>
                <a:latin typeface="Times New Roman,Bold"/>
              </a:rPr>
              <a:t>четкий алгоритм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</a:rPr>
              <a:t>. Привыкая к определенному алгоритму, дети становятся более организованными.</a:t>
            </a:r>
          </a:p>
          <a:p>
            <a:pPr algn="r"/>
            <a:r>
              <a:rPr lang="ru-RU" sz="2400" b="1" dirty="0">
                <a:solidFill>
                  <a:srgbClr val="C10000"/>
                </a:solidFill>
                <a:latin typeface="Times New Roman,Bold"/>
              </a:rPr>
              <a:t>Начало урока</a:t>
            </a:r>
            <a:r>
              <a:rPr lang="ru-RU" sz="2400" b="1" dirty="0">
                <a:solidFill>
                  <a:srgbClr val="C10000"/>
                </a:solidFill>
                <a:latin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2633663"/>
            <a:ext cx="4492625" cy="41036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вариант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–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«особенные»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работают по карточкам на закрепление предыдущей темы (в это время учитель работает с остальными детьми, объясняя новую тему, которую невозможно объяснить в том же режиме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«особенным»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2633663"/>
            <a:ext cx="4446587" cy="42243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пока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«обычные»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работают по карточкам на закрепление предыдущей темы (т.к. они более самостоятельны), учитель проводит словарную работу или другие виды работ с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«особенными»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по вспоминанию основных понятий, касающихся темы предыдущего урока.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950" y="14288"/>
            <a:ext cx="9144000" cy="11049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этапе урока можно 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детям 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ОВЗ:</a:t>
            </a:r>
            <a:endParaRPr lang="ru-RU" sz="3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Объект 2"/>
          <p:cNvSpPr>
            <a:spLocks noGrp="1"/>
          </p:cNvSpPr>
          <p:nvPr>
            <p:ph sz="quarter" idx="4294967295"/>
          </p:nvPr>
        </p:nvSpPr>
        <p:spPr>
          <a:xfrm>
            <a:off x="382588" y="1196975"/>
            <a:ext cx="8594725" cy="5976938"/>
          </a:xfrm>
        </p:spPr>
        <p:txBody>
          <a:bodyPr/>
          <a:lstStyle/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карточки с понятиями предыдущего урока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(дети дают этим понятиям письменную характеристику).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карточки,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содержащие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слова-подсказки или предложения с пропущенными словами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(чтобы детям было проще дать определение понятию).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заданием такого характера: в одном столбике даются понятия, в другом – определения этих понятий (дети стрелочкой должны указать какому понятию соответствует то или иное определение).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карточки с практическими примерами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словарная работа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(устно или по карточкам). Учитель может коротко проговорить, что усвоено детьми на прошлом занятии. Здесь же можно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использовать наглядность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(картинки, пособия, практический материал, предметы,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 словами из словаря).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Можно предложить детям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по типу «10 слов»: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доске или устно учитель предлагает детям 10 уже известных им понятий, касающихся пройденных тем. После этого карточки с понятиями убираются, а у себя в тетрадях дети должны воспроизвести все слова, которые они запомнили, а потом дети устно дают определения этим словам. После этого предлагается выполнить практическое задание на доске или другое практическое задание, чтобы дети вспомнили, как на практике пользоваться этими понятиями.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Начало урока с детьми с ОВЗ всегда должно быть построено на повторении предыдущего материала.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6375" y="228600"/>
            <a:ext cx="5759450" cy="8969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урока: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388" y="1484313"/>
            <a:ext cx="4427537" cy="53736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вариант работы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выполняют задания по карточкам, отрабатывая новую тему. В это время учитель в «доступном» варианте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 новую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детям с ОВЗ.</a:t>
            </a:r>
          </a:p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этом используются: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(каждое действие или слово должно быть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подкреплено картинкой, схемой, карточкой, практическим действием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постепенный переход от одного действия или понятия к другому;</a:t>
            </a:r>
          </a:p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Постоянное речевое сопровождение со стороны педагога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не насыщенное, а краткое и четкое, т.к. речевая информация усваивается в малом объем;</a:t>
            </a:r>
          </a:p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Далее идет закрепление материала. Один или два ребенка выполняют задание перед всем классом.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активно помогает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Потом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«особенные»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выполняют индивидуальные задания, связанные с новой темой, а в это время учитель проверяет задания, выполняемые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«обычными»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35500" y="1484313"/>
            <a:ext cx="4549775" cy="39338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–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может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приступать к объяснению новой темы для всех обучающихся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 этом для общего объяснения нужно выбирать только простые темы, как по своему объему, так и по содержанию материала. Также не забывать про использование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алгоритма и наглядности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Далее можно предложить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сильным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 выполнить индивидуальные задания самостоятельно, а в это время еще раз объяснить более </a:t>
            </a:r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слабым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 содержание новой темы, и только потом предложить им самостоятельные задания и переключиться на проверку заданий, выполняемых сильными учениками.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91550" cy="161607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задания для детей с ОВЗ должны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определенному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алгоритму действий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Объект 2"/>
          <p:cNvSpPr>
            <a:spLocks noGrp="1"/>
          </p:cNvSpPr>
          <p:nvPr>
            <p:ph sz="quarter" idx="4294967295"/>
          </p:nvPr>
        </p:nvSpPr>
        <p:spPr>
          <a:xfrm>
            <a:off x="274638" y="1412875"/>
            <a:ext cx="8594725" cy="504031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Font typeface="Wingdings 3" pitchFamily="18" charset="2"/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 3" pitchFamily="18" charset="2"/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Устные задания выполняются по следующему алгоритму: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Учитель проговаривает само задание (т.е., что мы будем делать) обучающиеся проговаривают задание после учителя; можно использовать карточки с опорными словами, иллюстрации, отражающие алгоритм выполнения заданий, схем, таблиц.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Пошаговое выполнение самого задания, проверка вместе с учителем.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Письменные задания: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Учитель проговаривает само задание (т.е., что мы будем делать) обучающиеся проговаривают задание после учителя.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Детям раздаются карточки с заданиями для самостоятельного выполнения (алгоритм действия прописывается в самой карточке).</a:t>
            </a:r>
          </a:p>
          <a:p>
            <a:pPr marL="0" indent="0" algn="just">
              <a:buFont typeface="Wingdings 3" pitchFamily="18" charset="2"/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Проверка задания: учитель может индивидуально проверять задание, подходя к каждому ребенку.</a:t>
            </a:r>
          </a:p>
          <a:p>
            <a:pPr marL="0" indent="0" algn="ctr">
              <a:buFont typeface="Wingdings 3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в инклюзивном классе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есть дети с ограниченными возможностями здоровья, должен предполагать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большое количество использования наглядности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упрощения восприятия материала.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591550" cy="92867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Учителю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заметку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276225" y="908050"/>
            <a:ext cx="8761413" cy="6381750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 3" pitchFamily="18" charset="2"/>
              <a:buNone/>
              <a:defRPr/>
            </a:pP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sz="29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основных требований к уроку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sz="29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</a:t>
            </a:r>
            <a:r>
              <a:rPr lang="ru-RU" sz="29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слабого внимания </a:t>
            </a:r>
            <a:r>
              <a:rPr lang="ru-RU" sz="29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здоровья, </a:t>
            </a:r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29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истощаемости </a:t>
            </a:r>
            <a:r>
              <a:rPr lang="ru-RU" sz="29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пресыщения однообразной деятельностью.</a:t>
            </a: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sz="4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на уроке учитель должен </a:t>
            </a:r>
            <a:r>
              <a:rPr lang="ru-RU" sz="4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менять разные </a:t>
            </a:r>
            <a:r>
              <a:rPr lang="ru-RU" sz="4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4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начинать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лучше с заданий, которые тренируют память,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внимание;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задания использовать только в середине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урока;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чередовать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связанные с обучением, и задания, имеющие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коррекционную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(зрительная гимнастика, использование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моторики, развитие восприятия и мышления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сюрпризные, игровые моменты, моменты соревнования,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интриги,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ролевые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игры, мини-постановки (т.е. всю ту деятельность, которая 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затрагивает</a:t>
            </a:r>
          </a:p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связывает знания с жизнью</a:t>
            </a:r>
            <a:r>
              <a:rPr lang="ru-RU" sz="3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Font typeface="Wingdings 3" pitchFamily="18" charset="2"/>
              <a:buNone/>
              <a:defRPr/>
            </a:pPr>
            <a:endParaRPr lang="ru-RU" sz="2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Обучающиеся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здоровья усваивают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по           специальным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индивидуально-коррекционным) образовательным программам.</a:t>
            </a: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сложности изучаемой темы, объяснение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домашнего задания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индивидуальный или фронтальный характер.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642942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		С </a:t>
            </a:r>
            <a:r>
              <a:rPr lang="ru-RU" dirty="0" smtClean="0"/>
              <a:t>учетом того, что в инклюзивном классе обучаются дети с ОВЗ по 1 или 2 варианту АООП, то требования к планируемым результатам, как предметным, так и </a:t>
            </a:r>
            <a:r>
              <a:rPr lang="ru-RU" dirty="0" err="1" smtClean="0"/>
              <a:t>метапредметным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личностным, не имеют принципиального различия, за исключением детей с ЗПР.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	Вариант 4.2. (для слабовидящих обучающихся) исключает «овладение умением сотрудничать с педагогом и сверстниками при решении учебных задач, принимать на себя ответственность за результаты своих действий».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	Варианты 6.1. и 6.2. (для обучающихся с нарушением опорно-двигательного аппарата) соответствуют ФГОС НОО в части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освоения АООП НОО. Вариант 7.2. (для обучающихся с задержкой психического развития) имеет принципиальные различия в силу индивидуальных возможностей и особых образовательных потребностей обучающихся с ЗПР.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86766" cy="618822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В </a:t>
            </a:r>
            <a:r>
              <a:rPr lang="ru-RU" dirty="0" smtClean="0"/>
              <a:t>связи с этим при проектировании инклюзивного урока учитель при необходимости дифференцирует цели, содержание и планируемые результаты для разных групп обучающихся. Однако, осуществляя дифференцированный подход, учителю следует обратить внимание на следующие его особенности, например: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­ </a:t>
            </a:r>
            <a:r>
              <a:rPr lang="ru-RU" dirty="0" smtClean="0"/>
              <a:t>необходимо учитывать желание детей с ОВЗ «быть как все» (если карточку с заданием дать только одному ребёнку, значит, его почему-то выделили из числа других; поэтому карточки необходимо дать и некоторым другим ученикам);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­ </a:t>
            </a:r>
            <a:r>
              <a:rPr lang="ru-RU" dirty="0" smtClean="0"/>
              <a:t>при фронтальном опросе учеников с ОВЗ тоже нужно спрашивать, но вопросы должны быть посильными для них</a:t>
            </a:r>
            <a:r>
              <a:rPr lang="ru-RU" dirty="0" smtClean="0"/>
              <a:t>;</a:t>
            </a:r>
          </a:p>
          <a:p>
            <a:pPr algn="just">
              <a:buNone/>
            </a:pPr>
            <a:r>
              <a:rPr lang="ru-RU" dirty="0" smtClean="0"/>
              <a:t>­ для работы в парах с особенным ребёнком сначала необходимо выбирать детей, показывающих явно положительное отношение к нему, готовых помочь и поддержать; это совсем не обязательно самые лучшие ученики, главный признак здесь – лояльность;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­ </a:t>
            </a:r>
            <a:r>
              <a:rPr lang="ru-RU" dirty="0" smtClean="0"/>
              <a:t>исходя из успешности обучения, ученики с ограниченными возможностями здоровья тоже могут быть в роли обучающих в паре – пару обязательно нужно менять, так как любой, даже самый добрый ребенок достаточно быстро устает от постоянного груза ответственности.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186766" cy="578647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Кроме </a:t>
            </a:r>
            <a:r>
              <a:rPr lang="ru-RU" dirty="0" smtClean="0"/>
              <a:t>того, учитель должен использовать специальные методические приемы при организации деятельности детей с ОВЗ на уроке: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рациональная </a:t>
            </a:r>
            <a:r>
              <a:rPr lang="ru-RU" dirty="0" smtClean="0"/>
              <a:t>дозировка на уроке содержания учебного материала, предполагающая дробление большого задания на этапы и поэтапное разъяснение заданий;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последовательное </a:t>
            </a:r>
            <a:r>
              <a:rPr lang="ru-RU" dirty="0" smtClean="0"/>
              <a:t>выполнение этапов задания с контролем каждого этапа;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повторение </a:t>
            </a:r>
            <a:r>
              <a:rPr lang="ru-RU" dirty="0" smtClean="0"/>
              <a:t>пройденного материала при обучении на всех этапах урока;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повторение </a:t>
            </a:r>
            <a:r>
              <a:rPr lang="ru-RU" dirty="0" smtClean="0"/>
              <a:t>учащимся инструкции к выполнению задания;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предоставление </a:t>
            </a:r>
            <a:r>
              <a:rPr lang="ru-RU" dirty="0" smtClean="0"/>
              <a:t>дополнительного времени для завершения задания и для сдачи домашнего задания;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выполнение </a:t>
            </a:r>
            <a:r>
              <a:rPr lang="ru-RU" dirty="0" smtClean="0"/>
              <a:t>диктантов в индивидуальном режиме; </a:t>
            </a:r>
            <a:r>
              <a:rPr lang="ru-RU" dirty="0" smtClean="0"/>
              <a:t>близость </a:t>
            </a:r>
            <a:r>
              <a:rPr lang="ru-RU" dirty="0" smtClean="0"/>
              <a:t>к учащимся во время объяснения задания;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/>
              <a:t>максимальная опора на чувственный опыт ребенка, а также на практическую деятельность и опыт ученика</a:t>
            </a:r>
            <a:r>
              <a:rPr lang="ru-RU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опора </a:t>
            </a:r>
            <a:r>
              <a:rPr lang="ru-RU" dirty="0" smtClean="0"/>
              <a:t>на более развитые способности ребенка – использование обходных путей, компенсаторных возможностей; </a:t>
            </a: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смена </a:t>
            </a:r>
            <a:r>
              <a:rPr lang="ru-RU" dirty="0" smtClean="0"/>
              <a:t>видов активности, чередование труда и отдыха.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329642" cy="618822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	Урок </a:t>
            </a:r>
            <a:r>
              <a:rPr lang="ru-RU" dirty="0" smtClean="0"/>
              <a:t>остается основной формой обучения детей в инклюзивном классе. Специфика инклюзивного образования вносит свои коррективы в структуру построения и проведения такого урока.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	Важно помнить, что понимание сущности инклюзивного урока как основной формы организации взаимодействия учителя и обучающихся тесно связано со значимой составляющей профессиональных компетенций учителя: умением осуществлять грамотный отбор содержания по учебным предметам, планировать содержание урока с учетом особенностей каждого учащегося. Выявление учителем специфического состава инклюзивного класса приводит его к необходимости постоянно адаптироваться под изменяющиеся условия.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857232"/>
            <a:ext cx="8215370" cy="600076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/>
              <a:t>Требования к современным учителям </a:t>
            </a:r>
            <a:r>
              <a:rPr lang="ru-RU" sz="2000" dirty="0" smtClean="0"/>
              <a:t>изменяются, </a:t>
            </a:r>
            <a:r>
              <a:rPr lang="ru-RU" sz="2000" dirty="0" smtClean="0"/>
              <a:t>так как их функционал расширяется, теперь им принадлежит ведущая роль в обеспечении качественного образования для всех детей, независимо от их возможностей и потребностей. Одновременно в профессиональном поле современного учителя появляются разные категории обучающихся: </a:t>
            </a:r>
            <a:endParaRPr lang="ru-RU" sz="20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err="1" smtClean="0"/>
              <a:t>нейротипичные</a:t>
            </a:r>
            <a:r>
              <a:rPr lang="ru-RU" sz="2000" dirty="0" smtClean="0"/>
              <a:t> </a:t>
            </a:r>
            <a:r>
              <a:rPr lang="ru-RU" sz="2000" dirty="0" smtClean="0"/>
              <a:t>(</a:t>
            </a:r>
            <a:r>
              <a:rPr lang="ru-RU" sz="2000" dirty="0" err="1" smtClean="0"/>
              <a:t>нормотипичные</a:t>
            </a:r>
            <a:r>
              <a:rPr lang="ru-RU" sz="2000" dirty="0" smtClean="0"/>
              <a:t>) дети (</a:t>
            </a:r>
            <a:r>
              <a:rPr lang="ru-RU" sz="2000" dirty="0" err="1" smtClean="0"/>
              <a:t>дети</a:t>
            </a:r>
            <a:r>
              <a:rPr lang="ru-RU" sz="2000" dirty="0" smtClean="0"/>
              <a:t> с условно нормативным развитием), </a:t>
            </a:r>
            <a:endParaRPr lang="ru-RU" sz="20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одарённые </a:t>
            </a:r>
            <a:r>
              <a:rPr lang="ru-RU" sz="2000" dirty="0" smtClean="0"/>
              <a:t>дети, </a:t>
            </a:r>
            <a:endParaRPr lang="ru-RU" sz="20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дети </a:t>
            </a:r>
            <a:r>
              <a:rPr lang="ru-RU" sz="2000" dirty="0" smtClean="0"/>
              <a:t>с ограниченными возможностями здоровья и/или инвалидностью, </a:t>
            </a:r>
            <a:endParaRPr lang="ru-RU" sz="20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дети</a:t>
            </a:r>
            <a:r>
              <a:rPr lang="ru-RU" sz="2000" dirty="0" smtClean="0"/>
              <a:t>, для которых язык обучения не является родным, </a:t>
            </a:r>
            <a:endParaRPr lang="ru-RU" sz="20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дети </a:t>
            </a:r>
            <a:r>
              <a:rPr lang="ru-RU" sz="2000" dirty="0" smtClean="0"/>
              <a:t>с </a:t>
            </a:r>
            <a:r>
              <a:rPr lang="ru-RU" sz="2000" dirty="0" err="1" smtClean="0"/>
              <a:t>девиантным</a:t>
            </a:r>
            <a:r>
              <a:rPr lang="ru-RU" sz="2000" dirty="0" smtClean="0"/>
              <a:t> поведением,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dirty="0" smtClean="0"/>
              <a:t>дети, находящиеся в трудной жизненной ситуации.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86766" cy="6286544"/>
          </a:xfrm>
        </p:spPr>
        <p:txBody>
          <a:bodyPr>
            <a:normAutofit/>
          </a:bodyPr>
          <a:lstStyle/>
          <a:p>
            <a:pPr marL="0" indent="360363" algn="just">
              <a:buNone/>
            </a:pPr>
            <a:r>
              <a:rPr lang="ru-RU" dirty="0" smtClean="0"/>
              <a:t>Реализация </a:t>
            </a:r>
            <a:r>
              <a:rPr lang="ru-RU" dirty="0" smtClean="0"/>
              <a:t>учебной программы </a:t>
            </a:r>
            <a:r>
              <a:rPr lang="ru-RU" dirty="0" err="1" smtClean="0"/>
              <a:t>проблематизируется</a:t>
            </a:r>
            <a:r>
              <a:rPr lang="ru-RU" dirty="0" smtClean="0"/>
              <a:t> в связи с необходимостью изменения подходов к организации обучения, изменения его традиционных форм, которые будут учитывать все риски, трудности, потребности, возможности каждого обучающегося. Особенно актуальными становятся проблемы построения инклюзивных уроков, которые направлены на включение в общее образовательное поле разных обучающихся, в том числе и обучающихся с ограниченными возможностями здоровья.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8358246" cy="65722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/>
              <a:t>Современный </a:t>
            </a:r>
            <a:r>
              <a:rPr lang="ru-RU" dirty="0" smtClean="0"/>
              <a:t>урок – это, прежде всего, урок, на котором учитель умело использует все возможности для развития личности ученика, его активного умственного роста, глубокого и осмысленного усвоения знаний, формирования нравственных качеств.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/>
              <a:t>	Хуторской </a:t>
            </a:r>
            <a:r>
              <a:rPr lang="ru-RU" dirty="0" smtClean="0"/>
              <a:t>А.В</a:t>
            </a:r>
            <a:r>
              <a:rPr lang="ru-RU" dirty="0" smtClean="0"/>
              <a:t>. </a:t>
            </a:r>
            <a:r>
              <a:rPr lang="ru-RU" dirty="0" smtClean="0"/>
              <a:t>считает, что «современный урок – это урок, соответствующий времени. Под временем я понимаю состояние общества, государства, мира, науки, всех сфер бытия, окружающих человека. А также состояние самого человека, прежде всего, главных героев урока – ученика и учителя».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 smtClean="0"/>
              <a:t>	И </a:t>
            </a:r>
            <a:r>
              <a:rPr lang="ru-RU" dirty="0" smtClean="0"/>
              <a:t>если принимать во внимание, что состояние, о котором пишет А.В. Хуторской, условно можно отнести к состоянию детей, которые обучаются в рамках инклюзии, то появляется необходимость говорить о современном инклюзивном уроке.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258204" cy="6445364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		Инклюзивная </a:t>
            </a:r>
            <a:r>
              <a:rPr lang="ru-RU" dirty="0" smtClean="0"/>
              <a:t>форма урока – это, прежде всего, форма общения обучающихся в классе, форма взаимодействия и развития контакта в рамках организованной деятельности между всеми детьми класса, независимо от состояния их здоровья и других показателей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/>
              <a:t>Урок становится инклюзивным, если учитель умеет организовать совместную деятельность учеников, спроектировать для каждого ученика (либо группу) задачи с учётом их возможностей, при этом видеть каждого в процессе выполнения заданий и движения к цели.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	Современный </a:t>
            </a:r>
            <a:r>
              <a:rPr lang="ru-RU" dirty="0" smtClean="0"/>
              <a:t>инклюзивный урок можно рассматривать как урок для самореализации каждого обучающегося, уроком открытия нового, что соответствует личностным образовательным потребностям, целям разных учеников класса, каждой конкретной изучаемой области или теме. В то же время на инклюзивном уроке должен быть реализован принцип продуктивности при котором образовательный детский продукт выступает главным результатом деятельности.</a:t>
            </a:r>
            <a:endParaRPr lang="ru-RU" dirty="0" smtClean="0"/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669776"/>
            <a:ext cx="7467600" cy="6188224"/>
          </a:xfrm>
        </p:spPr>
        <p:txBody>
          <a:bodyPr>
            <a:normAutofit/>
          </a:bodyPr>
          <a:lstStyle/>
          <a:p>
            <a:pPr marL="0" indent="269875" algn="just">
              <a:buNone/>
              <a:tabLst>
                <a:tab pos="0" algn="l"/>
              </a:tabLst>
            </a:pPr>
            <a:r>
              <a:rPr lang="ru-RU" sz="3200" dirty="0" smtClean="0"/>
              <a:t>	Современный </a:t>
            </a:r>
            <a:r>
              <a:rPr lang="ru-RU" sz="3200" dirty="0" smtClean="0"/>
              <a:t>инклюзивный урок – это урок коммуникаций, который не может быть монологом учителя, а предполагает разные форматы коммуникации – диалог, </a:t>
            </a:r>
            <a:r>
              <a:rPr lang="ru-RU" sz="3200" dirty="0" err="1" smtClean="0"/>
              <a:t>полилог</a:t>
            </a:r>
            <a:r>
              <a:rPr lang="ru-RU" sz="3200" dirty="0" smtClean="0"/>
              <a:t>, работу в парах, работу в группах, совместные проекты и многое другое.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86766" cy="6188224"/>
          </a:xfrm>
        </p:spPr>
        <p:txBody>
          <a:bodyPr>
            <a:normAutofit fontScale="55000" lnSpcReduction="20000"/>
          </a:bodyPr>
          <a:lstStyle/>
          <a:p>
            <a:pPr marL="0" indent="269875" algn="just">
              <a:buNone/>
            </a:pPr>
            <a:r>
              <a:rPr lang="ru-RU" sz="2800" dirty="0" smtClean="0"/>
              <a:t>При проектировании инклюзивного урока учителю следует предусмотреть: </a:t>
            </a:r>
            <a:endParaRPr lang="ru-RU" sz="2800" dirty="0" smtClean="0"/>
          </a:p>
          <a:p>
            <a:pPr marL="0" indent="269875" algn="just"/>
            <a:r>
              <a:rPr lang="ru-RU" sz="2900" dirty="0" smtClean="0"/>
              <a:t>варианты </a:t>
            </a:r>
            <a:r>
              <a:rPr lang="ru-RU" sz="2900" dirty="0" smtClean="0"/>
              <a:t>своего поведения в классе во время проведения урока (как и где стоять, какие ресурсы использовать, как говорить и как выстраивать взаимодействие с детьми);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разнообразные </a:t>
            </a:r>
            <a:r>
              <a:rPr lang="ru-RU" sz="2900" dirty="0" smtClean="0"/>
              <a:t>подходы к поддержке обучения всех категорий детей на уроке;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разные </a:t>
            </a:r>
            <a:r>
              <a:rPr lang="ru-RU" sz="2900" dirty="0" smtClean="0"/>
              <a:t>средства оценивания достижений всех детей в процессе проведения урока;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возможности </a:t>
            </a:r>
            <a:r>
              <a:rPr lang="ru-RU" sz="2900" dirty="0" smtClean="0"/>
              <a:t>развития на уроке для всех учеников;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использование </a:t>
            </a:r>
            <a:r>
              <a:rPr lang="ru-RU" sz="2900" dirty="0" smtClean="0"/>
              <a:t>разнообразных подходов к мотивации всех обучающихся на уроке;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разные </a:t>
            </a:r>
            <a:r>
              <a:rPr lang="ru-RU" sz="2900" dirty="0" smtClean="0"/>
              <a:t>стартовые возможности и потребности детей;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возможность </a:t>
            </a:r>
            <a:r>
              <a:rPr lang="ru-RU" sz="2900" dirty="0" smtClean="0"/>
              <a:t>предоставления каждому ученику показать то, что он знает и сделать значительный вклад в урок;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включение </a:t>
            </a:r>
            <a:r>
              <a:rPr lang="ru-RU" sz="2900" dirty="0" smtClean="0"/>
              <a:t>ежедневного опыта детей в качестве примеров при объяснении нового материала для повышения значимости уроков для каждого обучающегося;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выстраивание </a:t>
            </a:r>
            <a:r>
              <a:rPr lang="ru-RU" sz="2900" dirty="0" smtClean="0"/>
              <a:t>урока на основе предыдущих знаний и умений учеников;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предоставление </a:t>
            </a:r>
            <a:r>
              <a:rPr lang="ru-RU" sz="2900" dirty="0" smtClean="0"/>
              <a:t>возможности детям практиковать то, чему они научились в повседневных ситуациях;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создание </a:t>
            </a:r>
            <a:r>
              <a:rPr lang="ru-RU" sz="2900" dirty="0" smtClean="0"/>
              <a:t>ситуации для сочетания того, что дети учат по одному предмету, с тем, что они узнали на других уроках;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многочисленные </a:t>
            </a:r>
            <a:r>
              <a:rPr lang="ru-RU" sz="2900" dirty="0" smtClean="0"/>
              <a:t>варианты обучения детей, используя различные подходы к обучению, чтобы гарантировать качество совместного обучения; </a:t>
            </a:r>
            <a:endParaRPr lang="ru-RU" sz="2900" dirty="0" smtClean="0"/>
          </a:p>
          <a:p>
            <a:pPr marL="0" indent="269875" algn="just"/>
            <a:r>
              <a:rPr lang="ru-RU" sz="2900" dirty="0" smtClean="0"/>
              <a:t>необходимость </a:t>
            </a:r>
            <a:r>
              <a:rPr lang="ru-RU" sz="2900" dirty="0" smtClean="0"/>
              <a:t>формирования ситуации успеха для каждого ученика на основе его возможностей и предыдущих достижений. 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401080" cy="61882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/>
              <a:t>		Говоря </a:t>
            </a:r>
            <a:r>
              <a:rPr lang="ru-RU" sz="3200" dirty="0" smtClean="0"/>
              <a:t>об уроке в инклюзивном классе, мы подразумеваем, что перед учителем возникает ряд вопросов, на которые ему предстоит найти ответ до того момента, когда он войдет в класс: Каким должен быть урок в инклюзивном классе? Чем отличается инклюзивный урок от традиционного урока? Как спроектировать инклюзивный урок? Как полноценно его реализовать?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429684" cy="664371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/>
              <a:t>		В </a:t>
            </a:r>
            <a:r>
              <a:rPr lang="ru-RU" sz="2800" dirty="0" smtClean="0"/>
              <a:t>конспекте (технологической карте) инклюзивного урока отдельно должен быть отражен план деятельности на уроке для ребенка с ОВЗ. Учитель может по-разному подходить к решению данной проблемы. Составлять отдельные конспекты для детей с </a:t>
            </a:r>
            <a:r>
              <a:rPr lang="ru-RU" sz="2800" dirty="0" err="1" smtClean="0"/>
              <a:t>нормотипичным</a:t>
            </a:r>
            <a:r>
              <a:rPr lang="ru-RU" sz="2800" dirty="0" smtClean="0"/>
              <a:t> развитием и детей с особыми образовательными потребностями, либо составлять один общий план с включением в него заданий для каждого ребенка с ОВЗ, определяя для них индивидуальную траекторию деятельности на уроке и деятельность, в которой обучающиеся с ОВЗ участвуют наравне со всеми учениками класса. 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198</TotalTime>
  <Words>1146</Words>
  <PresentationFormat>Экран (4:3)</PresentationFormat>
  <Paragraphs>101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Особенности построения современного урока для обучающихся с ограниченными возможностями здоровья в условиях полной инклюзии (интеграции)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При организации режима урока в инклюзивном классе учитель должен придерживаться следующих требований, которые относятся к работе с детьми с ОВЗ:</vt:lpstr>
      <vt:lpstr>На данном этапе урока можно предложить детям с ОВЗ:</vt:lpstr>
      <vt:lpstr>Основная часть урока: </vt:lpstr>
      <vt:lpstr>Все задания для детей с ОВЗ должны отвечать определенному алгоритму действий</vt:lpstr>
      <vt:lpstr>       Учителю на заметку 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организации коррекционного (специального) образования</dc:title>
  <dc:creator>МБОУ СШ№12 Е10</dc:creator>
  <cp:lastModifiedBy>МБОУ СШ№12 Е10</cp:lastModifiedBy>
  <cp:revision>92</cp:revision>
  <dcterms:created xsi:type="dcterms:W3CDTF">2022-04-25T18:48:59Z</dcterms:created>
  <dcterms:modified xsi:type="dcterms:W3CDTF">2022-12-19T19:59:23Z</dcterms:modified>
</cp:coreProperties>
</file>