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8" r:id="rId4"/>
    <p:sldId id="269" r:id="rId5"/>
    <p:sldId id="271" r:id="rId6"/>
    <p:sldId id="270" r:id="rId7"/>
    <p:sldId id="272" r:id="rId8"/>
    <p:sldId id="274" r:id="rId9"/>
    <p:sldId id="273" r:id="rId10"/>
    <p:sldId id="259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82C49-F5CA-4E16-A32E-3F69FD143251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7416A-B6C7-49F3-A0A4-2577CDB18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08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82C49-F5CA-4E16-A32E-3F69FD143251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7416A-B6C7-49F3-A0A4-2577CDB18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3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82C49-F5CA-4E16-A32E-3F69FD143251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7416A-B6C7-49F3-A0A4-2577CDB18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376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82C49-F5CA-4E16-A32E-3F69FD143251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7416A-B6C7-49F3-A0A4-2577CDB18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374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82C49-F5CA-4E16-A32E-3F69FD143251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7416A-B6C7-49F3-A0A4-2577CDB18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5800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82C49-F5CA-4E16-A32E-3F69FD143251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7416A-B6C7-49F3-A0A4-2577CDB18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86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82C49-F5CA-4E16-A32E-3F69FD143251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7416A-B6C7-49F3-A0A4-2577CDB18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481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82C49-F5CA-4E16-A32E-3F69FD143251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7416A-B6C7-49F3-A0A4-2577CDB18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6059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82C49-F5CA-4E16-A32E-3F69FD143251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7416A-B6C7-49F3-A0A4-2577CDB18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815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82C49-F5CA-4E16-A32E-3F69FD143251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7416A-B6C7-49F3-A0A4-2577CDB18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66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82C49-F5CA-4E16-A32E-3F69FD143251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7416A-B6C7-49F3-A0A4-2577CDB18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454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82C49-F5CA-4E16-A32E-3F69FD143251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7416A-B6C7-49F3-A0A4-2577CDB18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782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mailto:gpg.ovs@mail.ru" TargetMode="Externa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5300" y="442770"/>
            <a:ext cx="9144000" cy="871537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+mn-lt"/>
                <a:cs typeface="Arial" panose="020B0604020202020204" pitchFamily="34" charset="0"/>
              </a:rPr>
              <a:t>Муниципальное бюджетное учреждение дополнительного образования</a:t>
            </a:r>
            <a:br>
              <a:rPr lang="ru-RU" sz="1800" dirty="0" smtClean="0">
                <a:latin typeface="+mn-lt"/>
                <a:cs typeface="Arial" panose="020B0604020202020204" pitchFamily="34" charset="0"/>
              </a:rPr>
            </a:br>
            <a:r>
              <a:rPr lang="ru-RU" sz="1800" dirty="0" smtClean="0">
                <a:latin typeface="+mn-lt"/>
                <a:cs typeface="Arial" panose="020B0604020202020204" pitchFamily="34" charset="0"/>
              </a:rPr>
              <a:t> «Центр дополнительного образования» города Смоленска</a:t>
            </a:r>
            <a:br>
              <a:rPr lang="ru-RU" sz="1800" dirty="0" smtClean="0">
                <a:latin typeface="+mn-lt"/>
                <a:cs typeface="Arial" panose="020B0604020202020204" pitchFamily="34" charset="0"/>
              </a:rPr>
            </a:br>
            <a:r>
              <a:rPr lang="ru-RU" sz="1800" dirty="0" smtClean="0">
                <a:latin typeface="+mn-lt"/>
                <a:cs typeface="Arial" panose="020B0604020202020204" pitchFamily="34" charset="0"/>
              </a:rPr>
              <a:t>Городской методический отдел</a:t>
            </a:r>
            <a:endParaRPr lang="ru-RU" sz="18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5300" y="1739900"/>
            <a:ext cx="9144000" cy="45339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«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Модели организации обучения детей с ОВЗ и детей-инвалидов в образовательной организации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»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pPr algn="r"/>
            <a:endParaRPr lang="ru-RU" sz="1800" dirty="0" smtClean="0"/>
          </a:p>
          <a:p>
            <a:pPr algn="r"/>
            <a:r>
              <a:rPr lang="ru-RU" sz="1800" dirty="0" err="1" smtClean="0"/>
              <a:t>Догаева</a:t>
            </a:r>
            <a:r>
              <a:rPr lang="ru-RU" sz="1800" dirty="0" smtClean="0"/>
              <a:t> Галина Николаевна, </a:t>
            </a:r>
          </a:p>
          <a:p>
            <a:pPr algn="r"/>
            <a:r>
              <a:rPr lang="ru-RU" sz="1800" dirty="0" smtClean="0"/>
              <a:t>методист </a:t>
            </a:r>
            <a:r>
              <a:rPr lang="ru-RU" sz="1800" dirty="0" smtClean="0"/>
              <a:t>методического </a:t>
            </a:r>
            <a:r>
              <a:rPr lang="ru-RU" sz="1800" dirty="0" smtClean="0"/>
              <a:t>отдела, </a:t>
            </a:r>
          </a:p>
          <a:p>
            <a:pPr algn="r"/>
            <a:r>
              <a:rPr lang="ru-RU" sz="1800" dirty="0" smtClean="0"/>
              <a:t>руководитель ГПГ</a:t>
            </a:r>
            <a:endParaRPr lang="ru-RU" dirty="0"/>
          </a:p>
        </p:txBody>
      </p:sp>
      <p:pic>
        <p:nvPicPr>
          <p:cNvPr id="1028" name="Picture 4" descr="https://1.bp.blogspot.com/-G7YWV9OD5Uk/XlTrWuRwkrI/AAAAAAAAAKY/HD3IboEiF_Q1u9xWKVkTxxP7kwu6r2vmgCLcBGAsYHQ/s1600/333cd13ae52a99c9765dd9fe0d1661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12" t="1774" r="17871"/>
          <a:stretch/>
        </p:blipFill>
        <p:spPr bwMode="auto">
          <a:xfrm>
            <a:off x="5295900" y="2759968"/>
            <a:ext cx="1841500" cy="1757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catherineasquithgallery.com/uploads/posts/2021-02/1613467825_57-p-fon-dlya-prezentatsii-strogii-stil-obrazov-6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4" t="6259" r="92544" b="6662"/>
          <a:stretch/>
        </p:blipFill>
        <p:spPr bwMode="auto">
          <a:xfrm>
            <a:off x="0" y="0"/>
            <a:ext cx="7239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41276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43200" y="659531"/>
            <a:ext cx="8039100" cy="507999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+mn-lt"/>
                <a:cs typeface="Arial" panose="020B0604020202020204" pitchFamily="34" charset="0"/>
              </a:rPr>
              <a:t>Спасибо за внимание.</a:t>
            </a:r>
            <a:endParaRPr lang="ru-RU" sz="24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7100" y="1990232"/>
            <a:ext cx="9232900" cy="2634544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/>
              <a:t>Руководитель ГПГ: </a:t>
            </a:r>
            <a:r>
              <a:rPr lang="ru-RU" sz="2000" dirty="0" err="1" smtClean="0"/>
              <a:t>Догаева</a:t>
            </a:r>
            <a:r>
              <a:rPr lang="ru-RU" sz="2000" dirty="0" smtClean="0"/>
              <a:t> Галина Николаевна, методист методического отдела МБУ ДО «ЦДО»</a:t>
            </a:r>
          </a:p>
          <a:p>
            <a:pPr algn="l"/>
            <a:endParaRPr lang="ru-RU" sz="2000" dirty="0" smtClean="0"/>
          </a:p>
          <a:p>
            <a:pPr algn="l"/>
            <a:r>
              <a:rPr lang="ru-RU" sz="2000" b="1" dirty="0" smtClean="0"/>
              <a:t>Телефон:</a:t>
            </a:r>
            <a:r>
              <a:rPr lang="ru-RU" sz="2000" dirty="0" smtClean="0"/>
              <a:t> 8 (4812) 31 30 35</a:t>
            </a:r>
          </a:p>
          <a:p>
            <a:pPr algn="l"/>
            <a:endParaRPr lang="ru-RU" sz="2000" dirty="0" smtClean="0"/>
          </a:p>
          <a:p>
            <a:pPr algn="l"/>
            <a:r>
              <a:rPr lang="ru-RU" sz="2000" b="1" dirty="0" smtClean="0"/>
              <a:t>Электронная почта ГПГ:  </a:t>
            </a:r>
            <a:r>
              <a:rPr lang="en-US" sz="2000" dirty="0" smtClean="0">
                <a:hlinkClick r:id="rId2"/>
              </a:rPr>
              <a:t>gpg.ovs@mail.ru</a:t>
            </a:r>
            <a:r>
              <a:rPr lang="ru-RU" sz="2000" dirty="0" smtClean="0"/>
              <a:t>   </a:t>
            </a:r>
          </a:p>
        </p:txBody>
      </p:sp>
      <p:pic>
        <p:nvPicPr>
          <p:cNvPr id="1028" name="Picture 4" descr="https://1.bp.blogspot.com/-G7YWV9OD5Uk/XlTrWuRwkrI/AAAAAAAAAKY/HD3IboEiF_Q1u9xWKVkTxxP7kwu6r2vmgCLcBGAsYHQ/s1600/333cd13ae52a99c9765dd9fe0d16611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12" t="1774" r="17871"/>
          <a:stretch/>
        </p:blipFill>
        <p:spPr bwMode="auto">
          <a:xfrm>
            <a:off x="895350" y="519831"/>
            <a:ext cx="1562100" cy="1490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catherineasquithgallery.com/uploads/posts/2021-02/1613467825_57-p-fon-dlya-prezentatsii-strogii-stil-obrazov-6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4" t="6259" r="92544" b="6662"/>
          <a:stretch/>
        </p:blipFill>
        <p:spPr bwMode="auto">
          <a:xfrm>
            <a:off x="0" y="0"/>
            <a:ext cx="7239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одзаголовок 2"/>
          <p:cNvSpPr txBox="1">
            <a:spLocks/>
          </p:cNvSpPr>
          <p:nvPr/>
        </p:nvSpPr>
        <p:spPr>
          <a:xfrm>
            <a:off x="1676400" y="5238044"/>
            <a:ext cx="9893300" cy="774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67917" t="11653" r="11250" b="81576"/>
          <a:stretch/>
        </p:blipFill>
        <p:spPr>
          <a:xfrm>
            <a:off x="7696200" y="3581400"/>
            <a:ext cx="2540000" cy="660400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197100" y="5192725"/>
            <a:ext cx="9004300" cy="82001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 i="1" dirty="0"/>
              <a:t>Представление опыта организации обучения детей с ОВЗ в образовательных организациях города Смоленска</a:t>
            </a:r>
            <a:r>
              <a:rPr lang="ru-RU" sz="2400" dirty="0"/>
              <a:t>.</a:t>
            </a:r>
            <a:endParaRPr lang="ru-RU" sz="24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603500" y="1482233"/>
            <a:ext cx="8039100" cy="50799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+mn-lt"/>
                <a:cs typeface="Arial" panose="020B0604020202020204" pitchFamily="34" charset="0"/>
              </a:rPr>
              <a:t>Контакты:</a:t>
            </a:r>
            <a:endParaRPr lang="ru-RU" sz="2400" b="1" dirty="0"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51949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1.bp.blogspot.com/-G7YWV9OD5Uk/XlTrWuRwkrI/AAAAAAAAAKY/HD3IboEiF_Q1u9xWKVkTxxP7kwu6r2vmgCLcBGAsYHQ/s1600/333cd13ae52a99c9765dd9fe0d1661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12" t="1774" r="17871"/>
          <a:stretch/>
        </p:blipFill>
        <p:spPr bwMode="auto">
          <a:xfrm>
            <a:off x="895350" y="519831"/>
            <a:ext cx="1314450" cy="125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catherineasquithgallery.com/uploads/posts/2021-02/1613467825_57-p-fon-dlya-prezentatsii-strogii-stil-obrazov-6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4" t="6259" r="92544" b="6662"/>
          <a:stretch/>
        </p:blipFill>
        <p:spPr bwMode="auto">
          <a:xfrm>
            <a:off x="0" y="0"/>
            <a:ext cx="7239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457450" y="678904"/>
            <a:ext cx="7772400" cy="93610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700" b="1" dirty="0" smtClean="0">
                <a:latin typeface="+mn-lt"/>
              </a:rPr>
              <a:t>Федеральный закон "Об образовании в Российской Федерации" </a:t>
            </a:r>
            <a:br>
              <a:rPr lang="ru-RU" sz="2700" b="1" dirty="0" smtClean="0">
                <a:latin typeface="+mn-lt"/>
              </a:rPr>
            </a:br>
            <a:r>
              <a:rPr lang="ru-RU" sz="2700" b="1" dirty="0" smtClean="0">
                <a:latin typeface="+mn-lt"/>
              </a:rPr>
              <a:t>от 29.12.2012 N 273-ФЗ</a:t>
            </a:r>
            <a:br>
              <a:rPr lang="ru-RU" sz="2700" b="1" dirty="0" smtClean="0">
                <a:latin typeface="+mn-lt"/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57450" y="1724895"/>
            <a:ext cx="793115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Основополагающим законодательным актом, регулирующим процесс образования лиц с ОВЗ и инвалидностью, является </a:t>
            </a:r>
            <a:r>
              <a:rPr lang="ru-RU" b="1" dirty="0"/>
              <a:t>Федеральный закон «Об образовании в РФ» от </a:t>
            </a:r>
            <a:r>
              <a:rPr lang="ru-RU" sz="2400" b="1" dirty="0"/>
              <a:t>29.12.2012</a:t>
            </a:r>
            <a:r>
              <a:rPr lang="ru-RU" b="1" dirty="0"/>
              <a:t> № 273-ФЗ</a:t>
            </a:r>
            <a:r>
              <a:rPr lang="ru-RU" dirty="0"/>
              <a:t>, в котором выделена отдельная статья, регламентирующая организацию получения образования указанной категорией обучающихся (</a:t>
            </a:r>
            <a:r>
              <a:rPr lang="ru-RU" b="1" dirty="0"/>
              <a:t>статья 79 </a:t>
            </a:r>
            <a:r>
              <a:rPr lang="ru-RU" dirty="0"/>
              <a:t>Федерального закона «Об образовании в РФ»). </a:t>
            </a:r>
            <a:r>
              <a:rPr lang="ru-RU" b="1" dirty="0"/>
              <a:t>В статье 2 </a:t>
            </a:r>
            <a:r>
              <a:rPr lang="ru-RU" dirty="0"/>
              <a:t>даны основные понятия, в том числе и об инклюзивном образовании.</a:t>
            </a:r>
          </a:p>
        </p:txBody>
      </p:sp>
      <p:pic>
        <p:nvPicPr>
          <p:cNvPr id="10" name="Picture 2" descr="https://cdo.smolgu.ru/pluginfile.php/284303/course/overviewfiles/d949ff0e-1192-4807-a6b3-2c0fb53cc6a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29750" y="4326740"/>
            <a:ext cx="1800200" cy="20716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99213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1.bp.blogspot.com/-G7YWV9OD5Uk/XlTrWuRwkrI/AAAAAAAAAKY/HD3IboEiF_Q1u9xWKVkTxxP7kwu6r2vmgCLcBGAsYHQ/s1600/333cd13ae52a99c9765dd9fe0d1661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12" t="1774" r="17871"/>
          <a:stretch/>
        </p:blipFill>
        <p:spPr bwMode="auto">
          <a:xfrm>
            <a:off x="895350" y="519831"/>
            <a:ext cx="1314450" cy="125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catherineasquithgallery.com/uploads/posts/2021-02/1613467825_57-p-fon-dlya-prezentatsii-strogii-stil-obrazov-6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4" t="6259" r="92544" b="6662"/>
          <a:stretch/>
        </p:blipFill>
        <p:spPr bwMode="auto">
          <a:xfrm>
            <a:off x="0" y="0"/>
            <a:ext cx="7239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4900" y="5203127"/>
            <a:ext cx="9652000" cy="137437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1800" b="1" dirty="0"/>
              <a:t>И</a:t>
            </a:r>
            <a:r>
              <a:rPr lang="ru-RU" sz="1800" b="1" dirty="0" smtClean="0">
                <a:solidFill>
                  <a:schemeClr val="tx1"/>
                </a:solidFill>
              </a:rPr>
              <a:t>нклюзивное </a:t>
            </a:r>
            <a:r>
              <a:rPr lang="ru-RU" sz="1800" b="1" dirty="0">
                <a:solidFill>
                  <a:schemeClr val="tx1"/>
                </a:solidFill>
              </a:rPr>
              <a:t>образование </a:t>
            </a:r>
            <a:r>
              <a:rPr lang="ru-RU" sz="1800" dirty="0">
                <a:solidFill>
                  <a:schemeClr val="tx1"/>
                </a:solidFill>
              </a:rPr>
              <a:t>- обеспечение равного доступа к образованию для всех обучающихся с учетом разнообразия особых образовательных потребностей и индивидуальных </a:t>
            </a:r>
            <a:r>
              <a:rPr lang="ru-RU" sz="1800" dirty="0" smtClean="0">
                <a:solidFill>
                  <a:schemeClr val="tx1"/>
                </a:solidFill>
              </a:rPr>
              <a:t>возможностей.</a:t>
            </a:r>
          </a:p>
          <a:p>
            <a:pPr algn="just"/>
            <a:r>
              <a:rPr lang="ru-RU" sz="1800" dirty="0" smtClean="0"/>
              <a:t>Инклюзия (интеграция) - это </a:t>
            </a:r>
            <a:r>
              <a:rPr lang="ru-RU" sz="1800" dirty="0"/>
              <a:t>включение в образовательный процесс обычной школы обучающихся с ОВЗ и инвалидностью</a:t>
            </a:r>
            <a:r>
              <a:rPr lang="ru-RU" sz="1800" dirty="0" smtClean="0"/>
              <a:t>.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ctrTitle"/>
          </p:nvPr>
        </p:nvSpPr>
        <p:spPr>
          <a:xfrm>
            <a:off x="2209800" y="306387"/>
            <a:ext cx="7658100" cy="1296144"/>
          </a:xfrm>
        </p:spPr>
        <p:txBody>
          <a:bodyPr>
            <a:normAutofit/>
          </a:bodyPr>
          <a:lstStyle/>
          <a:p>
            <a:r>
              <a:rPr lang="ru-RU" sz="1800" b="1" dirty="0"/>
              <a:t>Федеральный закон "Об образовании в Российской Федерации" от 29.12.2012 N 273-ФЗ</a:t>
            </a:r>
            <a:br>
              <a:rPr lang="ru-RU" sz="1800" b="1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b="1" dirty="0"/>
              <a:t>Статья 2.</a:t>
            </a:r>
            <a:r>
              <a:rPr lang="ru-RU" sz="1600" dirty="0"/>
              <a:t> Основные понятия, используемые в Федеральном законе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https://cdo.smolgu.ru/pluginfile.php/284303/course/overviewfiles/d949ff0e-1192-4807-a6b3-2c0fb53cc6a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7115" y="904528"/>
            <a:ext cx="1126296" cy="1296144"/>
          </a:xfrm>
          <a:prstGeom prst="rect">
            <a:avLst/>
          </a:prstGeom>
          <a:noFill/>
        </p:spPr>
      </p:pic>
      <p:sp>
        <p:nvSpPr>
          <p:cNvPr id="12" name="Подзаголовок 2"/>
          <p:cNvSpPr txBox="1">
            <a:spLocks/>
          </p:cNvSpPr>
          <p:nvPr/>
        </p:nvSpPr>
        <p:spPr>
          <a:xfrm>
            <a:off x="1104900" y="1815975"/>
            <a:ext cx="8991115" cy="40324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dirty="0" smtClean="0"/>
              <a:t>Объектом внимания Федерального закона «Об образовании в РФ» являются 2 категории обучающихся с особыми образовательными потребностями – инвалиды (дети-инвалиды) и лица с ОВЗ. </a:t>
            </a:r>
          </a:p>
          <a:p>
            <a:pPr algn="l"/>
            <a:r>
              <a:rPr lang="ru-RU" sz="1800" b="1" dirty="0" smtClean="0"/>
              <a:t>Инвалид</a:t>
            </a:r>
            <a:r>
              <a:rPr lang="ru-RU" sz="1800" dirty="0" smtClean="0"/>
              <a:t> – лицо, которое имеет нарушение здоровья со стойким расстройством функций организма, обусловленное заболеваниями, последствиями травм или дефектами, приводящее к ограничению жизнедеятельности и вызывающее необходимость его социальной защиты. Статус инвалида (ребенка-инвалида) присваивает бюро медико-социальной экспертизы Минтруда России. </a:t>
            </a:r>
          </a:p>
          <a:p>
            <a:pPr algn="l"/>
            <a:r>
              <a:rPr lang="ru-RU" sz="1800" b="1" dirty="0" smtClean="0"/>
              <a:t>Обучающийся с ограниченными возможностями здоровья </a:t>
            </a:r>
            <a:r>
              <a:rPr lang="ru-RU" sz="1800" dirty="0" smtClean="0"/>
              <a:t>– физическое лицо, имеющее недостатки в физическом и (или) психологическом развитии, подтвержденные психолого-медико-педагогической комиссией и препятствующие получению образования без создания специальных условий.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9132128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1.bp.blogspot.com/-G7YWV9OD5Uk/XlTrWuRwkrI/AAAAAAAAAKY/HD3IboEiF_Q1u9xWKVkTxxP7kwu6r2vmgCLcBGAsYHQ/s1600/333cd13ae52a99c9765dd9fe0d1661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12" t="1774" r="17871"/>
          <a:stretch/>
        </p:blipFill>
        <p:spPr bwMode="auto">
          <a:xfrm>
            <a:off x="895350" y="519831"/>
            <a:ext cx="1314450" cy="125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catherineasquithgallery.com/uploads/posts/2021-02/1613467825_57-p-fon-dlya-prezentatsii-strogii-stil-obrazov-6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4" t="6259" r="92544" b="6662"/>
          <a:stretch/>
        </p:blipFill>
        <p:spPr bwMode="auto">
          <a:xfrm>
            <a:off x="0" y="0"/>
            <a:ext cx="7239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cdo.smolgu.ru/pluginfile.php/284303/course/overviewfiles/d949ff0e-1192-4807-a6b3-2c0fb53cc6a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7115" y="904528"/>
            <a:ext cx="1126296" cy="1296144"/>
          </a:xfrm>
          <a:prstGeom prst="rect">
            <a:avLst/>
          </a:prstGeom>
          <a:noFill/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1804677" y="2086248"/>
            <a:ext cx="7992888" cy="4032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900" dirty="0" smtClean="0"/>
              <a:t>Под </a:t>
            </a:r>
            <a:r>
              <a:rPr lang="ru-RU" sz="1900" b="1" dirty="0" smtClean="0"/>
              <a:t>специальными условиями для получения образования обучающимися с ограниченными возможностями </a:t>
            </a:r>
            <a:r>
              <a:rPr lang="ru-RU" sz="1900" dirty="0" smtClean="0"/>
              <a:t>здоровья в настоящем Федеральном законе понимаются условия обучения, воспитания и развития таких обучающихся, включающие в себя использование специальных образовательных программ и методов обучения и воспитания, специальных учебников, учебных пособий и дидактических материалов, специальных технических средств обучения коллективного и индивидуального пользования, предоставление услуг ассистента (помощника), оказывающего обучающимся необходимую техническую помощь, проведение групповых и индивидуальных коррекционных занятий, обеспечение доступа в здания организаций, осуществляющих образовательную деятельность, и другие условия, без которых невозможно или затруднено освоение образовательных программ обучающимися с ограниченными возможностями здоровья.</a:t>
            </a:r>
          </a:p>
          <a:p>
            <a:endParaRPr lang="ru-RU" sz="28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381250" y="582302"/>
            <a:ext cx="7416315" cy="137349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/>
              <a:t>Федеральный закон "Об образовании в Российской Федерации" от 29.12.2012 N 273-ФЗ</a:t>
            </a:r>
            <a:br>
              <a:rPr lang="ru-RU" sz="2000" b="1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800" b="1" dirty="0" smtClean="0"/>
              <a:t>Статья 79. </a:t>
            </a:r>
            <a:r>
              <a:rPr lang="ru-RU" sz="1800" dirty="0" smtClean="0"/>
              <a:t>Организация получения образования обучающимися с ограниченными возможностями здоровья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540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1.bp.blogspot.com/-G7YWV9OD5Uk/XlTrWuRwkrI/AAAAAAAAAKY/HD3IboEiF_Q1u9xWKVkTxxP7kwu6r2vmgCLcBGAsYHQ/s1600/333cd13ae52a99c9765dd9fe0d1661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12" t="1774" r="17871"/>
          <a:stretch/>
        </p:blipFill>
        <p:spPr bwMode="auto">
          <a:xfrm>
            <a:off x="895350" y="519831"/>
            <a:ext cx="1314450" cy="125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catherineasquithgallery.com/uploads/posts/2021-02/1613467825_57-p-fon-dlya-prezentatsii-strogii-stil-obrazov-6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4" t="6259" r="92544" b="6662"/>
          <a:stretch/>
        </p:blipFill>
        <p:spPr bwMode="auto">
          <a:xfrm>
            <a:off x="0" y="0"/>
            <a:ext cx="7239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2546524" y="478495"/>
            <a:ext cx="7334076" cy="852066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000" b="1" dirty="0"/>
              <a:t>Создание специальных условий в образовании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16446" y="1559160"/>
            <a:ext cx="8740454" cy="5159139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1900" dirty="0" smtClean="0">
                <a:solidFill>
                  <a:schemeClr val="tx1"/>
                </a:solidFill>
              </a:rPr>
              <a:t>Эти </a:t>
            </a:r>
            <a:r>
              <a:rPr lang="ru-RU" sz="1900" dirty="0">
                <a:solidFill>
                  <a:schemeClr val="tx1"/>
                </a:solidFill>
              </a:rPr>
              <a:t>специальные условия </a:t>
            </a:r>
            <a:r>
              <a:rPr lang="ru-RU" sz="1900" b="1" dirty="0">
                <a:solidFill>
                  <a:schemeClr val="tx1"/>
                </a:solidFill>
              </a:rPr>
              <a:t>прописывает в заключении ПМПК</a:t>
            </a:r>
            <a:r>
              <a:rPr lang="ru-RU" sz="1900" dirty="0">
                <a:solidFill>
                  <a:schemeClr val="tx1"/>
                </a:solidFill>
              </a:rPr>
              <a:t>. Представленное родителями заключение является основанием для создания органами управления образованием и образовательными организациями рекомендованных специальных условий.</a:t>
            </a:r>
          </a:p>
          <a:p>
            <a:pPr algn="just"/>
            <a:r>
              <a:rPr lang="ru-RU" sz="1900" b="1" dirty="0">
                <a:solidFill>
                  <a:schemeClr val="tx1"/>
                </a:solidFill>
              </a:rPr>
              <a:t>Выбирает</a:t>
            </a:r>
            <a:r>
              <a:rPr lang="ru-RU" sz="1900" dirty="0">
                <a:solidFill>
                  <a:schemeClr val="tx1"/>
                </a:solidFill>
              </a:rPr>
              <a:t> образовательную организацию и форму получения образования </a:t>
            </a:r>
            <a:r>
              <a:rPr lang="ru-RU" sz="1900" b="1" dirty="0">
                <a:solidFill>
                  <a:schemeClr val="tx1"/>
                </a:solidFill>
              </a:rPr>
              <a:t>обучающийся /его родитель (законный представитель</a:t>
            </a:r>
            <a:r>
              <a:rPr lang="ru-RU" sz="1900" dirty="0">
                <a:solidFill>
                  <a:schemeClr val="tx1"/>
                </a:solidFill>
              </a:rPr>
              <a:t>), а образовательная организация должна создать необходимые специальные условия для получения обучающимся образования с учетом рекомендаций ПМПК. При этом в отдельный класс/ отдельную образовательную организацию ребенка могут зачислить только по заявлению родителя и только при наличии рекомендации ПМПК на обучение по адаптированной программе.</a:t>
            </a:r>
          </a:p>
          <a:p>
            <a:pPr algn="just"/>
            <a:r>
              <a:rPr lang="ru-RU" sz="1900" b="1" dirty="0">
                <a:solidFill>
                  <a:schemeClr val="tx1"/>
                </a:solidFill>
              </a:rPr>
              <a:t>Система обучения подстраивается под ребенка, а не ребенок под систему. </a:t>
            </a:r>
            <a:r>
              <a:rPr lang="ru-RU" sz="1900" dirty="0">
                <a:solidFill>
                  <a:schemeClr val="tx1"/>
                </a:solidFill>
              </a:rPr>
              <a:t>Общее образование должно включить этих детей, принять , обеспечить условиями для того чтобы эти дети не просто были вместе с другими детьми, а могли получать достойное образование</a:t>
            </a:r>
            <a:r>
              <a:rPr lang="ru-RU" sz="19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ru-RU" sz="2000" b="1" dirty="0" smtClean="0"/>
              <a:t>Образовательная система должна обеспечивать возможность подобрать </a:t>
            </a:r>
            <a:r>
              <a:rPr lang="ru-RU" sz="2000" b="1" dirty="0"/>
              <a:t>каждому ребенку ту </a:t>
            </a:r>
            <a:r>
              <a:rPr lang="ru-RU" sz="2000" b="1" dirty="0" smtClean="0"/>
              <a:t>модель обучения, </a:t>
            </a:r>
            <a:r>
              <a:rPr lang="ru-RU" sz="2000" b="1" dirty="0"/>
              <a:t>которая доступна и полезна для его психического развития, образования и формирования жизненной компетенции. </a:t>
            </a:r>
            <a:endParaRPr lang="ru-RU" sz="1900" b="1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endParaRPr lang="ru-RU" sz="1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13101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1.bp.blogspot.com/-G7YWV9OD5Uk/XlTrWuRwkrI/AAAAAAAAAKY/HD3IboEiF_Q1u9xWKVkTxxP7kwu6r2vmgCLcBGAsYHQ/s1600/333cd13ae52a99c9765dd9fe0d1661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12" t="1774" r="17871"/>
          <a:stretch/>
        </p:blipFill>
        <p:spPr bwMode="auto">
          <a:xfrm>
            <a:off x="895350" y="519831"/>
            <a:ext cx="1314450" cy="125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catherineasquithgallery.com/uploads/posts/2021-02/1613467825_57-p-fon-dlya-prezentatsii-strogii-stil-obrazov-6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4" t="6259" r="92544" b="6662"/>
          <a:stretch/>
        </p:blipFill>
        <p:spPr bwMode="auto">
          <a:xfrm>
            <a:off x="0" y="0"/>
            <a:ext cx="7239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cdo.smolgu.ru/pluginfile.php/284303/course/overviewfiles/d949ff0e-1192-4807-a6b3-2c0fb53cc6a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7115" y="904528"/>
            <a:ext cx="1126296" cy="1296144"/>
          </a:xfrm>
          <a:prstGeom prst="rect">
            <a:avLst/>
          </a:prstGeom>
          <a:noFill/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2381250" y="582302"/>
            <a:ext cx="7416315" cy="137349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/>
              <a:t>Федеральный закон "Об образовании в Российской Федерации" от 29.12.2012 N 273-ФЗ</a:t>
            </a:r>
            <a:br>
              <a:rPr lang="ru-RU" sz="2000" b="1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800" b="1" dirty="0" smtClean="0"/>
              <a:t>Статья 79. </a:t>
            </a:r>
            <a:r>
              <a:rPr lang="ru-RU" sz="1800" dirty="0" smtClean="0"/>
              <a:t>Организация получения образования обучающимися с ограниченными возможностями здоровья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09800" y="2429148"/>
            <a:ext cx="7992888" cy="3312368"/>
          </a:xfrm>
        </p:spPr>
        <p:txBody>
          <a:bodyPr>
            <a:normAutofit/>
          </a:bodyPr>
          <a:lstStyle/>
          <a:p>
            <a:pPr algn="just"/>
            <a:r>
              <a:rPr lang="ru-RU" sz="2000" dirty="0">
                <a:solidFill>
                  <a:schemeClr val="tx1"/>
                </a:solidFill>
              </a:rPr>
              <a:t>Образование обучающихся с ограниченными возможностями здоровья </a:t>
            </a:r>
            <a:r>
              <a:rPr lang="ru-RU" sz="2000" b="1" dirty="0">
                <a:solidFill>
                  <a:schemeClr val="tx1"/>
                </a:solidFill>
              </a:rPr>
              <a:t>может быть организовано как совместно с другими обучающимися, так и в отдельных классах</a:t>
            </a:r>
            <a:r>
              <a:rPr lang="ru-RU" sz="2000" dirty="0">
                <a:solidFill>
                  <a:schemeClr val="tx1"/>
                </a:solidFill>
              </a:rPr>
              <a:t>, группах или в отдельных организациях, осуществляющих образовательную деятельность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>Таким образом, инклюзивное </a:t>
            </a:r>
            <a:r>
              <a:rPr lang="ru-RU" sz="2000" dirty="0">
                <a:solidFill>
                  <a:schemeClr val="tx1"/>
                </a:solidFill>
              </a:rPr>
              <a:t>обучение детей с ОВЗ можно организовать </a:t>
            </a:r>
            <a:r>
              <a:rPr lang="ru-RU" sz="2000" b="1" dirty="0">
                <a:solidFill>
                  <a:schemeClr val="tx1"/>
                </a:solidFill>
              </a:rPr>
              <a:t>двумя путями</a:t>
            </a:r>
            <a:r>
              <a:rPr lang="ru-RU" sz="2000" dirty="0">
                <a:solidFill>
                  <a:schemeClr val="tx1"/>
                </a:solidFill>
              </a:rPr>
              <a:t>: открыть специальные классы для учащихся с ОВЗ одной категории или комплектовать классы совместного обучения детей с ОВЗ и нормально развивающихся учащихся.</a:t>
            </a:r>
          </a:p>
          <a:p>
            <a:pPr algn="just"/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4813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1.bp.blogspot.com/-G7YWV9OD5Uk/XlTrWuRwkrI/AAAAAAAAAKY/HD3IboEiF_Q1u9xWKVkTxxP7kwu6r2vmgCLcBGAsYHQ/s1600/333cd13ae52a99c9765dd9fe0d1661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12" t="1774" r="17871"/>
          <a:stretch/>
        </p:blipFill>
        <p:spPr bwMode="auto">
          <a:xfrm>
            <a:off x="723900" y="154458"/>
            <a:ext cx="1314450" cy="125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catherineasquithgallery.com/uploads/posts/2021-02/1613467825_57-p-fon-dlya-prezentatsii-strogii-stil-obrazov-6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4" t="6259" r="92544" b="6662"/>
          <a:stretch/>
        </p:blipFill>
        <p:spPr bwMode="auto">
          <a:xfrm>
            <a:off x="0" y="0"/>
            <a:ext cx="7239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2406650" y="268758"/>
            <a:ext cx="7416315" cy="67104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/>
              <a:t>Модели организации интеграции (инклюзии)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39800" y="939800"/>
            <a:ext cx="11049000" cy="5918200"/>
          </a:xfrm>
        </p:spPr>
        <p:txBody>
          <a:bodyPr>
            <a:normAutofit fontScale="92500" lnSpcReduction="10000"/>
          </a:bodyPr>
          <a:lstStyle/>
          <a:p>
            <a:pPr algn="just"/>
            <a:endParaRPr lang="ru-RU" sz="1600" b="1" dirty="0" smtClean="0">
              <a:latin typeface="+mj-lt"/>
            </a:endParaRPr>
          </a:p>
          <a:p>
            <a:pPr algn="just"/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Временная </a:t>
            </a: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</a:rPr>
              <a:t>(эпизодическая) 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интеграция. </a:t>
            </a:r>
            <a:r>
              <a:rPr lang="ru-RU" sz="2200" dirty="0" smtClean="0"/>
              <a:t>Это </a:t>
            </a:r>
            <a:r>
              <a:rPr lang="ru-RU" sz="2200" dirty="0"/>
              <a:t>целенаправленная организация хотя бы минимального социального взаимодействия детей с выраженными нарушениями развития со </a:t>
            </a:r>
            <a:r>
              <a:rPr lang="ru-RU" sz="2200" dirty="0" smtClean="0"/>
              <a:t>сверстниками (праздники</a:t>
            </a:r>
            <a:r>
              <a:rPr lang="ru-RU" sz="2200" dirty="0"/>
              <a:t>, конкурсы, выставки детских работ, кружки и т.д.) в рамках взаимодействия образовательных и межведомственных учреждений. Эпизодическая интеграция может быть рекомендована детям с более глубоким интеллектуальным нарушением, с отягощенной умственной отсталостью, либо имеющим выраженные расстройства поведения. Эпизодическая инклюзия предполагает, что воспитанники   специальных учреждений практически все время обучаясь отдельно, эпизодически объединяются с детьми из массовых учреждений на определенное время. </a:t>
            </a:r>
            <a:endParaRPr lang="ru-RU" sz="2200" dirty="0" smtClean="0"/>
          </a:p>
          <a:p>
            <a:pPr algn="just"/>
            <a:endParaRPr lang="ru-RU" sz="2200" dirty="0"/>
          </a:p>
          <a:p>
            <a:pPr algn="just"/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Частичная </a:t>
            </a: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</a:rPr>
              <a:t>(фрагментарная) интеграция </a:t>
            </a:r>
            <a:r>
              <a:rPr lang="ru-RU" sz="2200" dirty="0"/>
              <a:t>реализуется если обучающиеся с ОВЗ и инвалидностью еще не могут овладеть образовательным стандартом и посещают доступные им по содержанию занятия. В остальное время они находятся на домашнем обучении</a:t>
            </a:r>
            <a:r>
              <a:rPr lang="ru-RU" sz="2200" dirty="0" smtClean="0"/>
              <a:t>. </a:t>
            </a:r>
            <a:endParaRPr lang="ru-RU" sz="2200" dirty="0"/>
          </a:p>
          <a:p>
            <a:pPr algn="just"/>
            <a:r>
              <a:rPr lang="ru-RU" sz="2200" dirty="0"/>
              <a:t> Дети-инвалиды совмещают индивидуальное обучение на дому с посещением общеобразовательного учреждения и обучаются по индивидуальным учебным планам, количество часов и предметы по включению детей-инвалидов в инклюзивное по согласованию с родителями (законными представителями). Также дети-инвалиды могут посещать кружки, клубы, внеклассные общешкольные мероприятия и др. Учащиеся с ООП объединяются с нормально развивающимися детьми для проведения совместных мероприятий</a:t>
            </a:r>
            <a:r>
              <a:rPr lang="ru-RU" sz="2200" dirty="0" smtClean="0"/>
              <a:t>. 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703656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1.bp.blogspot.com/-G7YWV9OD5Uk/XlTrWuRwkrI/AAAAAAAAAKY/HD3IboEiF_Q1u9xWKVkTxxP7kwu6r2vmgCLcBGAsYHQ/s1600/333cd13ae52a99c9765dd9fe0d1661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12" t="1774" r="17871"/>
          <a:stretch/>
        </p:blipFill>
        <p:spPr bwMode="auto">
          <a:xfrm>
            <a:off x="895350" y="519831"/>
            <a:ext cx="1314450" cy="125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catherineasquithgallery.com/uploads/posts/2021-02/1613467825_57-p-fon-dlya-prezentatsii-strogii-stil-obrazov-6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4" t="6259" r="92544" b="6662"/>
          <a:stretch/>
        </p:blipFill>
        <p:spPr bwMode="auto">
          <a:xfrm>
            <a:off x="0" y="0"/>
            <a:ext cx="7239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2381250" y="268758"/>
            <a:ext cx="7416315" cy="87819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/>
              <a:t>Модели организации интеграции (инклюзии)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41500" y="1774082"/>
            <a:ext cx="9575800" cy="4817218"/>
          </a:xfrm>
        </p:spPr>
        <p:txBody>
          <a:bodyPr>
            <a:normAutofit/>
          </a:bodyPr>
          <a:lstStyle/>
          <a:p>
            <a:pPr algn="just"/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Комбинированная </a:t>
            </a:r>
            <a:r>
              <a:rPr lang="ru-RU" sz="1800" b="1" dirty="0">
                <a:solidFill>
                  <a:schemeClr val="accent6">
                    <a:lumMod val="50000"/>
                  </a:schemeClr>
                </a:solidFill>
              </a:rPr>
              <a:t>интеграция </a:t>
            </a:r>
            <a:r>
              <a:rPr lang="ru-RU" sz="1800" dirty="0"/>
              <a:t>предназначена для детей с ОВЗ, которые способны на протяжении учебного дня находится в классе с обычными ребятами, но при этом посещает и коррекционно-развивающие занятия с учителем-дефектологом. </a:t>
            </a:r>
            <a:endParaRPr lang="ru-RU" sz="1800" dirty="0" smtClean="0">
              <a:solidFill>
                <a:schemeClr val="tx1"/>
              </a:solidFill>
            </a:endParaRPr>
          </a:p>
          <a:p>
            <a:pPr algn="just"/>
            <a:endParaRPr lang="ru-RU" sz="1800" b="1" dirty="0" smtClean="0"/>
          </a:p>
          <a:p>
            <a:pPr algn="just"/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Полная </a:t>
            </a:r>
            <a:r>
              <a:rPr lang="ru-RU" sz="1800" b="1" dirty="0">
                <a:solidFill>
                  <a:schemeClr val="accent6">
                    <a:lumMod val="50000"/>
                  </a:schemeClr>
                </a:solidFill>
              </a:rPr>
              <a:t>интеграция </a:t>
            </a:r>
            <a:r>
              <a:rPr lang="ru-RU" sz="1800" dirty="0"/>
              <a:t>– это полное включение детей с ОВЗ и инвалидностью в образовательный процесс обычной школы. </a:t>
            </a:r>
            <a:endParaRPr lang="ru-RU" sz="1800" dirty="0"/>
          </a:p>
          <a:p>
            <a:pPr algn="just"/>
            <a:r>
              <a:rPr lang="ru-RU" sz="1800" dirty="0"/>
              <a:t> Посещение ребенком с </a:t>
            </a:r>
            <a:r>
              <a:rPr lang="ru-RU" sz="1800" dirty="0" smtClean="0"/>
              <a:t>ОВЗ </a:t>
            </a:r>
            <a:r>
              <a:rPr lang="ru-RU" sz="1800" dirty="0"/>
              <a:t>возрастной группы в </a:t>
            </a:r>
            <a:r>
              <a:rPr lang="ru-RU" sz="1800" dirty="0" smtClean="0"/>
              <a:t>режиме полного </a:t>
            </a:r>
            <a:r>
              <a:rPr lang="ru-RU" sz="1800" dirty="0"/>
              <a:t>дня самостоятельно или с сопровождением. Ребенок занимается на всех занятиях совместно со сверстниками. При этом выбираются задания   различного уровня сложности, дополнительные игры и упражнения. Среди плюсов данной модели -адаптация  </a:t>
            </a:r>
            <a:r>
              <a:rPr lang="ru-RU" sz="1800" dirty="0" smtClean="0"/>
              <a:t>и </a:t>
            </a:r>
            <a:r>
              <a:rPr lang="ru-RU" sz="1800" dirty="0"/>
              <a:t>интеграция в социум, но при наличии специально созданных условий для обучения и воспитания детей с </a:t>
            </a:r>
            <a:r>
              <a:rPr lang="ru-RU" sz="1800" dirty="0" smtClean="0"/>
              <a:t>ВОЗ. Минусов быть не должно, но …</a:t>
            </a:r>
          </a:p>
          <a:p>
            <a:pPr algn="just"/>
            <a:r>
              <a:rPr lang="ru-RU" sz="1800" b="1" dirty="0" smtClean="0"/>
              <a:t>Однако </a:t>
            </a:r>
            <a:r>
              <a:rPr lang="ru-RU" sz="1800" b="1" dirty="0"/>
              <a:t>данная модель предполагает работу педагога с учащимися на уроке одновременно по двум программам, что не может не отразиться как качестве обучения. </a:t>
            </a:r>
            <a:r>
              <a:rPr lang="ru-RU" sz="1800" dirty="0"/>
              <a:t>Также это требует высокий уровень квалификации и уровень профессионализма учителя, который </a:t>
            </a:r>
            <a:r>
              <a:rPr lang="ru-RU" sz="1800" dirty="0" smtClean="0"/>
              <a:t>должен хорошо </a:t>
            </a:r>
            <a:r>
              <a:rPr lang="ru-RU" sz="1800" dirty="0"/>
              <a:t>владеть технологией дифференцированного обучения.</a:t>
            </a:r>
            <a:r>
              <a:rPr lang="ru-RU" sz="1800" dirty="0" smtClean="0"/>
              <a:t> </a:t>
            </a: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8033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1.bp.blogspot.com/-G7YWV9OD5Uk/XlTrWuRwkrI/AAAAAAAAAKY/HD3IboEiF_Q1u9xWKVkTxxP7kwu6r2vmgCLcBGAsYHQ/s1600/333cd13ae52a99c9765dd9fe0d1661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12" t="1774" r="17871"/>
          <a:stretch/>
        </p:blipFill>
        <p:spPr bwMode="auto">
          <a:xfrm>
            <a:off x="895350" y="519831"/>
            <a:ext cx="1314450" cy="125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catherineasquithgallery.com/uploads/posts/2021-02/1613467825_57-p-fon-dlya-prezentatsii-strogii-stil-obrazov-6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4" t="6259" r="92544" b="6662"/>
          <a:stretch/>
        </p:blipFill>
        <p:spPr bwMode="auto">
          <a:xfrm>
            <a:off x="0" y="0"/>
            <a:ext cx="7239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2381250" y="268758"/>
            <a:ext cx="7416315" cy="87819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/>
              <a:t>Модели организации интеграции (инклюзии)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5000" y="1600200"/>
            <a:ext cx="9575800" cy="2717800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/>
              <a:t>В каждой образовательной организации сформирована своя модель организации обучения детей с ОВЗ и детей-инвалидов.</a:t>
            </a:r>
          </a:p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>Каждая модель предполагает </a:t>
            </a:r>
            <a:r>
              <a:rPr lang="ru-RU" sz="2000" b="1" dirty="0" smtClean="0">
                <a:solidFill>
                  <a:schemeClr val="tx1"/>
                </a:solidFill>
              </a:rPr>
              <a:t>грамотное психолого-педагогическое сопровождение </a:t>
            </a:r>
            <a:r>
              <a:rPr lang="ru-RU" sz="2000" dirty="0" smtClean="0">
                <a:solidFill>
                  <a:schemeClr val="tx1"/>
                </a:solidFill>
              </a:rPr>
              <a:t>детей с ОВЗ и детей-инвалидов в образовательной организации: как в общеобразовательной организации, так и в дошкольной образовательной организации.</a:t>
            </a:r>
          </a:p>
          <a:p>
            <a:pPr algn="just"/>
            <a:endParaRPr lang="ru-RU" sz="2000" dirty="0"/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1523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793</TotalTime>
  <Words>1138</Words>
  <Application>Microsoft Office PowerPoint</Application>
  <PresentationFormat>Широкоэкранный</PresentationFormat>
  <Paragraphs>58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Муниципальное бюджетное учреждение дополнительного образования  «Центр дополнительного образования» города Смоленска Городской методический отдел</vt:lpstr>
      <vt:lpstr>Презентация PowerPoint</vt:lpstr>
      <vt:lpstr>Федеральный закон "Об образовании в Российской Федерации" от 29.12.2012 N 273-ФЗ  Статья 2. Основные понятия, используемые в Федеральном законе</vt:lpstr>
      <vt:lpstr>Презентация PowerPoint</vt:lpstr>
      <vt:lpstr>Создание специальных условий в образовании 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учреждение дополнительного образования  «Центр дополнительного образования» города Смоленска Методический отдел</dc:title>
  <dc:creator>Дарья</dc:creator>
  <cp:lastModifiedBy>Дарья</cp:lastModifiedBy>
  <cp:revision>101</cp:revision>
  <dcterms:created xsi:type="dcterms:W3CDTF">2021-10-26T08:23:42Z</dcterms:created>
  <dcterms:modified xsi:type="dcterms:W3CDTF">2022-12-20T09:33:33Z</dcterms:modified>
</cp:coreProperties>
</file>