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22" r:id="rId2"/>
    <p:sldId id="348" r:id="rId3"/>
    <p:sldId id="363" r:id="rId4"/>
    <p:sldId id="337" r:id="rId5"/>
    <p:sldId id="372" r:id="rId6"/>
    <p:sldId id="374" r:id="rId7"/>
    <p:sldId id="326" r:id="rId8"/>
    <p:sldId id="347" r:id="rId9"/>
    <p:sldId id="362" r:id="rId10"/>
    <p:sldId id="373" r:id="rId11"/>
    <p:sldId id="332" r:id="rId12"/>
    <p:sldId id="361" r:id="rId13"/>
    <p:sldId id="342" r:id="rId14"/>
    <p:sldId id="356" r:id="rId15"/>
    <p:sldId id="327" r:id="rId16"/>
    <p:sldId id="368" r:id="rId17"/>
    <p:sldId id="369" r:id="rId18"/>
    <p:sldId id="329" r:id="rId19"/>
    <p:sldId id="350" r:id="rId20"/>
    <p:sldId id="360" r:id="rId21"/>
    <p:sldId id="352" r:id="rId22"/>
    <p:sldId id="367" r:id="rId23"/>
    <p:sldId id="359" r:id="rId24"/>
    <p:sldId id="333" r:id="rId25"/>
    <p:sldId id="330" r:id="rId26"/>
    <p:sldId id="334" r:id="rId27"/>
    <p:sldId id="35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6" autoAdjust="0"/>
    <p:restoredTop sz="85995" autoAdjust="0"/>
  </p:normalViewPr>
  <p:slideViewPr>
    <p:cSldViewPr>
      <p:cViewPr varScale="1">
        <p:scale>
          <a:sx n="89" d="100"/>
          <a:sy n="89" d="100"/>
        </p:scale>
        <p:origin x="-5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21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0197D-3FDD-4921-B281-97F2A89A1D36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AD5A0-F446-4CB5-B4AD-FA23915B75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6981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Система работы со школами с низкими образовательными результатами является частью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муниципальной системы оценки качества образования</a:t>
            </a:r>
            <a:endParaRPr lang="ru-RU" sz="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AD5A0-F446-4CB5-B4AD-FA23915B75E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47982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AD5A0-F446-4CB5-B4AD-FA23915B75EB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AD5A0-F446-4CB5-B4AD-FA23915B75EB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AD5A0-F446-4CB5-B4AD-FA23915B75EB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 направление входит в перечень </a:t>
            </a:r>
            <a:r>
              <a:rPr lang="ru-R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перечень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механизмов управления качеством образовательных результатов.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AD5A0-F446-4CB5-B4AD-FA23915B75E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1705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AD5A0-F446-4CB5-B4AD-FA23915B75E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ГТГ -29, подготовка к ГИА - 11</a:t>
            </a:r>
          </a:p>
          <a:p>
            <a:r>
              <a:rPr lang="ru-RU" dirty="0" smtClean="0"/>
              <a:t>Конкурсы</a:t>
            </a:r>
            <a:r>
              <a:rPr lang="ru-RU" baseline="0" dirty="0" smtClean="0"/>
              <a:t> профессионального мастерства </a:t>
            </a:r>
            <a:r>
              <a:rPr lang="ru-RU" dirty="0" smtClean="0"/>
              <a:t>Муниципальный уровень: 9 участников,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поб</a:t>
            </a:r>
            <a:r>
              <a:rPr lang="ru-RU" baseline="0" dirty="0" smtClean="0"/>
              <a:t>. – 1, призеров – 5.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AD5A0-F446-4CB5-B4AD-FA23915B75E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AD5A0-F446-4CB5-B4AD-FA23915B75E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AD5A0-F446-4CB5-B4AD-FA23915B75E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6288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AD5A0-F446-4CB5-B4AD-FA23915B75EB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6288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AD5A0-F446-4CB5-B4AD-FA23915B75EB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4322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AD5A0-F446-4CB5-B4AD-FA23915B75EB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smolmetod2017.admin-smolensk.ru/novosti-i-meropriyatiya2/pedagogam/metodicheskie-vesti/" TargetMode="External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hyperlink" Target="https://smolmetod2017.admin-smolensk.ru/moc1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molmetod2017.admin-smolensk.ru/novosti-i-meropriyatiya2/odarennye-deti1/olimpiady-konferencii/" TargetMode="External"/><Relationship Id="rId2" Type="http://schemas.openxmlformats.org/officeDocument/2006/relationships/hyperlink" Target="https://smolmetod2017.admin-smolensk.ru/novosti-i-meropriyatiya2/pedagogam/metodicheskie-vesti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07" b="89441" l="461" r="97542">
                        <a14:foregroundMark x1="41935" y1="828" x2="50230" y2="1035"/>
                        <a14:foregroundMark x1="57450" y1="3934" x2="69892" y2="17805"/>
                        <a14:foregroundMark x1="66820" y1="42236" x2="49616" y2="51139"/>
                        <a14:foregroundMark x1="48233" y1="53209" x2="19662" y2="85714"/>
                        <a14:foregroundMark x1="18894" y1="87164" x2="614" y2="12422"/>
                        <a14:foregroundMark x1="1382" y1="12422" x2="24117" y2="20911"/>
                        <a14:foregroundMark x1="23349" y1="24224" x2="23349" y2="24224"/>
                        <a14:foregroundMark x1="93241" y1="16356" x2="83410" y2="51553"/>
                        <a14:foregroundMark x1="83717" y1="53002" x2="97542" y2="55487"/>
                        <a14:foregroundMark x1="11214" y1="57143" x2="13210" y2="64803"/>
                        <a14:foregroundMark x1="15515" y1="65839" x2="15515" y2="65839"/>
                        <a14:foregroundMark x1="16436" y1="71429" x2="16436" y2="71429"/>
                        <a14:foregroundMark x1="20584" y1="78468" x2="20584" y2="78468"/>
                        <a14:foregroundMark x1="22581" y1="78261" x2="22581" y2="78261"/>
                        <a14:backgroundMark x1="1997" y1="2070" x2="1997" y2="2070"/>
                        <a14:backgroundMark x1="1690" y1="7039" x2="1690" y2="7039"/>
                        <a14:backgroundMark x1="2458" y1="10352" x2="2458" y2="10352"/>
                        <a14:backgroundMark x1="9370" y1="13458" x2="9370" y2="13458"/>
                        <a14:backgroundMark x1="10445" y1="13872" x2="10445" y2="13872"/>
                        <a14:backgroundMark x1="11674" y1="14700" x2="11674" y2="14700"/>
                        <a14:backgroundMark x1="15668" y1="15321" x2="15668" y2="15321"/>
                        <a14:backgroundMark x1="5069" y1="37474" x2="5069" y2="37474"/>
                        <a14:backgroundMark x1="6605" y1="41201" x2="6605" y2="412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31844"/>
            <a:ext cx="2160240" cy="161297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844824"/>
            <a:ext cx="7560840" cy="345638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   </a:t>
            </a:r>
            <a:r>
              <a:rPr lang="ru-RU" b="1" dirty="0" smtClean="0">
                <a:solidFill>
                  <a:srgbClr val="002060"/>
                </a:solidFill>
              </a:rPr>
              <a:t>Муниципальный образовательный центр поддержки и развития муниципальной системы образования как ресурс повышения  качества образования в школах с низкими образовательными результатами  </a:t>
            </a:r>
          </a:p>
          <a:p>
            <a:pPr>
              <a:buNone/>
            </a:pPr>
            <a:endParaRPr lang="ru-RU" sz="2400" b="1" i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400" b="1" i="1" dirty="0" smtClean="0">
              <a:solidFill>
                <a:srgbClr val="002060"/>
              </a:solidFill>
            </a:endParaRPr>
          </a:p>
          <a:p>
            <a:pPr algn="r">
              <a:buNone/>
            </a:pPr>
            <a:r>
              <a:rPr lang="ru-RU" sz="1700" b="1" i="1" dirty="0" smtClean="0">
                <a:solidFill>
                  <a:schemeClr val="accent3"/>
                </a:solidFill>
              </a:rPr>
              <a:t>Васинова Н.Д., методист методического отдела</a:t>
            </a:r>
          </a:p>
          <a:p>
            <a:pPr algn="r">
              <a:buNone/>
            </a:pPr>
            <a:r>
              <a:rPr lang="ru-RU" sz="1700" b="1" i="1" dirty="0" smtClean="0">
                <a:solidFill>
                  <a:schemeClr val="accent3"/>
                </a:solidFill>
              </a:rPr>
              <a:t>МБУ ДО «ЦДО», руководитель МОЦ</a:t>
            </a:r>
          </a:p>
          <a:p>
            <a:pPr>
              <a:buNone/>
            </a:pPr>
            <a:endParaRPr lang="ru-RU" sz="900" b="1" i="1" dirty="0" smtClean="0"/>
          </a:p>
          <a:p>
            <a:pPr>
              <a:buNone/>
            </a:pPr>
            <a:endParaRPr lang="ru-RU" sz="900" b="1" i="1" dirty="0" smtClean="0"/>
          </a:p>
          <a:p>
            <a:pPr>
              <a:buNone/>
            </a:pPr>
            <a:endParaRPr lang="ru-RU" sz="900" b="1" i="1" dirty="0" smtClean="0"/>
          </a:p>
          <a:p>
            <a:pPr>
              <a:buNone/>
            </a:pPr>
            <a:endParaRPr lang="ru-RU" sz="900" b="1" i="1" dirty="0" smtClean="0"/>
          </a:p>
          <a:p>
            <a:pPr>
              <a:buNone/>
            </a:pPr>
            <a:endParaRPr lang="ru-RU" sz="900" b="1" i="1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9023" b="64747" l="36977" r="630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209" t="18936" r="37442" b="36212"/>
          <a:stretch/>
        </p:blipFill>
        <p:spPr>
          <a:xfrm>
            <a:off x="755576" y="404664"/>
            <a:ext cx="936104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003232" cy="936104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Информационно 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– методической поддержки школ с низкими и устойчиво нестабильными результатами обучения, а также  с необъективными результатами обучения</a:t>
            </a:r>
            <a:endParaRPr lang="ru-RU" sz="1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468" t="17795" r="20354" b="3641"/>
          <a:stretch>
            <a:fillRect/>
          </a:stretch>
        </p:blipFill>
        <p:spPr bwMode="auto">
          <a:xfrm>
            <a:off x="179512" y="1268760"/>
            <a:ext cx="3168352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35596" t="16031" r="11811" b="18638"/>
          <a:stretch>
            <a:fillRect/>
          </a:stretch>
        </p:blipFill>
        <p:spPr bwMode="auto">
          <a:xfrm>
            <a:off x="4716016" y="1268760"/>
            <a:ext cx="2952328" cy="3285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6504" t="16243" r="8502" b="13762"/>
          <a:stretch>
            <a:fillRect/>
          </a:stretch>
        </p:blipFill>
        <p:spPr bwMode="auto">
          <a:xfrm>
            <a:off x="3779912" y="3573016"/>
            <a:ext cx="4809106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217" t="16071" r="20606" b="5499"/>
          <a:stretch>
            <a:fillRect/>
          </a:stretch>
        </p:blipFill>
        <p:spPr bwMode="auto">
          <a:xfrm>
            <a:off x="899592" y="1916832"/>
            <a:ext cx="7920880" cy="4248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41183295"/>
              </p:ext>
            </p:extLst>
          </p:nvPr>
        </p:nvGraphicFramePr>
        <p:xfrm>
          <a:off x="827584" y="188640"/>
          <a:ext cx="813690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6904"/>
              </a:tblGrid>
              <a:tr h="4320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Информационно – методической поддержки школ с низкими и устойчиво нестабильными результатами обучения, а также  с необъективными результатами обучения</a:t>
                      </a:r>
                      <a:endParaRPr lang="ru-RU" sz="18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24121240"/>
              </p:ext>
            </p:extLst>
          </p:nvPr>
        </p:nvGraphicFramePr>
        <p:xfrm>
          <a:off x="827584" y="1268760"/>
          <a:ext cx="7992888" cy="49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92888"/>
              </a:tblGrid>
              <a:tr h="49908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Мониторинг результатов ВПР</a:t>
                      </a:r>
                      <a:endParaRPr lang="ru-RU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556792"/>
            <a:ext cx="3240360" cy="2520280"/>
          </a:xfrm>
          <a:ln>
            <a:solidFill>
              <a:schemeClr val="accent3"/>
            </a:solidFill>
          </a:ln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5500" b="1" dirty="0" smtClean="0">
                <a:solidFill>
                  <a:schemeClr val="accent3"/>
                </a:solidFill>
              </a:rPr>
              <a:t>Муниципальный уровень:</a:t>
            </a:r>
            <a:endParaRPr lang="ru-RU" sz="5500" dirty="0" smtClean="0">
              <a:solidFill>
                <a:schemeClr val="accent3"/>
              </a:solidFill>
            </a:endParaRPr>
          </a:p>
          <a:p>
            <a:r>
              <a:rPr lang="ru-RU" sz="5500" b="1" dirty="0" smtClean="0">
                <a:solidFill>
                  <a:schemeClr val="accent2">
                    <a:lumMod val="50000"/>
                  </a:schemeClr>
                </a:solidFill>
              </a:rPr>
              <a:t>Школы – пары (школа НРО и школа лидер):</a:t>
            </a:r>
            <a:r>
              <a:rPr lang="ru-RU" sz="55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r>
              <a:rPr lang="ru-RU" sz="4300" b="1" dirty="0" smtClean="0"/>
              <a:t>МБОУ «СШ № 1»-МБОУ «СШ № 29»; </a:t>
            </a:r>
          </a:p>
          <a:p>
            <a:r>
              <a:rPr lang="ru-RU" sz="4300" b="1" dirty="0" smtClean="0"/>
              <a:t>МБОУ «СШ № 10»-МБОУ -МБОУ «СШ № 6»;</a:t>
            </a:r>
          </a:p>
          <a:p>
            <a:r>
              <a:rPr lang="ru-RU" sz="4300" b="1" dirty="0" smtClean="0"/>
              <a:t>МБОУ «СШ № 38»-МБОУ «СШ № 16»; </a:t>
            </a:r>
          </a:p>
          <a:p>
            <a:r>
              <a:rPr lang="ru-RU" sz="4300" b="1" dirty="0" smtClean="0"/>
              <a:t>МБОУ «СШ № 25» - МБОУ «СШ № 33»;</a:t>
            </a:r>
          </a:p>
          <a:p>
            <a:r>
              <a:rPr lang="ru-RU" sz="4300" b="1" dirty="0" smtClean="0"/>
              <a:t> МБОУ «СШ № 9» - МБОУ «СШ № 33», МБОУ «СШ № 17 им. Героя Российской Федерации им. А.Б. </a:t>
            </a:r>
            <a:r>
              <a:rPr lang="ru-RU" sz="4300" b="1" dirty="0" err="1" smtClean="0"/>
              <a:t>Буханова</a:t>
            </a:r>
            <a:r>
              <a:rPr lang="ru-RU" sz="4300" b="1" dirty="0" smtClean="0"/>
              <a:t>»-МБОУ «СШ № 33».</a:t>
            </a:r>
          </a:p>
          <a:p>
            <a:r>
              <a:rPr lang="ru-RU" sz="5500" b="1" dirty="0" smtClean="0">
                <a:solidFill>
                  <a:schemeClr val="accent2">
                    <a:lumMod val="50000"/>
                  </a:schemeClr>
                </a:solidFill>
              </a:rPr>
              <a:t>Школы – консультанты:</a:t>
            </a:r>
            <a:r>
              <a:rPr lang="ru-RU" sz="55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r>
              <a:rPr lang="ru-RU" sz="4300" b="1" dirty="0" smtClean="0"/>
              <a:t>МБОУ «СШ № «29» - МБОУ «СШ № 40».</a:t>
            </a:r>
          </a:p>
          <a:p>
            <a:endParaRPr lang="ru-RU" sz="4300" b="1" dirty="0"/>
          </a:p>
          <a:p>
            <a:endParaRPr lang="ru-RU" sz="4300" b="1" dirty="0" smtClean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779912" y="836712"/>
            <a:ext cx="5184576" cy="5472608"/>
          </a:xfrm>
          <a:ln>
            <a:solidFill>
              <a:schemeClr val="accent3"/>
            </a:solidFill>
          </a:ln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4900" b="1" dirty="0" smtClean="0">
                <a:solidFill>
                  <a:schemeClr val="accent3"/>
                </a:solidFill>
              </a:rPr>
              <a:t>Отчет о выполнении плана мероприятий 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sz="3700" b="1" dirty="0" smtClean="0">
                <a:solidFill>
                  <a:schemeClr val="accent2">
                    <a:lumMod val="50000"/>
                  </a:schemeClr>
                </a:solidFill>
              </a:rPr>
              <a:t>МБОУ «СШ № 1»</a:t>
            </a:r>
          </a:p>
          <a:p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Наставник - Муниципальное бюджетное общеобразовательное учреждение «Средняя школа № 29 с углубленным изучением отдельных предметов» города Смоленска.</a:t>
            </a:r>
            <a:endParaRPr lang="ru-RU" sz="44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4400" b="1" dirty="0" smtClean="0">
                <a:solidFill>
                  <a:schemeClr val="accent3"/>
                </a:solidFill>
              </a:rPr>
              <a:t>Полностью реализован план  мероприятий в рамках работы МОЦ (МБОУ «СШ № 29» и МБОУ «СШ № 1»):</a:t>
            </a:r>
          </a:p>
          <a:p>
            <a:pPr lvl="0">
              <a:buFont typeface="Wingdings" pitchFamily="2" charset="2"/>
              <a:buChar char="ü"/>
            </a:pPr>
            <a:r>
              <a:rPr lang="ru-RU" sz="4400" b="1" dirty="0" smtClean="0"/>
              <a:t>Анкета-опрос;</a:t>
            </a:r>
          </a:p>
          <a:p>
            <a:pPr lvl="0">
              <a:buFont typeface="Wingdings" pitchFamily="2" charset="2"/>
              <a:buChar char="ü"/>
            </a:pPr>
            <a:r>
              <a:rPr lang="ru-RU" sz="4400" b="1" dirty="0" smtClean="0"/>
              <a:t>Консультации по использованию учебной платформы «Школа цифрового века». Бесплатный доступ 15 мест к ресурсу;</a:t>
            </a:r>
          </a:p>
          <a:p>
            <a:pPr lvl="0">
              <a:buFont typeface="Wingdings" pitchFamily="2" charset="2"/>
              <a:buChar char="ü"/>
            </a:pPr>
            <a:r>
              <a:rPr lang="ru-RU" sz="4400" b="1" dirty="0" smtClean="0"/>
              <a:t>15 педагогов прошли курсы повышения квалификации ОУ Фонд  «Педагогический университет «Первое сентября» (Школа цифрового века)  и получили удостоверение о повышении квалификации в объеме 36 часов;</a:t>
            </a:r>
          </a:p>
          <a:p>
            <a:pPr lvl="0">
              <a:buFont typeface="Wingdings" pitchFamily="2" charset="2"/>
              <a:buChar char="ü"/>
            </a:pPr>
            <a:r>
              <a:rPr lang="ru-RU" sz="4400" b="1" dirty="0" smtClean="0"/>
              <a:t>15 педагогов прошли обучение на модульных курсах ОУ Фонд  «Педагогический университет «Первое сентября» (Школа цифрового века)  и получили удостоверение о повышении квалификации в объеме 6 часов;</a:t>
            </a:r>
          </a:p>
          <a:p>
            <a:pPr lvl="0">
              <a:buFont typeface="Wingdings" pitchFamily="2" charset="2"/>
              <a:buChar char="ü"/>
            </a:pPr>
            <a:r>
              <a:rPr lang="ru-RU" sz="4400" b="1" dirty="0" smtClean="0"/>
              <a:t>15 педагогов приняли участие в </a:t>
            </a:r>
            <a:r>
              <a:rPr lang="ru-RU" sz="4400" b="1" dirty="0" err="1" smtClean="0"/>
              <a:t>вебинарах</a:t>
            </a:r>
            <a:r>
              <a:rPr lang="ru-RU" sz="4400" b="1" dirty="0" smtClean="0"/>
              <a:t> различной предметной направленности  ОУ Фонд  «Педагогический университет «Первое сентября» (Школа цифрового века);</a:t>
            </a:r>
          </a:p>
          <a:p>
            <a:pPr lvl="0">
              <a:buFont typeface="Wingdings" pitchFamily="2" charset="2"/>
              <a:buChar char="ü"/>
            </a:pPr>
            <a:r>
              <a:rPr lang="ru-RU" sz="4400" b="1" dirty="0" smtClean="0"/>
              <a:t>Диалоговая площадка «Система оценки достижений планируемых результатов освоения ООП»;</a:t>
            </a:r>
          </a:p>
          <a:p>
            <a:pPr lvl="0">
              <a:buFont typeface="Wingdings" pitchFamily="2" charset="2"/>
              <a:buChar char="ü"/>
            </a:pPr>
            <a:r>
              <a:rPr lang="ru-RU" sz="4400" b="1" dirty="0" smtClean="0"/>
              <a:t>Мастер-класс «Белая ворона», Игнатенко А.В., учитель </a:t>
            </a:r>
            <a:r>
              <a:rPr lang="ru-RU" sz="4400" b="1" dirty="0" err="1" smtClean="0"/>
              <a:t>нач</a:t>
            </a:r>
            <a:r>
              <a:rPr lang="ru-RU" sz="4400" b="1" dirty="0" smtClean="0"/>
              <a:t>. классов МБОУ «СШ  № 29». Цель: обучение педагогов МБОУ «СШ №1» приемам формирования личностных результатов освоения ООП;</a:t>
            </a:r>
          </a:p>
          <a:p>
            <a:pPr lvl="0">
              <a:buFont typeface="Wingdings" pitchFamily="2" charset="2"/>
              <a:buChar char="ü"/>
            </a:pPr>
            <a:r>
              <a:rPr lang="ru-RU" sz="4400" b="1" dirty="0" smtClean="0"/>
              <a:t>Анализ результатов заполнения формы обратной связи(анкета-опрос), планирование и корректировка мероприятий;</a:t>
            </a:r>
          </a:p>
          <a:p>
            <a:pPr lvl="0">
              <a:buFont typeface="Wingdings" pitchFamily="2" charset="2"/>
              <a:buChar char="ü"/>
            </a:pPr>
            <a:r>
              <a:rPr lang="ru-RU" sz="4400" b="1" dirty="0" smtClean="0"/>
              <a:t>День открытых дверей МБОУ «СШ № 29» (уроки и занятия с обучающимися);</a:t>
            </a:r>
          </a:p>
          <a:p>
            <a:pPr lvl="0">
              <a:buFont typeface="Wingdings" pitchFamily="2" charset="2"/>
              <a:buChar char="ü"/>
            </a:pPr>
            <a:r>
              <a:rPr lang="ru-RU" sz="4400" b="1" dirty="0" smtClean="0"/>
              <a:t>День открытых дверей МБОУ «СШ № 1» (уроки и занятия с обучающимися);</a:t>
            </a:r>
          </a:p>
          <a:p>
            <a:pPr lvl="0">
              <a:buFont typeface="Wingdings" pitchFamily="2" charset="2"/>
              <a:buChar char="ü"/>
            </a:pPr>
            <a:r>
              <a:rPr lang="ru-RU" sz="4400" b="1" dirty="0" smtClean="0"/>
              <a:t>Педагогический совет по теме «Формирование культуры здорового и безопасного образа жизни участников образовательного процесса»;</a:t>
            </a:r>
          </a:p>
          <a:p>
            <a:pPr lvl="0">
              <a:buFont typeface="Wingdings" pitchFamily="2" charset="2"/>
              <a:buChar char="ü"/>
            </a:pPr>
            <a:r>
              <a:rPr lang="ru-RU" sz="4400" b="1" dirty="0" smtClean="0"/>
              <a:t>Заседание МО и кафедр;</a:t>
            </a:r>
          </a:p>
          <a:p>
            <a:pPr lvl="0">
              <a:buFont typeface="Wingdings" pitchFamily="2" charset="2"/>
              <a:buChar char="ü"/>
            </a:pPr>
            <a:r>
              <a:rPr lang="ru-RU" sz="4400" b="1" dirty="0" smtClean="0"/>
              <a:t>Круглый стол «Итоги. Проблемы. Планы. Запросы…».</a:t>
            </a:r>
          </a:p>
          <a:p>
            <a:endParaRPr lang="ru-RU" sz="44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86826675"/>
              </p:ext>
            </p:extLst>
          </p:nvPr>
        </p:nvGraphicFramePr>
        <p:xfrm>
          <a:off x="1619672" y="188640"/>
          <a:ext cx="5976664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6664"/>
              </a:tblGrid>
              <a:tr h="5760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Направление.</a:t>
                      </a:r>
                      <a:r>
                        <a:rPr lang="ru-RU" sz="16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Организация взаимодействия школ с низкими результатами обучения и школ «лидеров»</a:t>
                      </a:r>
                      <a:endParaRPr lang="ru-RU" sz="16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268760"/>
            <a:ext cx="8013576" cy="51845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u="sng" dirty="0" smtClean="0">
                <a:solidFill>
                  <a:schemeClr val="accent2">
                    <a:lumMod val="75000"/>
                  </a:schemeClr>
                </a:solidFill>
              </a:rPr>
              <a:t>2019 - 2020 учебный год</a:t>
            </a:r>
            <a:endParaRPr lang="ru-RU" sz="1600" b="1" u="sng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Проведено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мероприятий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-8:</a:t>
            </a:r>
          </a:p>
          <a:p>
            <a:pPr>
              <a:buNone/>
            </a:pPr>
            <a:r>
              <a:rPr lang="ru-RU" sz="1600" b="1" u="sng" dirty="0" smtClean="0">
                <a:solidFill>
                  <a:schemeClr val="accent3"/>
                </a:solidFill>
              </a:rPr>
              <a:t>МУНИЦИПАЛЬНЫЙ УРОВЕНЬ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b="1" i="1" dirty="0" smtClean="0"/>
              <a:t>диалоговая площадка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«Современный урок» </a:t>
            </a:r>
            <a:r>
              <a:rPr lang="ru-RU" sz="2000" b="1" dirty="0" smtClean="0"/>
              <a:t>на базе МБОУ «СШ № 40» - МБОУ «СШ № 19 им. Героя России Панова» и МБОУ «СШ № 36 им.А.М. Городнянского») (17.01.2020); 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b="1" i="1" dirty="0" smtClean="0"/>
              <a:t>диалоговая площадка в рамках работы МОЦ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«Профессиональный разговор» </a:t>
            </a:r>
            <a:r>
              <a:rPr lang="ru-RU" sz="2000" b="1" dirty="0" smtClean="0"/>
              <a:t>на базе МБОУ «СШ №29» - МБОУ «СШ № 1» (21.01.2020);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b="1" i="1" dirty="0" smtClean="0"/>
              <a:t>диалоговая площадка в рамках работы МОЦ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«Формирование учебной мотивации как средство повышения качества образования» </a:t>
            </a:r>
            <a:r>
              <a:rPr lang="ru-RU" sz="2000" b="1" dirty="0" smtClean="0"/>
              <a:t>на базе МБОУ «СШ №16», МБОУ «СШ № 38» (24.01.2020).</a:t>
            </a:r>
          </a:p>
          <a:p>
            <a:pPr>
              <a:buNone/>
            </a:pPr>
            <a:endParaRPr lang="ru-RU" sz="2400" dirty="0" smtClean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49634985"/>
              </p:ext>
            </p:extLst>
          </p:nvPr>
        </p:nvGraphicFramePr>
        <p:xfrm>
          <a:off x="1403648" y="260648"/>
          <a:ext cx="6912768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12768"/>
              </a:tblGrid>
              <a:tr h="5040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Направление.</a:t>
                      </a:r>
                      <a:r>
                        <a:rPr lang="ru-RU" sz="20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Организация взаимодействия школ с низкими результатами обучения и школ «лидеров»</a:t>
                      </a:r>
                      <a:endParaRPr lang="ru-RU" sz="20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412776"/>
            <a:ext cx="7920880" cy="41764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chemeClr val="accent3"/>
                </a:solidFill>
              </a:rPr>
              <a:t>2019 - 2020 учебный год</a:t>
            </a:r>
          </a:p>
          <a:p>
            <a:pPr>
              <a:buNone/>
            </a:pPr>
            <a:r>
              <a:rPr lang="ru-RU" sz="1600" b="1" u="sng" dirty="0" smtClean="0">
                <a:solidFill>
                  <a:schemeClr val="accent3"/>
                </a:solidFill>
              </a:rPr>
              <a:t>МУНИЦИПАЛЬНЫЙ УРОВЕНЬ </a:t>
            </a:r>
            <a:endParaRPr lang="ru-RU" sz="1600" u="sng" dirty="0" smtClean="0">
              <a:solidFill>
                <a:schemeClr val="accent3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1600" b="1" i="1" dirty="0" smtClean="0"/>
              <a:t>Круглый стол в рамках работы МОЦ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«Эффективность и качество образовательного процесса: новые взгляды и на методы и механизмы»</a:t>
            </a:r>
            <a:r>
              <a:rPr lang="ru-RU" sz="1600" dirty="0" smtClean="0"/>
              <a:t>, январь 2020 г., МБОУ «СШ № 40»;</a:t>
            </a:r>
          </a:p>
          <a:p>
            <a:pPr>
              <a:buFont typeface="Wingdings" pitchFamily="2" charset="2"/>
              <a:buChar char="ü"/>
            </a:pPr>
            <a:r>
              <a:rPr lang="ru-RU" sz="1600" b="1" i="1" dirty="0" smtClean="0"/>
              <a:t>Диалоговая площадка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«Система оценки достижений планируемых результатов освоения ООП», </a:t>
            </a:r>
            <a:r>
              <a:rPr lang="ru-RU" sz="1600" dirty="0" smtClean="0"/>
              <a:t>январь,2020 года, МБОУ «СШ № 29»;</a:t>
            </a:r>
          </a:p>
          <a:p>
            <a:pPr>
              <a:buFont typeface="Wingdings" pitchFamily="2" charset="2"/>
              <a:buChar char="ü"/>
            </a:pPr>
            <a:r>
              <a:rPr lang="ru-RU" sz="1600" b="1" i="1" dirty="0" smtClean="0"/>
              <a:t>Мастер-класс «Белая ворона» </a:t>
            </a:r>
            <a:r>
              <a:rPr lang="ru-RU" sz="1600" dirty="0" smtClean="0"/>
              <a:t>(формирование личностных результатов освоения ООП), январь, МБОУ «СШ № 29»;</a:t>
            </a:r>
          </a:p>
          <a:p>
            <a:pPr>
              <a:buFont typeface="Wingdings" pitchFamily="2" charset="2"/>
              <a:buChar char="ü"/>
            </a:pPr>
            <a:r>
              <a:rPr lang="ru-RU" sz="1600" b="1" i="1" dirty="0" smtClean="0"/>
              <a:t>День открытых дверей  </a:t>
            </a:r>
            <a:r>
              <a:rPr lang="ru-RU" sz="1600" dirty="0" smtClean="0"/>
              <a:t>(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уроки и занятия с обучающимися) для руководителей и заместителей директоров ОО города Смоленска</a:t>
            </a:r>
            <a:r>
              <a:rPr lang="ru-RU" sz="1600" dirty="0" smtClean="0"/>
              <a:t>, февраль, МБОУ «СШ № 29»;</a:t>
            </a:r>
          </a:p>
          <a:p>
            <a:pPr>
              <a:buFont typeface="Wingdings" pitchFamily="2" charset="2"/>
              <a:buChar char="ü"/>
            </a:pPr>
            <a:r>
              <a:rPr lang="ru-RU" sz="1600" b="1" i="1" dirty="0" smtClean="0"/>
              <a:t>Педагогический совет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«Формирование культуры здорового и безопасного образа жизни участников образовательного процесса», </a:t>
            </a:r>
            <a:r>
              <a:rPr lang="ru-RU" sz="1600" dirty="0" smtClean="0"/>
              <a:t>март, МБОУ «СШ № 29».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07001020"/>
              </p:ext>
            </p:extLst>
          </p:nvPr>
        </p:nvGraphicFramePr>
        <p:xfrm>
          <a:off x="1619672" y="332656"/>
          <a:ext cx="5904656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656"/>
              </a:tblGrid>
              <a:tr h="5760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Направление.</a:t>
                      </a:r>
                      <a:r>
                        <a:rPr lang="ru-RU" sz="16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Организация взаимодействия школ с низкими результатами обучения и школ «лидеров»</a:t>
                      </a:r>
                      <a:endParaRPr lang="ru-RU" sz="16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115616" y="332657"/>
            <a:ext cx="73448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ru-RU" altLang="ru-RU" sz="2800" b="1" kern="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Муниципальный Образовательный Центр поддержки и развития муниципальной системы образования </a:t>
            </a:r>
            <a:endParaRPr lang="ru-RU" sz="2800" b="1" kern="0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6475" y="2240966"/>
            <a:ext cx="2675848" cy="20071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544" y="2286692"/>
            <a:ext cx="2615805" cy="19614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8375" y="3267420"/>
            <a:ext cx="2349500" cy="17621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949" y="4743450"/>
            <a:ext cx="2565400" cy="19240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2636" y="4732735"/>
            <a:ext cx="2579687" cy="193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1347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2817"/>
            <a:ext cx="3322712" cy="1440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rgbClr val="0070C0"/>
                </a:solidFill>
              </a:rPr>
              <a:t>Учитель-наставник – педагог, нуждающийся в сопровождении 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: 35 учителей – наставников–41 учитель.</a:t>
            </a:r>
            <a:endParaRPr lang="ru-RU" sz="1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1800" dirty="0" smtClean="0">
                <a:solidFill>
                  <a:srgbClr val="0070C0"/>
                </a:solidFill>
              </a:rPr>
              <a:t> </a:t>
            </a:r>
          </a:p>
          <a:p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51920" y="1600200"/>
            <a:ext cx="4834880" cy="4525963"/>
          </a:xfrm>
        </p:spPr>
        <p:txBody>
          <a:bodyPr>
            <a:normAutofit fontScale="47500" lnSpcReduction="2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Оказание консультационных и экспертных услуг образовательным организациям по вопросам повышения качества образования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 </a:t>
            </a:r>
          </a:p>
          <a:p>
            <a:pPr lvl="0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Количество - 72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0"/>
            <a:r>
              <a:rPr lang="ru-RU" b="1" dirty="0" smtClean="0"/>
              <a:t>Консультации по составлению программ повышения качества образования (октябрь 2019)</a:t>
            </a:r>
          </a:p>
          <a:p>
            <a:pPr lvl="0"/>
            <a:r>
              <a:rPr lang="ru-RU" b="1" dirty="0" smtClean="0"/>
              <a:t>Консультации по итогам мониторинга результатов всероссийских проверочных работ в городе Смоленске (Карта объективности результатов ВПР в городе Смоленске за 2017-2019 г.г.);</a:t>
            </a:r>
          </a:p>
          <a:p>
            <a:pPr lvl="0"/>
            <a:r>
              <a:rPr lang="ru-RU" b="1" dirty="0" smtClean="0"/>
              <a:t>Консультации «Проблемы низких и необъективных результатов ВПР. Пути их ликвидации»;</a:t>
            </a:r>
          </a:p>
          <a:p>
            <a:pPr lvl="0"/>
            <a:r>
              <a:rPr lang="ru-RU" b="1" dirty="0" smtClean="0"/>
              <a:t>Консультации по плану мероприятий по выявлению причин низких и необъективных результатов ВПР» (декабрь, 2020 г.);</a:t>
            </a:r>
          </a:p>
          <a:p>
            <a:pPr lvl="0"/>
            <a:r>
              <a:rPr lang="ru-RU" b="1" dirty="0" smtClean="0"/>
              <a:t>Консультации по использованию учебной платформы «Школа цифрового века». Бесплатный доступ с 01.01.2020 до 31.12.2020, МБОУ «СШ № 29»;</a:t>
            </a:r>
          </a:p>
          <a:p>
            <a:pPr lvl="0"/>
            <a:r>
              <a:rPr lang="ru-RU" b="1" dirty="0" smtClean="0"/>
              <a:t>Консультации по новой модели ОГЭ по математике;</a:t>
            </a:r>
          </a:p>
          <a:p>
            <a:pPr lvl="0"/>
            <a:r>
              <a:rPr lang="ru-RU" b="1" dirty="0" smtClean="0"/>
              <a:t>Консультации по изучению функциональной грамотности в ОО.</a:t>
            </a:r>
          </a:p>
          <a:p>
            <a:pPr lvl="0"/>
            <a:r>
              <a:rPr lang="ru-RU" b="1" dirty="0" smtClean="0"/>
              <a:t>Консультации по дистанционному обучению. </a:t>
            </a:r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06108339"/>
              </p:ext>
            </p:extLst>
          </p:nvPr>
        </p:nvGraphicFramePr>
        <p:xfrm>
          <a:off x="1691680" y="332656"/>
          <a:ext cx="5904656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656"/>
              </a:tblGrid>
              <a:tr h="5760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Направление.</a:t>
                      </a:r>
                      <a:r>
                        <a:rPr lang="ru-RU" sz="16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Организация взаимодействия школ с низкими результатами обучения и школ «лидеров» и наставничества</a:t>
                      </a:r>
                      <a:endParaRPr lang="ru-RU" sz="16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/>
          <p:cNvPicPr>
            <a:picLocks noGrp="1"/>
          </p:cNvPicPr>
          <p:nvPr>
            <p:ph idx="1"/>
          </p:nvPr>
        </p:nvPicPr>
        <p:blipFill>
          <a:blip r:embed="rId2" cstate="print"/>
          <a:srcRect l="37423" t="24611" r="11571" b="28594"/>
          <a:stretch>
            <a:fillRect/>
          </a:stretch>
        </p:blipFill>
        <p:spPr bwMode="auto">
          <a:xfrm>
            <a:off x="251520" y="1124744"/>
            <a:ext cx="3528392" cy="3124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/>
          <p:nvPr/>
        </p:nvPicPr>
        <p:blipFill>
          <a:blip r:embed="rId3" cstate="print"/>
          <a:srcRect l="37785" t="28562" r="11064" b="27011"/>
          <a:stretch>
            <a:fillRect/>
          </a:stretch>
        </p:blipFill>
        <p:spPr bwMode="auto">
          <a:xfrm>
            <a:off x="3131840" y="3789040"/>
            <a:ext cx="3384376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53871403"/>
              </p:ext>
            </p:extLst>
          </p:nvPr>
        </p:nvGraphicFramePr>
        <p:xfrm>
          <a:off x="899592" y="188640"/>
          <a:ext cx="7992888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92888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Аналитическая информация по результатам мониторинга ШНРО.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Нормативно-правовое обеспечение повышения качества образования.</a:t>
                      </a:r>
                      <a:endParaRPr lang="ru-RU" sz="16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4" name="Рисунок 13"/>
          <p:cNvPicPr/>
          <p:nvPr/>
        </p:nvPicPr>
        <p:blipFill>
          <a:blip r:embed="rId4" cstate="print"/>
          <a:srcRect l="11280" t="16523" r="11949" b="15784"/>
          <a:stretch>
            <a:fillRect/>
          </a:stretch>
        </p:blipFill>
        <p:spPr bwMode="auto">
          <a:xfrm>
            <a:off x="4644008" y="1052736"/>
            <a:ext cx="4211960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/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611560" y="836712"/>
            <a:ext cx="8208912" cy="576064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</a:rPr>
              <a:t>Нормативные документы.  </a:t>
            </a:r>
            <a:r>
              <a:rPr lang="ru-RU" sz="2000" dirty="0" smtClean="0"/>
              <a:t>Разработка нормативно - правовой базы по работе с ШНРО И</a:t>
            </a:r>
          </a:p>
          <a:p>
            <a:pPr algn="ctr"/>
            <a:r>
              <a:rPr lang="ru-RU" sz="2000" dirty="0" smtClean="0"/>
              <a:t> создание информационных электронных баз нормативно-правовых актов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3565" t="17779" r="3756" b="18854"/>
          <a:stretch>
            <a:fillRect/>
          </a:stretch>
        </p:blipFill>
        <p:spPr bwMode="auto">
          <a:xfrm>
            <a:off x="539552" y="1484784"/>
            <a:ext cx="8280920" cy="496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18499151"/>
              </p:ext>
            </p:extLst>
          </p:nvPr>
        </p:nvGraphicFramePr>
        <p:xfrm>
          <a:off x="1259632" y="332656"/>
          <a:ext cx="6768752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8752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Направление: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содействие образовательным организациям по вопросам нормативно - правового обеспечения повышения качества образования</a:t>
                      </a:r>
                      <a:endParaRPr lang="ru-RU" sz="14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endParaRPr lang="ru-RU" sz="1400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82506275"/>
              </p:ext>
            </p:extLst>
          </p:nvPr>
        </p:nvGraphicFramePr>
        <p:xfrm>
          <a:off x="354013" y="404664"/>
          <a:ext cx="8466459" cy="6266011"/>
        </p:xfrm>
        <a:graphic>
          <a:graphicData uri="http://schemas.openxmlformats.org/presentationml/2006/ole">
            <p:oleObj spid="_x0000_s2055" name="Документ" r:id="rId3" imgW="9524174" imgH="5890529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74637"/>
            <a:ext cx="5987008" cy="922115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Система оценки качества</a:t>
            </a:r>
            <a:b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 образовательных результатов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45232" y="1124744"/>
            <a:ext cx="7931224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489" t="31813" r="21326" b="15687"/>
          <a:stretch/>
        </p:blipFill>
        <p:spPr bwMode="auto">
          <a:xfrm>
            <a:off x="827584" y="1772816"/>
            <a:ext cx="7848872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207" b="89441" l="461" r="97542">
                        <a14:foregroundMark x1="41935" y1="828" x2="50230" y2="1035"/>
                        <a14:foregroundMark x1="57450" y1="3934" x2="69892" y2="17805"/>
                        <a14:foregroundMark x1="66820" y1="42236" x2="49616" y2="51139"/>
                        <a14:foregroundMark x1="48233" y1="53209" x2="19662" y2="85714"/>
                        <a14:foregroundMark x1="18894" y1="87164" x2="614" y2="12422"/>
                        <a14:foregroundMark x1="1382" y1="12422" x2="24117" y2="20911"/>
                        <a14:foregroundMark x1="23349" y1="24224" x2="23349" y2="24224"/>
                        <a14:foregroundMark x1="93241" y1="16356" x2="83410" y2="51553"/>
                        <a14:foregroundMark x1="83717" y1="53002" x2="97542" y2="55487"/>
                        <a14:foregroundMark x1="11214" y1="57143" x2="13210" y2="64803"/>
                        <a14:foregroundMark x1="15515" y1="65839" x2="15515" y2="65839"/>
                        <a14:foregroundMark x1="16436" y1="71429" x2="16436" y2="71429"/>
                        <a14:foregroundMark x1="20584" y1="78468" x2="20584" y2="78468"/>
                        <a14:foregroundMark x1="22581" y1="78261" x2="22581" y2="78261"/>
                        <a14:backgroundMark x1="1997" y1="2070" x2="1997" y2="2070"/>
                        <a14:backgroundMark x1="1690" y1="7039" x2="1690" y2="7039"/>
                        <a14:backgroundMark x1="2458" y1="10352" x2="2458" y2="10352"/>
                        <a14:backgroundMark x1="9370" y1="13458" x2="9370" y2="13458"/>
                        <a14:backgroundMark x1="10445" y1="13872" x2="10445" y2="13872"/>
                        <a14:backgroundMark x1="11674" y1="14700" x2="11674" y2="14700"/>
                        <a14:backgroundMark x1="15668" y1="15321" x2="15668" y2="15321"/>
                        <a14:backgroundMark x1="5069" y1="37474" x2="5069" y2="37474"/>
                        <a14:backgroundMark x1="6605" y1="41201" x2="6605" y2="412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16632"/>
            <a:ext cx="1728192" cy="14375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9023" b="64747" l="36977" r="630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209" t="18936" r="37442" b="36212"/>
          <a:stretch/>
        </p:blipFill>
        <p:spPr>
          <a:xfrm>
            <a:off x="539552" y="332656"/>
            <a:ext cx="864096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9171" t="16503" r="8811" b="3262"/>
          <a:stretch>
            <a:fillRect/>
          </a:stretch>
        </p:blipFill>
        <p:spPr bwMode="auto">
          <a:xfrm>
            <a:off x="5292080" y="1124744"/>
            <a:ext cx="3312368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/>
          <a:srcRect l="9247" t="16778" r="8657" b="5704"/>
          <a:stretch>
            <a:fillRect/>
          </a:stretch>
        </p:blipFill>
        <p:spPr bwMode="auto">
          <a:xfrm>
            <a:off x="3923928" y="3429000"/>
            <a:ext cx="4061937" cy="30683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/>
          <p:nvPr/>
        </p:nvPicPr>
        <p:blipFill>
          <a:blip r:embed="rId5" cstate="print"/>
          <a:srcRect l="22609" t="15631" r="21111" b="5812"/>
          <a:stretch>
            <a:fillRect/>
          </a:stretch>
        </p:blipFill>
        <p:spPr bwMode="auto">
          <a:xfrm>
            <a:off x="251520" y="1628800"/>
            <a:ext cx="3456384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51520" y="332656"/>
          <a:ext cx="331236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Проведение мониторинга реализации программ </a:t>
                      </a:r>
                    </a:p>
                    <a:p>
                      <a:endParaRPr lang="ru-RU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175448" y="188640"/>
          <a:ext cx="4789040" cy="79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9040"/>
              </a:tblGrid>
              <a:tr h="7920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Анализ и обобщение опыта проектной и инновационной деятельности образовательных учреждений города в сфере работы с одаренными детьми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4664"/>
            <a:ext cx="8229600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0638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Запрос ОО «Потребность в методической поддержке»:</a:t>
            </a:r>
          </a:p>
          <a:p>
            <a:pPr lvl="0"/>
            <a:endParaRPr lang="ru-RU" dirty="0" smtClean="0"/>
          </a:p>
          <a:p>
            <a:pPr lvl="0"/>
            <a:r>
              <a:rPr lang="ru-RU" b="1" dirty="0" smtClean="0"/>
              <a:t>Основная документация руководителя ШМО, кафедры (руководители МО, кафедр).</a:t>
            </a:r>
          </a:p>
          <a:p>
            <a:pPr lvl="0"/>
            <a:r>
              <a:rPr lang="ru-RU" b="1" dirty="0" smtClean="0"/>
              <a:t>«Разработка и реализация рабочих программ по предметам ФГОС СОО (учителя-предметники СОО).</a:t>
            </a:r>
          </a:p>
          <a:p>
            <a:pPr lvl="0"/>
            <a:r>
              <a:rPr lang="ru-RU" b="1" dirty="0" smtClean="0"/>
              <a:t>Создание внутренней системы оценки качества образования (зам. директора);</a:t>
            </a:r>
          </a:p>
          <a:p>
            <a:pPr lvl="0"/>
            <a:r>
              <a:rPr lang="ru-RU" b="1" dirty="0" smtClean="0"/>
              <a:t>Организация внеурочной деятельности обучающихся основной и старшей школы в соответствии с ФГОС (заместители директора).</a:t>
            </a:r>
          </a:p>
          <a:p>
            <a:pPr lvl="0"/>
            <a:r>
              <a:rPr lang="ru-RU" b="1" dirty="0" smtClean="0"/>
              <a:t>Формирование индивидуального учебного плана для обучающихся на дому и одаренных обучающихся (ЗУВР) (заместители директора).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44023489"/>
              </p:ext>
            </p:extLst>
          </p:nvPr>
        </p:nvGraphicFramePr>
        <p:xfrm>
          <a:off x="1115616" y="332656"/>
          <a:ext cx="6768752" cy="86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8752"/>
              </a:tblGrid>
              <a:tr h="864096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Обеспечение соответствия образовательных программ материально-техническому обеспечению и уровню квалификации специалистов.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828258"/>
              </p:ext>
            </p:extLst>
          </p:nvPr>
        </p:nvGraphicFramePr>
        <p:xfrm>
          <a:off x="1187624" y="260648"/>
          <a:ext cx="6768752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8752"/>
              </a:tblGrid>
              <a:tr h="5040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Направление.</a:t>
                      </a:r>
                      <a:r>
                        <a:rPr lang="ru-RU" sz="2000" b="1" kern="1200" dirty="0" smtClean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 Организация проектной и инновационной деятельности: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" name="Рисунок 19"/>
          <p:cNvPicPr/>
          <p:nvPr/>
        </p:nvPicPr>
        <p:blipFill>
          <a:blip r:embed="rId3" cstate="print"/>
          <a:srcRect l="5131" t="19639" r="2031" b="3808"/>
          <a:stretch>
            <a:fillRect/>
          </a:stretch>
        </p:blipFill>
        <p:spPr bwMode="auto">
          <a:xfrm>
            <a:off x="395536" y="3140968"/>
            <a:ext cx="4176464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Рисунок 20"/>
          <p:cNvPicPr/>
          <p:nvPr/>
        </p:nvPicPr>
        <p:blipFill>
          <a:blip r:embed="rId4" cstate="print"/>
          <a:srcRect t="5010" r="26403" b="69339"/>
          <a:stretch>
            <a:fillRect/>
          </a:stretch>
        </p:blipFill>
        <p:spPr bwMode="auto">
          <a:xfrm>
            <a:off x="4788024" y="1340768"/>
            <a:ext cx="4048447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Рисунок 21"/>
          <p:cNvPicPr/>
          <p:nvPr/>
        </p:nvPicPr>
        <p:blipFill>
          <a:blip r:embed="rId5" cstate="print"/>
          <a:srcRect t="-1403" r="29770" b="67134"/>
          <a:stretch>
            <a:fillRect/>
          </a:stretch>
        </p:blipFill>
        <p:spPr bwMode="auto">
          <a:xfrm>
            <a:off x="4860032" y="3573016"/>
            <a:ext cx="3920430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467544" y="1484784"/>
          <a:ext cx="3600400" cy="100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/>
              </a:tblGrid>
              <a:tr h="10081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Обеспечение соответствия образовательных программ материально-техническому обеспечению и уровню квалификации специалистов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539552" y="908720"/>
            <a:ext cx="4032448" cy="720079"/>
          </a:xfrm>
        </p:spPr>
        <p:txBody>
          <a:bodyPr>
            <a:normAutofit/>
          </a:bodyPr>
          <a:lstStyle/>
          <a:p>
            <a:r>
              <a:rPr lang="ru-RU" sz="3500" dirty="0" smtClean="0">
                <a:solidFill>
                  <a:srgbClr val="0070C0"/>
                </a:solidFill>
              </a:rPr>
              <a:t> 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7544" y="1052736"/>
            <a:ext cx="4186808" cy="5400600"/>
          </a:xfrm>
          <a:ln>
            <a:solidFill>
              <a:schemeClr val="accent3"/>
            </a:solidFill>
          </a:ln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5600" b="1" dirty="0" smtClean="0">
                <a:solidFill>
                  <a:srgbClr val="0070C0"/>
                </a:solidFill>
              </a:rPr>
              <a:t>Критерии для определения школ с низкими результатами обучения</a:t>
            </a:r>
          </a:p>
          <a:p>
            <a:pPr>
              <a:buNone/>
            </a:pPr>
            <a:endParaRPr lang="ru-RU" sz="5600" dirty="0" smtClean="0"/>
          </a:p>
          <a:p>
            <a:r>
              <a:rPr lang="ru-RU" sz="5600" b="1" dirty="0" smtClean="0"/>
              <a:t>результаты ОГЭ, ЕГЭ;</a:t>
            </a:r>
          </a:p>
          <a:p>
            <a:r>
              <a:rPr lang="ru-RU" sz="5600" b="1" dirty="0" smtClean="0"/>
              <a:t>объективность результатов по федеральным оценочным процедурам;</a:t>
            </a:r>
          </a:p>
          <a:p>
            <a:r>
              <a:rPr lang="ru-RU" sz="5600" b="1" dirty="0" smtClean="0"/>
              <a:t>участие в олимпиадах и конкурсах, проводимых органами власти в сфере образования;</a:t>
            </a:r>
          </a:p>
          <a:p>
            <a:r>
              <a:rPr lang="ru-RU" sz="5600" b="1" dirty="0" smtClean="0"/>
              <a:t>результаты промежуточной аттестации</a:t>
            </a:r>
            <a:endParaRPr lang="ru-RU" sz="2500" dirty="0" smtClean="0"/>
          </a:p>
          <a:p>
            <a:pPr>
              <a:buNone/>
            </a:pPr>
            <a:endParaRPr lang="ru-RU" sz="2500" dirty="0" smtClean="0"/>
          </a:p>
          <a:p>
            <a:pPr marL="0" indent="0">
              <a:buNone/>
            </a:pPr>
            <a:r>
              <a:rPr lang="ru-RU" sz="5600" b="1" dirty="0" smtClean="0">
                <a:solidFill>
                  <a:srgbClr val="0070C0"/>
                </a:solidFill>
              </a:rPr>
              <a:t>Методика определения школ с низкими результатами обучения</a:t>
            </a:r>
          </a:p>
          <a:p>
            <a:pPr marL="0" indent="0">
              <a:buNone/>
            </a:pPr>
            <a:endParaRPr lang="ru-RU" sz="5600" dirty="0" smtClean="0"/>
          </a:p>
          <a:p>
            <a:pPr lvl="0"/>
            <a:r>
              <a:rPr lang="ru-RU" sz="5600" b="1" dirty="0" smtClean="0"/>
              <a:t>Заполнение всеми муниципальными общеобразовательными организациями </a:t>
            </a:r>
            <a:r>
              <a:rPr lang="ru-RU" sz="5600" b="1" dirty="0" err="1" smtClean="0"/>
              <a:t>диагнотической</a:t>
            </a:r>
            <a:r>
              <a:rPr lang="ru-RU" sz="5600" b="1" dirty="0" smtClean="0"/>
              <a:t> карты (таблица 1, таблица 2).</a:t>
            </a:r>
          </a:p>
          <a:p>
            <a:pPr lvl="0"/>
            <a:r>
              <a:rPr lang="ru-RU" sz="5600" b="1" dirty="0" smtClean="0"/>
              <a:t>Критерии, используемые в мониторинге,  характеризуют результаты с отрицательной стороны. Для каждой школы вычисляется сумма «отрицательных» критериев. </a:t>
            </a:r>
          </a:p>
          <a:p>
            <a:pPr lvl="0"/>
            <a:r>
              <a:rPr lang="ru-RU" sz="5600" b="1" dirty="0" smtClean="0"/>
              <a:t>Критерий оценивается в 1 балл, если ответ по нему положительный. Критерий оценивается в 0 баллов, если ответ по нему отрицательный. Критерий «Зона риска по результатам федеральных оценочных процедур» оценивается в 1 балл за выявление необъективности по каждому признаку.</a:t>
            </a:r>
          </a:p>
          <a:p>
            <a:pPr>
              <a:buNone/>
            </a:pPr>
            <a:endParaRPr lang="ru-RU" sz="5600" dirty="0" smtClean="0"/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716016" y="908720"/>
            <a:ext cx="3970785" cy="576064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r>
              <a:rPr lang="ru-RU" sz="6400" dirty="0" smtClean="0">
                <a:solidFill>
                  <a:srgbClr val="0070C0"/>
                </a:solidFill>
              </a:rPr>
              <a:t>Критерии</a:t>
            </a:r>
          </a:p>
          <a:p>
            <a:endParaRPr lang="ru-RU" sz="6400" dirty="0" smtClean="0">
              <a:solidFill>
                <a:srgbClr val="0070C0"/>
              </a:solidFill>
            </a:endParaRPr>
          </a:p>
          <a:p>
            <a:endParaRPr lang="ru-RU" sz="6400" dirty="0" smtClean="0">
              <a:solidFill>
                <a:srgbClr val="0070C0"/>
              </a:solidFill>
            </a:endParaRPr>
          </a:p>
          <a:p>
            <a:endParaRPr lang="ru-RU" sz="6400" dirty="0" smtClean="0">
              <a:solidFill>
                <a:srgbClr val="0070C0"/>
              </a:solidFill>
            </a:endParaRPr>
          </a:p>
          <a:p>
            <a:endParaRPr lang="ru-RU" sz="6400" dirty="0" smtClean="0">
              <a:solidFill>
                <a:srgbClr val="0070C0"/>
              </a:solidFill>
            </a:endParaRPr>
          </a:p>
          <a:p>
            <a:endParaRPr lang="ru-RU" sz="6400" dirty="0" smtClean="0">
              <a:solidFill>
                <a:srgbClr val="0070C0"/>
              </a:solidFill>
            </a:endParaRPr>
          </a:p>
          <a:p>
            <a:endParaRPr lang="ru-RU" sz="6400" dirty="0" smtClean="0">
              <a:solidFill>
                <a:srgbClr val="0070C0"/>
              </a:solidFill>
            </a:endParaRPr>
          </a:p>
          <a:p>
            <a:endParaRPr lang="ru-RU" sz="6400" dirty="0" smtClean="0">
              <a:solidFill>
                <a:srgbClr val="0070C0"/>
              </a:solidFill>
            </a:endParaRPr>
          </a:p>
          <a:p>
            <a:endParaRPr lang="ru-RU" sz="6400" dirty="0" smtClean="0">
              <a:solidFill>
                <a:srgbClr val="0070C0"/>
              </a:solidFill>
            </a:endParaRPr>
          </a:p>
          <a:p>
            <a:endParaRPr lang="ru-RU" sz="6400" dirty="0" smtClean="0">
              <a:solidFill>
                <a:srgbClr val="0070C0"/>
              </a:solidFill>
            </a:endParaRPr>
          </a:p>
          <a:p>
            <a:r>
              <a:rPr lang="ru-RU" sz="6400" dirty="0" smtClean="0">
                <a:solidFill>
                  <a:srgbClr val="0070C0"/>
                </a:solidFill>
              </a:rPr>
              <a:t> </a:t>
            </a:r>
          </a:p>
          <a:p>
            <a:r>
              <a:rPr lang="ru-RU" sz="5600" dirty="0" smtClean="0">
                <a:solidFill>
                  <a:srgbClr val="0070C0"/>
                </a:solidFill>
              </a:rPr>
              <a:t>Критерии для определения школ с низкими результатами обучения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 l="19597" t="22270" r="14484" b="5015"/>
          <a:stretch>
            <a:fillRect/>
          </a:stretch>
        </p:blipFill>
        <p:spPr bwMode="auto">
          <a:xfrm>
            <a:off x="4860032" y="1628800"/>
            <a:ext cx="3672408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/>
          <p:cNvPicPr/>
          <p:nvPr/>
        </p:nvPicPr>
        <p:blipFill>
          <a:blip r:embed="rId3" cstate="print"/>
          <a:srcRect l="20926" t="16019" r="14417" b="6127"/>
          <a:stretch>
            <a:fillRect/>
          </a:stretch>
        </p:blipFill>
        <p:spPr bwMode="auto">
          <a:xfrm>
            <a:off x="4860032" y="4149080"/>
            <a:ext cx="3672408" cy="22188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619672" y="260648"/>
          <a:ext cx="5256584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6584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Выявление</a:t>
                      </a:r>
                      <a:r>
                        <a:rPr lang="ru-RU" sz="20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ШНРО. </a:t>
                      </a: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Инструментарий</a:t>
                      </a:r>
                      <a:endParaRPr lang="ru-RU" sz="20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196752"/>
            <a:ext cx="3888432" cy="720080"/>
          </a:xfrm>
        </p:spPr>
        <p:txBody>
          <a:bodyPr>
            <a:normAutofit fontScale="25000" lnSpcReduction="20000"/>
          </a:bodyPr>
          <a:lstStyle/>
          <a:p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64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64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64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64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64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64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64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64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64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64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64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64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64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64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64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64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64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64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64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64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64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64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64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64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64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64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64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64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64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64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64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64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6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6400" dirty="0" smtClean="0">
                <a:solidFill>
                  <a:schemeClr val="accent1">
                    <a:lumMod val="50000"/>
                  </a:schemeClr>
                </a:solidFill>
              </a:rPr>
              <a:t>Мониторинг</a:t>
            </a:r>
          </a:p>
          <a:p>
            <a:r>
              <a:rPr lang="ru-RU" sz="6400" dirty="0" smtClean="0">
                <a:solidFill>
                  <a:schemeClr val="accent1">
                    <a:lumMod val="50000"/>
                  </a:schemeClr>
                </a:solidFill>
              </a:rPr>
              <a:t>ШНР -</a:t>
            </a:r>
            <a:r>
              <a:rPr lang="ru-RU" sz="6400" dirty="0" err="1" smtClean="0">
                <a:solidFill>
                  <a:schemeClr val="accent1">
                    <a:lumMod val="50000"/>
                  </a:schemeClr>
                </a:solidFill>
              </a:rPr>
              <a:t>ОО_и_СШ</a:t>
            </a:r>
            <a:r>
              <a:rPr lang="ru-RU" sz="6400" dirty="0" smtClean="0">
                <a:solidFill>
                  <a:schemeClr val="accent1">
                    <a:lumMod val="50000"/>
                  </a:schemeClr>
                </a:solidFill>
              </a:rPr>
              <a:t> (2.0) -</a:t>
            </a:r>
            <a:r>
              <a:rPr lang="ru-RU" sz="6400" dirty="0" err="1" smtClean="0">
                <a:solidFill>
                  <a:schemeClr val="accent1">
                    <a:lumMod val="50000"/>
                  </a:schemeClr>
                </a:solidFill>
              </a:rPr>
              <a:t>Сводная_Смоленск</a:t>
            </a:r>
            <a:r>
              <a:rPr lang="ru-RU" sz="6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endParaRPr lang="ru-RU" sz="6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427984" y="1268760"/>
            <a:ext cx="4320481" cy="648072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sz="56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56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56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56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56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5600" dirty="0" smtClean="0">
                <a:solidFill>
                  <a:schemeClr val="accent1">
                    <a:lumMod val="50000"/>
                  </a:schemeClr>
                </a:solidFill>
              </a:rPr>
              <a:t>Анализ результатов ГИА </a:t>
            </a:r>
          </a:p>
          <a:p>
            <a:r>
              <a:rPr lang="en-US" sz="5600" dirty="0" smtClean="0">
                <a:solidFill>
                  <a:srgbClr val="0070C0"/>
                </a:solidFill>
              </a:rPr>
              <a:t>https://smolmetod2017.admin-smolensk.ru/novosti-i-meropriyatiya2/pedagogam/metodicheskie-vesti/</a:t>
            </a:r>
            <a:endParaRPr lang="ru-RU" sz="5600" dirty="0">
              <a:solidFill>
                <a:srgbClr val="0070C0"/>
              </a:solidFill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sz="quarter" idx="4"/>
          </p:nvPr>
        </p:nvSpPr>
        <p:spPr>
          <a:xfrm>
            <a:off x="4355976" y="2204864"/>
            <a:ext cx="4608512" cy="334235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6" name="Содержимое 15"/>
          <p:cNvPicPr>
            <a:picLocks noGrp="1"/>
          </p:cNvPicPr>
          <p:nvPr>
            <p:ph sz="half" idx="2"/>
          </p:nvPr>
        </p:nvPicPr>
        <p:blipFill>
          <a:blip r:embed="rId3" cstate="print"/>
          <a:srcRect l="16770" t="16049" r="16068" b="26544"/>
          <a:stretch>
            <a:fillRect/>
          </a:stretch>
        </p:blipFill>
        <p:spPr bwMode="auto">
          <a:xfrm>
            <a:off x="4139952" y="1916832"/>
            <a:ext cx="482453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53871403"/>
              </p:ext>
            </p:extLst>
          </p:nvPr>
        </p:nvGraphicFramePr>
        <p:xfrm>
          <a:off x="1907704" y="260648"/>
          <a:ext cx="6048672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8672"/>
              </a:tblGrid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Выявление</a:t>
                      </a:r>
                      <a:r>
                        <a:rPr lang="ru-RU" sz="16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ШНРО. 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Инструментарий</a:t>
                      </a:r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Инструментарий</a:t>
                      </a:r>
                      <a:endParaRPr lang="ru-RU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779" t="24464" r="19405" b="8986"/>
          <a:stretch>
            <a:fillRect/>
          </a:stretch>
        </p:blipFill>
        <p:spPr bwMode="auto">
          <a:xfrm>
            <a:off x="251521" y="1916832"/>
            <a:ext cx="3816424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3898776" cy="5544616"/>
          </a:xfrm>
          <a:ln>
            <a:solidFill>
              <a:srgbClr val="0070C0"/>
            </a:solidFill>
          </a:ln>
        </p:spPr>
        <p:txBody>
          <a:bodyPr>
            <a:normAutofit lnSpcReduction="10000"/>
          </a:bodyPr>
          <a:lstStyle/>
          <a:p>
            <a:r>
              <a:rPr lang="ru-RU" sz="1500" b="1" dirty="0" smtClean="0">
                <a:solidFill>
                  <a:srgbClr val="0070C0"/>
                </a:solidFill>
              </a:rPr>
              <a:t>Аналитический отчет по результатам ГИА – 2019</a:t>
            </a:r>
          </a:p>
          <a:p>
            <a:r>
              <a:rPr lang="en-US" sz="1500" b="1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https://smolmetod2017.admin-smolensk.ru/novosti-i-meropriyatiya2/pedagogam/metodicheskie-vesti</a:t>
            </a:r>
            <a:r>
              <a:rPr lang="en-US" sz="1500" b="1" dirty="0" smtClean="0">
                <a:solidFill>
                  <a:srgbClr val="0070C0"/>
                </a:solidFill>
                <a:hlinkClick r:id="rId3"/>
              </a:rPr>
              <a:t>/</a:t>
            </a:r>
            <a:endParaRPr lang="ru-RU" sz="1500" b="1" dirty="0" smtClean="0">
              <a:solidFill>
                <a:srgbClr val="0070C0"/>
              </a:solidFill>
            </a:endParaRPr>
          </a:p>
          <a:p>
            <a:r>
              <a:rPr lang="ru-RU" sz="1500" b="1" dirty="0" smtClean="0">
                <a:solidFill>
                  <a:srgbClr val="0070C0"/>
                </a:solidFill>
              </a:rPr>
              <a:t>Статистический отчет по результатам обработки матрицы </a:t>
            </a:r>
            <a:r>
              <a:rPr lang="ru-RU" sz="1500" b="1" dirty="0" err="1" smtClean="0">
                <a:solidFill>
                  <a:srgbClr val="0070C0"/>
                </a:solidFill>
              </a:rPr>
              <a:t>неуспешности</a:t>
            </a:r>
            <a:r>
              <a:rPr lang="ru-RU" sz="1500" b="1" dirty="0" smtClean="0">
                <a:solidFill>
                  <a:srgbClr val="0070C0"/>
                </a:solidFill>
              </a:rPr>
              <a:t> школ с низкими результатами обучения</a:t>
            </a:r>
          </a:p>
          <a:p>
            <a:r>
              <a:rPr lang="en-US" sz="1500" b="1" dirty="0" smtClean="0">
                <a:solidFill>
                  <a:schemeClr val="accent1">
                    <a:lumMod val="50000"/>
                  </a:schemeClr>
                </a:solidFill>
                <a:hlinkClick r:id="rId4"/>
              </a:rPr>
              <a:t>https://smolmetod2017.admin-smolensk.ru/moc1/</a:t>
            </a:r>
            <a:endParaRPr lang="ru-RU" sz="15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500" b="1" dirty="0" smtClean="0">
                <a:solidFill>
                  <a:schemeClr val="accent2">
                    <a:lumMod val="75000"/>
                  </a:schemeClr>
                </a:solidFill>
              </a:rPr>
              <a:t>Аналитический отчет по мониторингу  результатов всероссийских проверочных работ в городе Смоленске (2019-2020 учебный год)</a:t>
            </a:r>
          </a:p>
          <a:p>
            <a:r>
              <a:rPr lang="en-US" sz="1500" b="1" dirty="0" smtClean="0">
                <a:solidFill>
                  <a:schemeClr val="accent1">
                    <a:lumMod val="50000"/>
                  </a:schemeClr>
                </a:solidFill>
              </a:rPr>
              <a:t>https://smolmetod2017.admin-smolensk.ru/moc1/</a:t>
            </a:r>
            <a:endParaRPr lang="ru-RU" sz="15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500" b="1" dirty="0" smtClean="0">
                <a:solidFill>
                  <a:srgbClr val="0070C0"/>
                </a:solidFill>
              </a:rPr>
              <a:t>Анализ результатов </a:t>
            </a:r>
            <a:r>
              <a:rPr lang="ru-RU" sz="1500" b="1" dirty="0" err="1" smtClean="0">
                <a:solidFill>
                  <a:srgbClr val="0070C0"/>
                </a:solidFill>
              </a:rPr>
              <a:t>ВсОШ</a:t>
            </a:r>
            <a:endParaRPr lang="ru-RU" sz="1500" b="1" dirty="0" smtClean="0">
              <a:solidFill>
                <a:srgbClr val="0070C0"/>
              </a:solidFill>
            </a:endParaRPr>
          </a:p>
          <a:p>
            <a:r>
              <a:rPr lang="en-US" sz="1500" b="1" dirty="0" smtClean="0">
                <a:solidFill>
                  <a:schemeClr val="accent1">
                    <a:lumMod val="50000"/>
                  </a:schemeClr>
                </a:solidFill>
              </a:rPr>
              <a:t>https://smolmetod2017.admin-smolensk.ru/novosti-i-meropriyatiya2/odarennye-deti1/olimpiady-konferencii/</a:t>
            </a:r>
            <a:endParaRPr lang="ru-RU" sz="15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000" b="1" dirty="0" smtClean="0">
              <a:solidFill>
                <a:srgbClr val="0070C0"/>
              </a:solidFill>
            </a:endParaRPr>
          </a:p>
          <a:p>
            <a:endParaRPr lang="ru-RU" sz="2000" b="1" dirty="0" smtClean="0">
              <a:solidFill>
                <a:srgbClr val="0070C0"/>
              </a:solidFill>
            </a:endParaRPr>
          </a:p>
          <a:p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 l="12481" t="17830" r="10850" b="6393"/>
          <a:stretch>
            <a:fillRect/>
          </a:stretch>
        </p:blipFill>
        <p:spPr bwMode="auto">
          <a:xfrm>
            <a:off x="4932040" y="692696"/>
            <a:ext cx="3600400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/>
          <p:nvPr/>
        </p:nvPicPr>
        <p:blipFill>
          <a:blip r:embed="rId6" cstate="print"/>
          <a:srcRect l="17996" t="16018" r="635" b="11398"/>
          <a:stretch>
            <a:fillRect/>
          </a:stretch>
        </p:blipFill>
        <p:spPr bwMode="auto">
          <a:xfrm>
            <a:off x="5220072" y="2276872"/>
            <a:ext cx="3672408" cy="20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7" cstate="print"/>
          <a:srcRect l="10720" t="16958" r="10310" b="5736"/>
          <a:stretch>
            <a:fillRect/>
          </a:stretch>
        </p:blipFill>
        <p:spPr bwMode="auto">
          <a:xfrm>
            <a:off x="4644008" y="4149080"/>
            <a:ext cx="3987919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3204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Методические материалы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/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 l="10346" t="17493" r="9164" b="35397"/>
          <a:stretch>
            <a:fillRect/>
          </a:stretch>
        </p:blipFill>
        <p:spPr bwMode="auto">
          <a:xfrm>
            <a:off x="524712" y="1327583"/>
            <a:ext cx="8064896" cy="5053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27609573"/>
              </p:ext>
            </p:extLst>
          </p:nvPr>
        </p:nvGraphicFramePr>
        <p:xfrm>
          <a:off x="395536" y="764704"/>
          <a:ext cx="8424936" cy="504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4936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Методические материалы</a:t>
                      </a:r>
                      <a:endParaRPr lang="ru-RU" sz="16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27609573"/>
              </p:ext>
            </p:extLst>
          </p:nvPr>
        </p:nvGraphicFramePr>
        <p:xfrm>
          <a:off x="395536" y="260648"/>
          <a:ext cx="8424936" cy="504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4936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Организация адресного методического сопровождения</a:t>
                      </a:r>
                      <a:endParaRPr lang="ru-RU" sz="24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730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075240" cy="54868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3"/>
                </a:solidFill>
              </a:rPr>
              <a:t>Образовательный центр поддержки и развития </a:t>
            </a:r>
            <a:br>
              <a:rPr lang="ru-RU" sz="2000" b="1" dirty="0" smtClean="0">
                <a:solidFill>
                  <a:schemeClr val="accent3"/>
                </a:solidFill>
              </a:rPr>
            </a:br>
            <a:r>
              <a:rPr lang="ru-RU" sz="2000" b="1" dirty="0" smtClean="0">
                <a:solidFill>
                  <a:schemeClr val="accent3"/>
                </a:solidFill>
              </a:rPr>
              <a:t>          муниципальной систем образования</a:t>
            </a:r>
            <a:endParaRPr lang="ru-RU" sz="2000" b="1" dirty="0"/>
          </a:p>
        </p:txBody>
      </p:sp>
      <p:pic>
        <p:nvPicPr>
          <p:cNvPr id="256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56574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3" cstate="print"/>
          <a:srcRect l="28701" t="15431" r="4486" b="4008"/>
          <a:stretch>
            <a:fillRect/>
          </a:stretch>
        </p:blipFill>
        <p:spPr bwMode="auto">
          <a:xfrm>
            <a:off x="5004048" y="3212976"/>
            <a:ext cx="3816424" cy="34243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787208" cy="72008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3"/>
                </a:solidFill>
              </a:rPr>
              <a:t>Образовательный центр поддержки и развития </a:t>
            </a:r>
            <a:br>
              <a:rPr lang="ru-RU" sz="2000" b="1" dirty="0" smtClean="0">
                <a:solidFill>
                  <a:schemeClr val="accent3"/>
                </a:solidFill>
              </a:rPr>
            </a:br>
            <a:r>
              <a:rPr lang="ru-RU" sz="2000" b="1" dirty="0" smtClean="0">
                <a:solidFill>
                  <a:schemeClr val="accent3"/>
                </a:solidFill>
              </a:rPr>
              <a:t>          муниципальной систем образования</a:t>
            </a:r>
            <a:endParaRPr lang="ru-RU" sz="2000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980728"/>
            <a:ext cx="8136904" cy="57606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chemeClr val="accent3"/>
                </a:solidFill>
              </a:rPr>
              <a:t>2019 - 2020 учебный год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>Комплексное обследование ОО проводилось с использованием: </a:t>
            </a:r>
          </a:p>
          <a:p>
            <a:pPr lvl="0">
              <a:buNone/>
            </a:pP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Документарной проверки: </a:t>
            </a:r>
          </a:p>
          <a:p>
            <a:pPr lvl="0"/>
            <a:r>
              <a:rPr lang="ru-RU" sz="1200" b="1" dirty="0" smtClean="0"/>
              <a:t>Анализ результатов ГИА 2019 («Аналитический отчет по результатам ГИА 2019», октябрь 2019 г.);</a:t>
            </a:r>
          </a:p>
          <a:p>
            <a:pPr lvl="0"/>
            <a:r>
              <a:rPr lang="ru-RU" sz="1200" b="1" u="sng" dirty="0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https://smolmetod2017.admin-smolensk.ru/novosti-i-meropriyatiya2/pedagogam/metodicheskie-vesti/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pPr lvl="0"/>
            <a:r>
              <a:rPr lang="ru-RU" sz="1200" b="1" dirty="0" smtClean="0"/>
              <a:t>Изучение результатов мониторинга «Повышение качества образования в школах с нестабильными результатами обучения и в школах, функционирующих в неблагоприятных условиях, путем реализации региональных проектов и распространения их результатов» (инструментарий ГАУ ДПО СОИРО) – октябрь 2019 г.;</a:t>
            </a:r>
          </a:p>
          <a:p>
            <a:pPr lvl="0"/>
            <a:r>
              <a:rPr lang="ru-RU" sz="1200" b="1" dirty="0" smtClean="0"/>
              <a:t>Мониторинг результатов всероссийских проверочных работ в городе Смоленске (Карта объективности результатов ВПР в городе Смоленске за 2017-2019 г.г.);</a:t>
            </a:r>
          </a:p>
          <a:p>
            <a:pPr lvl="0"/>
            <a:r>
              <a:rPr lang="ru-RU" sz="1200" b="1" dirty="0" smtClean="0"/>
              <a:t>Аналитический отчет по результатам ВПР 2017-2019 г.г. (Документ направлен в ОО города Смоленска, письмо методического отдела МБУ ДО «ЦДО» от 07.02.2020 № 29);</a:t>
            </a:r>
          </a:p>
          <a:p>
            <a:pPr lvl="0"/>
            <a:r>
              <a:rPr lang="ru-RU" sz="1200" b="1" dirty="0" smtClean="0"/>
              <a:t>Анализ результатов </a:t>
            </a:r>
            <a:r>
              <a:rPr lang="ru-RU" sz="1200" b="1" dirty="0" err="1" smtClean="0"/>
              <a:t>ВсОШ</a:t>
            </a:r>
            <a:r>
              <a:rPr lang="ru-RU" sz="1200" b="1" dirty="0" smtClean="0"/>
              <a:t> 2019-2020 </a:t>
            </a:r>
            <a:r>
              <a:rPr lang="ru-RU" sz="1200" b="1" dirty="0" err="1" smtClean="0"/>
              <a:t>уч</a:t>
            </a:r>
            <a:r>
              <a:rPr lang="ru-RU" sz="1200" b="1" dirty="0" smtClean="0"/>
              <a:t>. году (электронный Сборник </a:t>
            </a:r>
            <a:r>
              <a:rPr lang="ru-RU" sz="1200" b="1" u="sng" dirty="0" smtClean="0">
                <a:hlinkClick r:id="rId3"/>
              </a:rPr>
              <a:t>https://smolmetod2017.admin-smolensk.ru/novosti-i-meropriyatiya2/odarennye-deti1/olimpiady-konferencii/</a:t>
            </a:r>
            <a:r>
              <a:rPr lang="ru-RU" sz="1200" b="1" dirty="0" smtClean="0">
                <a:solidFill>
                  <a:srgbClr val="FFC000"/>
                </a:solidFill>
              </a:rPr>
              <a:t>.</a:t>
            </a:r>
          </a:p>
          <a:p>
            <a:pPr lvl="0">
              <a:buNone/>
            </a:pP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Собеседование:</a:t>
            </a:r>
          </a:p>
          <a:p>
            <a:pPr lvl="0"/>
            <a:r>
              <a:rPr lang="ru-RU" sz="1200" b="1" dirty="0" smtClean="0"/>
              <a:t>Индивидуальное собеседование с руководителями образовательных организаций «Проблемы низких и необъективных результатов ВПР. Пути их ликвидации» (МОЦ совместно с ГАУ ДПО СОИРО) (декабрь, 2019 г.);</a:t>
            </a:r>
          </a:p>
          <a:p>
            <a:pPr lvl="0"/>
            <a:r>
              <a:rPr lang="ru-RU" sz="1200" b="1" dirty="0" smtClean="0"/>
              <a:t>Индивидуальное собеседование с руководителями образовательных организаций «План мероприятий по выявлению причин низких и необъективных результатов ВПР» (МОЦ, декабрь, 2020 г.).</a:t>
            </a:r>
          </a:p>
          <a:p>
            <a:pPr lvl="0">
              <a:buNone/>
            </a:pP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Использованием инструментария ГАУ ДПО СОИРО </a:t>
            </a:r>
            <a:r>
              <a:rPr lang="ru-RU" sz="1200" b="1" dirty="0" smtClean="0"/>
              <a:t>по выявлению причин </a:t>
            </a:r>
            <a:r>
              <a:rPr lang="ru-RU" sz="1200" b="1" dirty="0" err="1" smtClean="0"/>
              <a:t>неуспешности</a:t>
            </a:r>
            <a:r>
              <a:rPr lang="ru-RU" sz="1200" b="1" dirty="0" smtClean="0"/>
              <a:t> школьников в обучении («Рабочая тетрадь по выявлению причин </a:t>
            </a:r>
            <a:r>
              <a:rPr lang="ru-RU" sz="1200" b="1" dirty="0" err="1" smtClean="0"/>
              <a:t>неуспешности</a:t>
            </a:r>
            <a:r>
              <a:rPr lang="ru-RU" sz="1200" b="1" dirty="0" smtClean="0"/>
              <a:t> школьников в обучении. Для руководителей образовательных организаций (ГАУ ДПО СОИРО, Смоленск:, 2019. – 40 с.): образовательные организации согласно графику МОЦ провели комплексное обследование по выявлению причин низких результатов обучения с привлечением сотрудников службы сопровождения </a:t>
            </a:r>
            <a:r>
              <a:rPr lang="ru-RU" sz="1200" b="1" dirty="0" err="1" smtClean="0"/>
              <a:t>социально-психолого-педагогической</a:t>
            </a:r>
            <a:r>
              <a:rPr lang="ru-RU" sz="1200" b="1" dirty="0" smtClean="0"/>
              <a:t> деятельности образовательных учреждений г. Смоленска (МБУ ДО «ЦДО1») (октябрь-декабрь 2019 года).</a:t>
            </a:r>
          </a:p>
          <a:p>
            <a:pPr lvl="0">
              <a:buNone/>
            </a:pP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Выездная проверка </a:t>
            </a:r>
          </a:p>
          <a:p>
            <a:pPr lvl="0"/>
            <a:r>
              <a:rPr lang="ru-RU" sz="1200" b="1" dirty="0" smtClean="0"/>
              <a:t>Проверка реализации плана мероприятий по выявлению причин низких результатов обучения МБОУ «СШ № 9» (МОЦ, январь 2020 г.).</a:t>
            </a:r>
          </a:p>
          <a:p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272808" cy="11430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Причин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низких образовательных результатов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3300" b="1" dirty="0" smtClean="0"/>
              <a:t>низкая </a:t>
            </a:r>
            <a:r>
              <a:rPr lang="ru-RU" sz="3300" b="1" dirty="0"/>
              <a:t>мотивация обучающихся к обучению – 8,</a:t>
            </a:r>
          </a:p>
          <a:p>
            <a:r>
              <a:rPr lang="ru-RU" sz="3300" b="1" dirty="0" smtClean="0"/>
              <a:t>недостаточное </a:t>
            </a:r>
            <a:r>
              <a:rPr lang="ru-RU" sz="3300" b="1" dirty="0"/>
              <a:t>развитие внутренней системы оценки качества образования и </a:t>
            </a:r>
            <a:r>
              <a:rPr lang="ru-RU" sz="3300" b="1" dirty="0" err="1"/>
              <a:t>внутришкольного</a:t>
            </a:r>
            <a:r>
              <a:rPr lang="ru-RU" sz="3300" b="1" dirty="0"/>
              <a:t> мониторинга качества образования – 6,</a:t>
            </a:r>
          </a:p>
          <a:p>
            <a:r>
              <a:rPr lang="ru-RU" sz="3300" b="1" dirty="0" smtClean="0"/>
              <a:t>недостаточная </a:t>
            </a:r>
            <a:r>
              <a:rPr lang="ru-RU" sz="3300" b="1" dirty="0"/>
              <a:t>методическая компетентность учителей – 3, </a:t>
            </a:r>
          </a:p>
          <a:p>
            <a:r>
              <a:rPr lang="ru-RU" sz="3300" b="1" dirty="0" smtClean="0"/>
              <a:t>недостаточное </a:t>
            </a:r>
            <a:r>
              <a:rPr lang="ru-RU" sz="3300" b="1" dirty="0"/>
              <a:t>использование современных интерактивных образовательных ресурсов – 3.</a:t>
            </a:r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461589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560840" cy="994122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Образовательный центр поддержки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и развития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         муниципальной систем образования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2019-2020 учебный год</a:t>
            </a:r>
          </a:p>
          <a:p>
            <a:r>
              <a:rPr lang="ru-RU" sz="2800" dirty="0" smtClean="0"/>
              <a:t>- </a:t>
            </a:r>
            <a:r>
              <a:rPr lang="ru-RU" sz="2800" b="1" dirty="0" smtClean="0"/>
              <a:t>Разработана и утверждена «дорожная карта» муниципального проекта «Образовательный центр поддержки и развития муниципальной системы образования» на 2019-2020 учебный год».</a:t>
            </a:r>
          </a:p>
          <a:p>
            <a:r>
              <a:rPr lang="ru-RU" sz="2800" b="1" dirty="0" smtClean="0"/>
              <a:t>- Школами - участниками проекта созданы программы повышения качества </a:t>
            </a:r>
            <a:r>
              <a:rPr lang="ru-RU" sz="2800" b="1" dirty="0" smtClean="0"/>
              <a:t>образования.</a:t>
            </a:r>
            <a:endParaRPr lang="ru-RU" sz="28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484784"/>
            <a:ext cx="8435280" cy="4641379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sz="1900" b="1" dirty="0" smtClean="0">
                <a:solidFill>
                  <a:schemeClr val="accent3"/>
                </a:solidFill>
              </a:rPr>
              <a:t>         </a:t>
            </a:r>
            <a:r>
              <a:rPr lang="ru-RU" sz="1800" b="1" dirty="0" smtClean="0">
                <a:solidFill>
                  <a:schemeClr val="accent3"/>
                </a:solidFill>
              </a:rPr>
              <a:t>ГОРОДСКИЕ МЕТОДИЧЕСКИЕ ОБЪЕДИНЕНИЯ УЧИТЕЛЕЙ-ПРЕДМЕТНИКОВ:</a:t>
            </a:r>
          </a:p>
          <a:p>
            <a:pPr algn="ctr">
              <a:buNone/>
            </a:pPr>
            <a:endParaRPr lang="ru-RU" sz="1800" b="1" dirty="0" smtClean="0">
              <a:solidFill>
                <a:schemeClr val="accent3"/>
              </a:solidFill>
            </a:endParaRPr>
          </a:p>
          <a:p>
            <a:r>
              <a:rPr lang="ru-RU" sz="1800" b="1" dirty="0" smtClean="0"/>
              <a:t>«Современные технологии и стратегии преподавания математики как инструмент повышения качества математического образования»,</a:t>
            </a:r>
          </a:p>
          <a:p>
            <a:r>
              <a:rPr lang="ru-RU" sz="1800" b="1" dirty="0" smtClean="0"/>
              <a:t>«Профессиональная компетентность учителя как необходимое условие повышения качества математического образования»,</a:t>
            </a:r>
            <a:endParaRPr lang="ru-RU" sz="1800" b="1" dirty="0" smtClean="0">
              <a:solidFill>
                <a:schemeClr val="accent3"/>
              </a:solidFill>
            </a:endParaRPr>
          </a:p>
          <a:p>
            <a:r>
              <a:rPr lang="ru-RU" sz="1900" b="1" dirty="0" smtClean="0"/>
              <a:t>«Особенности организации и проведения Всероссийской проверочной работы (ВПР) по отдельным предметам в начальной школе» (система работы учителя при подготовке к ВПР обучающихся, показывающих низкие образовательные результаты),</a:t>
            </a:r>
          </a:p>
          <a:p>
            <a:r>
              <a:rPr lang="ru-RU" sz="1900" b="1" dirty="0" smtClean="0"/>
              <a:t>«Диагностика уровня </a:t>
            </a:r>
            <a:r>
              <a:rPr lang="ru-RU" sz="1900" b="1" dirty="0" err="1" smtClean="0"/>
              <a:t>сформированности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общеучебных</a:t>
            </a:r>
            <a:r>
              <a:rPr lang="ru-RU" sz="1900" b="1" dirty="0" smtClean="0"/>
              <a:t> умений и навыков» (ГМО учителей математики и физики),</a:t>
            </a:r>
          </a:p>
          <a:p>
            <a:r>
              <a:rPr lang="ru-RU" sz="1900" b="1" dirty="0" smtClean="0"/>
              <a:t>«Проблемы изучения математики и пути их решения» (ГМО  учителей математики),</a:t>
            </a:r>
          </a:p>
          <a:p>
            <a:pPr lvl="0"/>
            <a:r>
              <a:rPr lang="ru-RU" sz="2000" b="1" dirty="0" smtClean="0"/>
              <a:t>«Повышение теоретического, методического и профессионального мастерства учителя русского языка и литературы с учетом базовых принципов, разработанных Концепцией преподавания»  (ГМО учителей русского языка и литературы), </a:t>
            </a:r>
          </a:p>
          <a:p>
            <a:pPr lvl="0"/>
            <a:r>
              <a:rPr lang="ru-RU" sz="2000" b="1" dirty="0" smtClean="0"/>
              <a:t>«Методика и технологии организации урочной и внеурочной деятельности по русскому языку и литературе» (ГМО учителей русского языка и литературы).</a:t>
            </a:r>
          </a:p>
          <a:p>
            <a:pPr>
              <a:buNone/>
            </a:pPr>
            <a:r>
              <a:rPr lang="ru-RU" sz="2000" b="1" dirty="0" smtClean="0"/>
              <a:t> </a:t>
            </a:r>
            <a:endParaRPr lang="ru-RU" sz="2000" dirty="0" smtClean="0"/>
          </a:p>
          <a:p>
            <a:pPr lvl="0">
              <a:buNone/>
              <a:tabLst>
                <a:tab pos="357188" algn="l"/>
              </a:tabLst>
            </a:pPr>
            <a:endParaRPr lang="ru-RU" sz="1900" b="1" dirty="0" smtClean="0"/>
          </a:p>
          <a:p>
            <a:pPr lvl="0">
              <a:buNone/>
            </a:pPr>
            <a:endParaRPr lang="ru-RU" dirty="0" smtClean="0"/>
          </a:p>
          <a:p>
            <a:endParaRPr lang="ru-RU" dirty="0" smtClean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899592" y="404664"/>
          <a:ext cx="777686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6864"/>
              </a:tblGrid>
              <a:tr h="5040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Информационно – методической поддержки школ с низкими и устойчиво нестабильными результатами обучения, а также  с необъективными результатами обучения</a:t>
                      </a:r>
                      <a:endParaRPr lang="ru-RU" sz="1800" b="1" kern="1200" dirty="0" smtClean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8632"/>
          </a:xfrm>
        </p:spPr>
        <p:txBody>
          <a:bodyPr>
            <a:normAutofit fontScale="25000" lnSpcReduction="20000"/>
          </a:bodyPr>
          <a:lstStyle/>
          <a:p>
            <a:pPr lvl="0"/>
            <a:endParaRPr lang="ru-RU" b="1" dirty="0" smtClean="0"/>
          </a:p>
          <a:p>
            <a:pPr lvl="0"/>
            <a:r>
              <a:rPr lang="ru-RU" sz="5600" b="1" dirty="0" smtClean="0">
                <a:solidFill>
                  <a:srgbClr val="0070C0"/>
                </a:solidFill>
              </a:rPr>
              <a:t>Школа молодого учителя – 7 учителей:</a:t>
            </a:r>
            <a:r>
              <a:rPr lang="ru-RU" sz="5600" dirty="0" smtClean="0">
                <a:solidFill>
                  <a:srgbClr val="0070C0"/>
                </a:solidFill>
              </a:rPr>
              <a:t> </a:t>
            </a:r>
            <a:endParaRPr lang="ru-RU" sz="5600" dirty="0" smtClean="0">
              <a:solidFill>
                <a:schemeClr val="accent3"/>
              </a:solidFill>
            </a:endParaRPr>
          </a:p>
          <a:p>
            <a:pPr lvl="0"/>
            <a:r>
              <a:rPr lang="ru-RU" sz="5600" b="1" dirty="0" smtClean="0"/>
              <a:t>МБОУ «СШ № 1» - 1 чел., МБОУ «СШ № 17 им. героя Российской Федерации А.Б. </a:t>
            </a:r>
            <a:r>
              <a:rPr lang="ru-RU" sz="5600" b="1" dirty="0" err="1" smtClean="0"/>
              <a:t>Буханова</a:t>
            </a:r>
            <a:r>
              <a:rPr lang="ru-RU" sz="5600" b="1" dirty="0" smtClean="0"/>
              <a:t>» - 3 чел., МБОУ «СШ № 25» - 1 чел,  МБОУ «СШ № 36 им. А.М. Городнянского» - 2 чел.</a:t>
            </a:r>
            <a:endParaRPr lang="ru-RU" sz="5600" dirty="0" smtClean="0"/>
          </a:p>
          <a:p>
            <a:pPr lvl="0"/>
            <a:r>
              <a:rPr lang="ru-RU" sz="5600" b="1" dirty="0" smtClean="0">
                <a:solidFill>
                  <a:srgbClr val="0070C0"/>
                </a:solidFill>
              </a:rPr>
              <a:t>Участие в работе городских творческих профессиональных объединений - 29 учителей: </a:t>
            </a:r>
            <a:endParaRPr lang="ru-RU" sz="5600" dirty="0" smtClean="0">
              <a:solidFill>
                <a:srgbClr val="0070C0"/>
              </a:solidFill>
            </a:endParaRPr>
          </a:p>
          <a:p>
            <a:pPr lvl="0"/>
            <a:r>
              <a:rPr lang="ru-RU" sz="5600" b="1" dirty="0" smtClean="0"/>
              <a:t>ГТГ «Стратегия смыслового чтения. Чтение текста»: МБОУ «СШ № 25» - 3 чел., МБОУ «СШ № 36 им. А.М. Городнянского» - 1 чел.;</a:t>
            </a:r>
          </a:p>
          <a:p>
            <a:pPr lvl="0"/>
            <a:r>
              <a:rPr lang="ru-RU" sz="5600" b="1" dirty="0" smtClean="0"/>
              <a:t>ГТГ «По ступеням финансовой грамотности»: МБОУ «СШ № 17 им. Героя Российской Федерации А.Б. </a:t>
            </a:r>
            <a:r>
              <a:rPr lang="ru-RU" sz="5600" b="1" dirty="0" err="1" smtClean="0"/>
              <a:t>Буханова</a:t>
            </a:r>
            <a:r>
              <a:rPr lang="ru-RU" sz="5600" b="1" dirty="0" smtClean="0"/>
              <a:t>» - 1 чел., МБОУ «СШ № 25» - 1 чел., МБОУ «СШ № 36 им. А.М. Городнянского» - 1 чел.;</a:t>
            </a:r>
          </a:p>
          <a:p>
            <a:pPr lvl="0"/>
            <a:r>
              <a:rPr lang="ru-RU" sz="5600" b="1" dirty="0" smtClean="0"/>
              <a:t>ГТГ «Особенности преподавания курса истории в основной школе условиях реализации линейной концепции обучения»  (для учителей истории): МБОУ «СШ № 25» - 1 чел.;</a:t>
            </a:r>
          </a:p>
          <a:p>
            <a:pPr lvl="0"/>
            <a:r>
              <a:rPr lang="ru-RU" sz="5600" b="1" dirty="0" smtClean="0"/>
              <a:t>ГТГ «Проектирование образовательной  среды в современной начальной школе» (для учителей начальных классов): МБОУ «СШ № 1» - 1 чел., МБОУ «СШ № 17 им. Героя Российской Федерации А.Б. </a:t>
            </a:r>
            <a:r>
              <a:rPr lang="ru-RU" sz="5600" b="1" dirty="0" err="1" smtClean="0"/>
              <a:t>Буханова</a:t>
            </a:r>
            <a:r>
              <a:rPr lang="ru-RU" sz="5600" b="1" dirty="0" smtClean="0"/>
              <a:t>» - 1 чел., МБОУ «СШ № 25» - 1 чел., МБОУ «СШ № 36 им. А.М. Городнянского» - 1 чел, МБОУ «СШ № 38» - 3 чел.;</a:t>
            </a:r>
          </a:p>
          <a:p>
            <a:pPr lvl="0"/>
            <a:r>
              <a:rPr lang="ru-RU" sz="5600" b="1" dirty="0" smtClean="0"/>
              <a:t>ГПГ «Проблемы обучения и социализации детей с ОВЗ и детей – инвалидов в образовательном пространстве: от интеграции к инклюзии»: МБОУ «СШ № 19 им. Героя России Панова» - 3 чел., МБОУ «СШ № 38» - 1 чел.;</a:t>
            </a:r>
          </a:p>
          <a:p>
            <a:pPr lvl="0"/>
            <a:r>
              <a:rPr lang="ru-RU" sz="5600" b="1" dirty="0" smtClean="0"/>
              <a:t>ГПГ учителей – предметников по подготовке к государственной итоговой аттестации «Методические особенности подготовки обучающихся к ГИА» - 7, участники - учителя – предметники (математика, физика, химия, биология, география, история, обществознание), заседания проводятся ежемесячно);</a:t>
            </a:r>
          </a:p>
          <a:p>
            <a:pPr lvl="0"/>
            <a:r>
              <a:rPr lang="ru-RU" sz="5600" b="1" dirty="0" smtClean="0"/>
              <a:t>Постоянно-действующие семинары по проблемам подготовки обучающихся к ГИА – 4 (участники – учителя русского языка и литературы, учителя иностранного языка), проводятся ежемесячно.</a:t>
            </a:r>
          </a:p>
          <a:p>
            <a:pPr lvl="0"/>
            <a:r>
              <a:rPr lang="ru-RU" sz="5600" b="1" dirty="0" smtClean="0">
                <a:solidFill>
                  <a:srgbClr val="0070C0"/>
                </a:solidFill>
              </a:rPr>
              <a:t>Конкурсы профессионального мастерства: </a:t>
            </a:r>
            <a:r>
              <a:rPr lang="ru-RU" sz="5600" b="1" dirty="0" smtClean="0">
                <a:latin typeface="+mj-lt"/>
              </a:rPr>
              <a:t>городской конкурс </a:t>
            </a:r>
            <a:r>
              <a:rPr lang="ru-RU" sz="5600" b="1" dirty="0" err="1" smtClean="0">
                <a:latin typeface="+mj-lt"/>
              </a:rPr>
              <a:t>видеоуроков</a:t>
            </a:r>
            <a:r>
              <a:rPr lang="ru-RU" sz="5600" b="1" dirty="0" smtClean="0">
                <a:latin typeface="+mj-lt"/>
              </a:rPr>
              <a:t> «Современный урок на основе </a:t>
            </a:r>
            <a:r>
              <a:rPr lang="ru-RU" sz="5600" b="1" dirty="0" err="1" smtClean="0">
                <a:latin typeface="+mj-lt"/>
              </a:rPr>
              <a:t>деятельностного</a:t>
            </a:r>
            <a:r>
              <a:rPr lang="ru-RU" sz="5600" b="1" dirty="0" smtClean="0">
                <a:latin typeface="+mj-lt"/>
              </a:rPr>
              <a:t> подхода»: МБОУ «СШ № 17 им. Героя Российской Федерации А.Б. </a:t>
            </a:r>
            <a:r>
              <a:rPr lang="ru-RU" sz="5600" b="1" dirty="0" err="1" smtClean="0">
                <a:latin typeface="+mj-lt"/>
              </a:rPr>
              <a:t>Буханова</a:t>
            </a:r>
            <a:r>
              <a:rPr lang="ru-RU" sz="5600" b="1" dirty="0" smtClean="0">
                <a:latin typeface="+mj-lt"/>
              </a:rPr>
              <a:t>» - 2чел.(1 победитель, 1 – призер); городской конкурс на лучшую методическую разработку «Финансовая грамотность – путь к успеху»: МБОУ «СШ № 19 им. России Панова» - 2 чел. (2 место), МБОУ «СШ № 36 им. А.М. Городнянского» - 2 чел. (1-3 место, 1- участник).</a:t>
            </a:r>
          </a:p>
          <a:p>
            <a:pPr lvl="0"/>
            <a:endParaRPr lang="ru-RU" sz="4800" b="1" dirty="0" smtClean="0"/>
          </a:p>
          <a:p>
            <a:pPr lvl="0"/>
            <a:endParaRPr lang="ru-RU" sz="4800" b="1" dirty="0" smtClean="0"/>
          </a:p>
          <a:p>
            <a:endParaRPr lang="ru-RU" sz="48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83568" y="260648"/>
          <a:ext cx="7704856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4856"/>
              </a:tblGrid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Информационно – методической поддержки школ с низкими и устойчиво нестабильными результатами обучения, а также  с необъективными результатами обучения</a:t>
                      </a:r>
                      <a:endParaRPr lang="ru-RU" sz="16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lvl="0">
              <a:buNone/>
            </a:pPr>
            <a:endParaRPr lang="ru-RU" dirty="0" smtClean="0"/>
          </a:p>
          <a:p>
            <a:endParaRPr lang="ru-RU" dirty="0" smtClean="0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395536" y="1628800"/>
            <a:ext cx="4320480" cy="4525963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проведение методических семинаров и мастер-классов для педагогических работников города по реализации разработанных центром проектов и программ; </a:t>
            </a:r>
          </a:p>
          <a:p>
            <a:r>
              <a:rPr lang="ru-RU" b="1" dirty="0" smtClean="0"/>
              <a:t>проведение мониторинга реализации программ; </a:t>
            </a:r>
          </a:p>
          <a:p>
            <a:r>
              <a:rPr lang="ru-RU" b="1" dirty="0" smtClean="0"/>
              <a:t>анализ и обобщение опыта проектной и инновационной деятельности образовательных учреждений города в сфере работы с одаренными детьми;</a:t>
            </a:r>
          </a:p>
          <a:p>
            <a:r>
              <a:rPr lang="ru-RU" b="1" dirty="0" smtClean="0"/>
              <a:t>обеспечение соответствия образовательных программ материально-техническому обеспечению и уровню квалификации специалистов. </a:t>
            </a:r>
          </a:p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53829685"/>
              </p:ext>
            </p:extLst>
          </p:nvPr>
        </p:nvGraphicFramePr>
        <p:xfrm>
          <a:off x="683568" y="260648"/>
          <a:ext cx="7776864" cy="86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6864"/>
              </a:tblGrid>
              <a:tr h="8640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Информационно – методической поддержки школ с низкими и устойчиво нестабильными результатами обучения, а также  с необъективными результатами обучения</a:t>
                      </a:r>
                      <a:endParaRPr lang="ru-RU" sz="16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8" name="Рисунок 17"/>
          <p:cNvPicPr/>
          <p:nvPr/>
        </p:nvPicPr>
        <p:blipFill>
          <a:blip r:embed="rId3" cstate="print"/>
          <a:srcRect l="26296" t="31062" r="3955" b="4409"/>
          <a:stretch>
            <a:fillRect/>
          </a:stretch>
        </p:blipFill>
        <p:spPr bwMode="auto">
          <a:xfrm>
            <a:off x="4860032" y="3933056"/>
            <a:ext cx="3783335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4" cstate="print"/>
          <a:srcRect l="26136" t="11623" r="1762" b="14830"/>
          <a:stretch>
            <a:fillRect/>
          </a:stretch>
        </p:blipFill>
        <p:spPr bwMode="auto">
          <a:xfrm>
            <a:off x="4932040" y="1268760"/>
            <a:ext cx="3672408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5868</TotalTime>
  <Words>2327</Words>
  <Application>Microsoft Office PowerPoint</Application>
  <PresentationFormat>Экран (4:3)</PresentationFormat>
  <Paragraphs>249</Paragraphs>
  <Slides>27</Slides>
  <Notes>12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Тема Office</vt:lpstr>
      <vt:lpstr>Документ</vt:lpstr>
      <vt:lpstr>Слайд 1</vt:lpstr>
      <vt:lpstr>Система оценки качества  образовательных результатов </vt:lpstr>
      <vt:lpstr>Образовательный центр поддержки и развития            муниципальной систем образования</vt:lpstr>
      <vt:lpstr>Образовательный центр поддержки и развития            муниципальной систем образования</vt:lpstr>
      <vt:lpstr>Причин низких образовательных результатов </vt:lpstr>
      <vt:lpstr>Образовательный центр поддержки и развития            муниципальной систем образования</vt:lpstr>
      <vt:lpstr>Слайд 7</vt:lpstr>
      <vt:lpstr>Слайд 8</vt:lpstr>
      <vt:lpstr>Слайд 9</vt:lpstr>
      <vt:lpstr>Информационно – методической поддержки школ с низкими и устойчиво нестабильными результатами обучения, а также  с необъективными результатами обучения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  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Методические материалы</vt:lpstr>
      <vt:lpstr>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Васинова</cp:lastModifiedBy>
  <cp:revision>568</cp:revision>
  <dcterms:created xsi:type="dcterms:W3CDTF">2019-08-21T11:12:58Z</dcterms:created>
  <dcterms:modified xsi:type="dcterms:W3CDTF">2020-08-28T05:37:29Z</dcterms:modified>
</cp:coreProperties>
</file>