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15" r:id="rId2"/>
    <p:sldId id="312" r:id="rId3"/>
    <p:sldId id="313" r:id="rId4"/>
    <p:sldId id="314" r:id="rId5"/>
    <p:sldId id="316" r:id="rId6"/>
    <p:sldId id="310" r:id="rId7"/>
    <p:sldId id="264" r:id="rId8"/>
    <p:sldId id="273" r:id="rId9"/>
    <p:sldId id="318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19" r:id="rId21"/>
    <p:sldId id="320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D087F5-F12C-4B44-A0A2-ED04C80FCCA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FFEBEF-50B1-4283-B12B-7E3E3D27EE3C}">
      <dgm:prSet/>
      <dgm:spPr/>
      <dgm:t>
        <a:bodyPr/>
        <a:lstStyle/>
        <a:p>
          <a:pPr rtl="0"/>
          <a:endParaRPr lang="ru-RU" dirty="0"/>
        </a:p>
      </dgm:t>
    </dgm:pt>
    <dgm:pt modelId="{6B7A2814-0A42-4B10-97B6-912CA8AE4FC7}" type="parTrans" cxnId="{060B67E2-2289-4C66-9614-ADCA4D2AD01D}">
      <dgm:prSet/>
      <dgm:spPr/>
      <dgm:t>
        <a:bodyPr/>
        <a:lstStyle/>
        <a:p>
          <a:endParaRPr lang="ru-RU"/>
        </a:p>
      </dgm:t>
    </dgm:pt>
    <dgm:pt modelId="{6CD19FDF-459D-4699-B624-D92204BD39D9}" type="sibTrans" cxnId="{060B67E2-2289-4C66-9614-ADCA4D2AD01D}">
      <dgm:prSet/>
      <dgm:spPr/>
      <dgm:t>
        <a:bodyPr/>
        <a:lstStyle/>
        <a:p>
          <a:endParaRPr lang="ru-RU"/>
        </a:p>
      </dgm:t>
    </dgm:pt>
    <dgm:pt modelId="{53FB7633-35EF-4F5B-9B89-CEDD33F84D5D}">
      <dgm:prSet/>
      <dgm:spPr/>
      <dgm:t>
        <a:bodyPr/>
        <a:lstStyle/>
        <a:p>
          <a:pPr rtl="0"/>
          <a:endParaRPr lang="ru-RU" dirty="0"/>
        </a:p>
      </dgm:t>
    </dgm:pt>
    <dgm:pt modelId="{93C16AB8-6931-4AA9-9EB6-E5CEE97F655E}" type="parTrans" cxnId="{1E107A07-0909-4335-92D2-A8ADC740B871}">
      <dgm:prSet/>
      <dgm:spPr/>
      <dgm:t>
        <a:bodyPr/>
        <a:lstStyle/>
        <a:p>
          <a:endParaRPr lang="ru-RU"/>
        </a:p>
      </dgm:t>
    </dgm:pt>
    <dgm:pt modelId="{CCB69FBE-302E-4334-9F44-52EC3476E84D}" type="sibTrans" cxnId="{1E107A07-0909-4335-92D2-A8ADC740B871}">
      <dgm:prSet/>
      <dgm:spPr/>
      <dgm:t>
        <a:bodyPr/>
        <a:lstStyle/>
        <a:p>
          <a:endParaRPr lang="ru-RU"/>
        </a:p>
      </dgm:t>
    </dgm:pt>
    <dgm:pt modelId="{BF036F88-FE87-4087-896C-2C09E6A99ADD}">
      <dgm:prSet/>
      <dgm:spPr/>
      <dgm:t>
        <a:bodyPr/>
        <a:lstStyle/>
        <a:p>
          <a:pPr rtl="0"/>
          <a:endParaRPr lang="ru-RU" dirty="0"/>
        </a:p>
      </dgm:t>
    </dgm:pt>
    <dgm:pt modelId="{5CAFE194-D9F4-43DF-B321-C3653255B010}" type="parTrans" cxnId="{D7164034-1B2D-4830-9AE3-539176737226}">
      <dgm:prSet/>
      <dgm:spPr/>
      <dgm:t>
        <a:bodyPr/>
        <a:lstStyle/>
        <a:p>
          <a:endParaRPr lang="ru-RU"/>
        </a:p>
      </dgm:t>
    </dgm:pt>
    <dgm:pt modelId="{F0F58897-4412-4EA9-BC30-53D7A5A2CAC4}" type="sibTrans" cxnId="{D7164034-1B2D-4830-9AE3-539176737226}">
      <dgm:prSet/>
      <dgm:spPr/>
      <dgm:t>
        <a:bodyPr/>
        <a:lstStyle/>
        <a:p>
          <a:endParaRPr lang="ru-RU"/>
        </a:p>
      </dgm:t>
    </dgm:pt>
    <dgm:pt modelId="{63A45D38-76AA-4F10-AAED-EA819B2D941D}">
      <dgm:prSet/>
      <dgm:spPr/>
      <dgm:t>
        <a:bodyPr/>
        <a:lstStyle/>
        <a:p>
          <a:pPr rtl="0"/>
          <a:endParaRPr lang="ru-RU" dirty="0"/>
        </a:p>
      </dgm:t>
    </dgm:pt>
    <dgm:pt modelId="{20AADB4A-170A-473D-8548-E16CB2EC2D1A}" type="parTrans" cxnId="{743424CD-44B3-462A-BD9F-1C483E073B47}">
      <dgm:prSet/>
      <dgm:spPr/>
      <dgm:t>
        <a:bodyPr/>
        <a:lstStyle/>
        <a:p>
          <a:endParaRPr lang="ru-RU"/>
        </a:p>
      </dgm:t>
    </dgm:pt>
    <dgm:pt modelId="{CF01B349-01C9-4FB3-94D9-CE014FAB42F1}" type="sibTrans" cxnId="{743424CD-44B3-462A-BD9F-1C483E073B47}">
      <dgm:prSet/>
      <dgm:spPr/>
      <dgm:t>
        <a:bodyPr/>
        <a:lstStyle/>
        <a:p>
          <a:endParaRPr lang="ru-RU"/>
        </a:p>
      </dgm:t>
    </dgm:pt>
    <dgm:pt modelId="{DA55685F-80E5-4359-AE61-7B6DD5C61B39}">
      <dgm:prSet custT="1"/>
      <dgm:spPr/>
      <dgm:t>
        <a:bodyPr/>
        <a:lstStyle/>
        <a:p>
          <a:r>
            <a:rPr lang="ru-RU" sz="3000" b="1" dirty="0" smtClean="0">
              <a:solidFill>
                <a:schemeClr val="accent2">
                  <a:lumMod val="50000"/>
                </a:schemeClr>
              </a:solidFill>
            </a:rPr>
            <a:t>Качество управления образовательным процессом</a:t>
          </a:r>
          <a:endParaRPr lang="ru-RU" sz="2200" dirty="0"/>
        </a:p>
      </dgm:t>
    </dgm:pt>
    <dgm:pt modelId="{4E9EFA32-6CD1-4326-AAEA-80AC71CE5C50}" type="parTrans" cxnId="{13B2304F-7B00-4E03-979A-B76D3BB5243A}">
      <dgm:prSet/>
      <dgm:spPr/>
      <dgm:t>
        <a:bodyPr/>
        <a:lstStyle/>
        <a:p>
          <a:endParaRPr lang="ru-RU"/>
        </a:p>
      </dgm:t>
    </dgm:pt>
    <dgm:pt modelId="{E5415A27-C568-4DDA-9807-8E4ADA455840}" type="sibTrans" cxnId="{13B2304F-7B00-4E03-979A-B76D3BB5243A}">
      <dgm:prSet/>
      <dgm:spPr/>
      <dgm:t>
        <a:bodyPr/>
        <a:lstStyle/>
        <a:p>
          <a:endParaRPr lang="ru-RU"/>
        </a:p>
      </dgm:t>
    </dgm:pt>
    <dgm:pt modelId="{5268E7AF-ABAE-4997-8F05-268F7AC36609}">
      <dgm:prSet custT="1"/>
      <dgm:spPr/>
      <dgm:t>
        <a:bodyPr/>
        <a:lstStyle/>
        <a:p>
          <a:r>
            <a:rPr lang="ru-RU" sz="3000" b="1" dirty="0" smtClean="0">
              <a:solidFill>
                <a:schemeClr val="accent2">
                  <a:lumMod val="50000"/>
                </a:schemeClr>
              </a:solidFill>
            </a:rPr>
            <a:t>Качество результативности образованности личности ученика</a:t>
          </a:r>
          <a:endParaRPr lang="ru-RU" sz="3000" dirty="0"/>
        </a:p>
      </dgm:t>
    </dgm:pt>
    <dgm:pt modelId="{61E668C5-504B-4A14-91F8-644E65089141}" type="parTrans" cxnId="{001E88E5-F613-49DD-92B5-9A4216CA8175}">
      <dgm:prSet/>
      <dgm:spPr/>
      <dgm:t>
        <a:bodyPr/>
        <a:lstStyle/>
        <a:p>
          <a:endParaRPr lang="ru-RU"/>
        </a:p>
      </dgm:t>
    </dgm:pt>
    <dgm:pt modelId="{5891C1E9-393E-4C0A-8D6B-4F5BCB0378AA}" type="sibTrans" cxnId="{001E88E5-F613-49DD-92B5-9A4216CA8175}">
      <dgm:prSet/>
      <dgm:spPr/>
      <dgm:t>
        <a:bodyPr/>
        <a:lstStyle/>
        <a:p>
          <a:endParaRPr lang="ru-RU"/>
        </a:p>
      </dgm:t>
    </dgm:pt>
    <dgm:pt modelId="{F71046AD-18A6-4F61-AE8B-9A817A6745C6}">
      <dgm:prSet custT="1"/>
      <dgm:spPr/>
      <dgm:t>
        <a:bodyPr/>
        <a:lstStyle/>
        <a:p>
          <a:r>
            <a:rPr lang="ru-RU" sz="3200" b="1" dirty="0" smtClean="0">
              <a:solidFill>
                <a:schemeClr val="accent2">
                  <a:lumMod val="50000"/>
                </a:schemeClr>
              </a:solidFill>
            </a:rPr>
            <a:t>Качество содержания образования</a:t>
          </a:r>
          <a:endParaRPr lang="ru-RU" sz="3200" b="1" dirty="0">
            <a:solidFill>
              <a:schemeClr val="accent2">
                <a:lumMod val="50000"/>
              </a:schemeClr>
            </a:solidFill>
          </a:endParaRPr>
        </a:p>
      </dgm:t>
    </dgm:pt>
    <dgm:pt modelId="{174A3B2F-D12B-457B-8F22-3D4F1BA266AA}" type="parTrans" cxnId="{21C0DC49-1214-4666-8C29-592B977CB4DF}">
      <dgm:prSet/>
      <dgm:spPr/>
      <dgm:t>
        <a:bodyPr/>
        <a:lstStyle/>
        <a:p>
          <a:endParaRPr lang="ru-RU"/>
        </a:p>
      </dgm:t>
    </dgm:pt>
    <dgm:pt modelId="{2954CAA8-AC60-4D6C-8B91-5F121276DF9A}" type="sibTrans" cxnId="{21C0DC49-1214-4666-8C29-592B977CB4DF}">
      <dgm:prSet/>
      <dgm:spPr/>
      <dgm:t>
        <a:bodyPr/>
        <a:lstStyle/>
        <a:p>
          <a:endParaRPr lang="ru-RU"/>
        </a:p>
      </dgm:t>
    </dgm:pt>
    <dgm:pt modelId="{4D5D41B0-C62F-4DF0-972C-C209C914EDB5}">
      <dgm:prSet custT="1"/>
      <dgm:spPr/>
      <dgm:t>
        <a:bodyPr/>
        <a:lstStyle/>
        <a:p>
          <a:r>
            <a:rPr lang="ru-RU" sz="3000" b="1" dirty="0" smtClean="0">
              <a:solidFill>
                <a:schemeClr val="accent2">
                  <a:lumMod val="50000"/>
                </a:schemeClr>
              </a:solidFill>
            </a:rPr>
            <a:t>Качество условий реализации образовательного процесса</a:t>
          </a:r>
          <a:endParaRPr lang="ru-RU" sz="3000" b="1" dirty="0">
            <a:solidFill>
              <a:schemeClr val="accent2">
                <a:lumMod val="50000"/>
              </a:schemeClr>
            </a:solidFill>
          </a:endParaRPr>
        </a:p>
      </dgm:t>
    </dgm:pt>
    <dgm:pt modelId="{2838D1BC-DBFC-4DD5-86CA-A2DA9F6F5808}" type="parTrans" cxnId="{BFBD074A-8A29-4600-A616-52C26464D2E3}">
      <dgm:prSet/>
      <dgm:spPr/>
      <dgm:t>
        <a:bodyPr/>
        <a:lstStyle/>
        <a:p>
          <a:endParaRPr lang="ru-RU"/>
        </a:p>
      </dgm:t>
    </dgm:pt>
    <dgm:pt modelId="{883149DB-AD91-4B89-9B8C-FA3A03CFBBF1}" type="sibTrans" cxnId="{BFBD074A-8A29-4600-A616-52C26464D2E3}">
      <dgm:prSet/>
      <dgm:spPr/>
      <dgm:t>
        <a:bodyPr/>
        <a:lstStyle/>
        <a:p>
          <a:endParaRPr lang="ru-RU"/>
        </a:p>
      </dgm:t>
    </dgm:pt>
    <dgm:pt modelId="{227B0ABA-4620-40A5-9970-1CF15239F5AC}" type="pres">
      <dgm:prSet presAssocID="{0BD087F5-F12C-4B44-A0A2-ED04C80FCC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E078C4-04C8-4A71-B584-1C2AA7573404}" type="pres">
      <dgm:prSet presAssocID="{3CFFEBEF-50B1-4283-B12B-7E3E3D27EE3C}" presName="composite" presStyleCnt="0"/>
      <dgm:spPr/>
    </dgm:pt>
    <dgm:pt modelId="{AF6FBC2E-F7DF-42F7-B5A4-94F7B090047A}" type="pres">
      <dgm:prSet presAssocID="{3CFFEBEF-50B1-4283-B12B-7E3E3D27EE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C2A6C2-B432-4A92-9B9C-B1B70A469611}" type="pres">
      <dgm:prSet presAssocID="{3CFFEBEF-50B1-4283-B12B-7E3E3D27EE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5CD27-DAD5-47C8-8B15-CB7D6AB8161B}" type="pres">
      <dgm:prSet presAssocID="{6CD19FDF-459D-4699-B624-D92204BD39D9}" presName="sp" presStyleCnt="0"/>
      <dgm:spPr/>
    </dgm:pt>
    <dgm:pt modelId="{CE0F0602-53B3-4EC6-B7C8-36590375DB75}" type="pres">
      <dgm:prSet presAssocID="{53FB7633-35EF-4F5B-9B89-CEDD33F84D5D}" presName="composite" presStyleCnt="0"/>
      <dgm:spPr/>
    </dgm:pt>
    <dgm:pt modelId="{C6F1A9C3-E426-4742-B416-1369DF920BDE}" type="pres">
      <dgm:prSet presAssocID="{53FB7633-35EF-4F5B-9B89-CEDD33F84D5D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9FF52-9C9E-41CD-8A35-CB3F0208821F}" type="pres">
      <dgm:prSet presAssocID="{53FB7633-35EF-4F5B-9B89-CEDD33F84D5D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465942-ECF7-4BE9-9963-3674DC3C6440}" type="pres">
      <dgm:prSet presAssocID="{CCB69FBE-302E-4334-9F44-52EC3476E84D}" presName="sp" presStyleCnt="0"/>
      <dgm:spPr/>
    </dgm:pt>
    <dgm:pt modelId="{07D8C133-48C0-462E-9A5F-A667F71A3538}" type="pres">
      <dgm:prSet presAssocID="{BF036F88-FE87-4087-896C-2C09E6A99ADD}" presName="composite" presStyleCnt="0"/>
      <dgm:spPr/>
    </dgm:pt>
    <dgm:pt modelId="{3D08ABC4-87D3-416B-B0D5-F24779B851C9}" type="pres">
      <dgm:prSet presAssocID="{BF036F88-FE87-4087-896C-2C09E6A99AD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4920CD-E4CC-4B47-A361-CC814D9680F2}" type="pres">
      <dgm:prSet presAssocID="{BF036F88-FE87-4087-896C-2C09E6A99ADD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21E31-B008-43F7-9BC8-3F7EDCAF0706}" type="pres">
      <dgm:prSet presAssocID="{F0F58897-4412-4EA9-BC30-53D7A5A2CAC4}" presName="sp" presStyleCnt="0"/>
      <dgm:spPr/>
    </dgm:pt>
    <dgm:pt modelId="{65C945A4-89AE-4E03-AB70-DCDC4FC5343E}" type="pres">
      <dgm:prSet presAssocID="{63A45D38-76AA-4F10-AAED-EA819B2D941D}" presName="composite" presStyleCnt="0"/>
      <dgm:spPr/>
    </dgm:pt>
    <dgm:pt modelId="{AD5D7BF4-94A0-4B8C-A682-EC077F179A19}" type="pres">
      <dgm:prSet presAssocID="{63A45D38-76AA-4F10-AAED-EA819B2D941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E97E6-43C2-4DD3-9213-66484B15F106}" type="pres">
      <dgm:prSet presAssocID="{63A45D38-76AA-4F10-AAED-EA819B2D941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BD074A-8A29-4600-A616-52C26464D2E3}" srcId="{BF036F88-FE87-4087-896C-2C09E6A99ADD}" destId="{4D5D41B0-C62F-4DF0-972C-C209C914EDB5}" srcOrd="0" destOrd="0" parTransId="{2838D1BC-DBFC-4DD5-86CA-A2DA9F6F5808}" sibTransId="{883149DB-AD91-4B89-9B8C-FA3A03CFBBF1}"/>
    <dgm:cxn modelId="{13B2304F-7B00-4E03-979A-B76D3BB5243A}" srcId="{3CFFEBEF-50B1-4283-B12B-7E3E3D27EE3C}" destId="{DA55685F-80E5-4359-AE61-7B6DD5C61B39}" srcOrd="0" destOrd="0" parTransId="{4E9EFA32-6CD1-4326-AAEA-80AC71CE5C50}" sibTransId="{E5415A27-C568-4DDA-9807-8E4ADA455840}"/>
    <dgm:cxn modelId="{6C0E841F-56F4-46D8-A833-177A78BE5960}" type="presOf" srcId="{3CFFEBEF-50B1-4283-B12B-7E3E3D27EE3C}" destId="{AF6FBC2E-F7DF-42F7-B5A4-94F7B090047A}" srcOrd="0" destOrd="0" presId="urn:microsoft.com/office/officeart/2005/8/layout/chevron2"/>
    <dgm:cxn modelId="{0C8A4F9C-1723-49AE-8EA4-8705495E812F}" type="presOf" srcId="{5268E7AF-ABAE-4997-8F05-268F7AC36609}" destId="{1229FF52-9C9E-41CD-8A35-CB3F0208821F}" srcOrd="0" destOrd="0" presId="urn:microsoft.com/office/officeart/2005/8/layout/chevron2"/>
    <dgm:cxn modelId="{B1468EA2-4974-4B54-A4F7-B9EC1A4D3659}" type="presOf" srcId="{BF036F88-FE87-4087-896C-2C09E6A99ADD}" destId="{3D08ABC4-87D3-416B-B0D5-F24779B851C9}" srcOrd="0" destOrd="0" presId="urn:microsoft.com/office/officeart/2005/8/layout/chevron2"/>
    <dgm:cxn modelId="{D7164034-1B2D-4830-9AE3-539176737226}" srcId="{0BD087F5-F12C-4B44-A0A2-ED04C80FCCAF}" destId="{BF036F88-FE87-4087-896C-2C09E6A99ADD}" srcOrd="2" destOrd="0" parTransId="{5CAFE194-D9F4-43DF-B321-C3653255B010}" sibTransId="{F0F58897-4412-4EA9-BC30-53D7A5A2CAC4}"/>
    <dgm:cxn modelId="{74C64CEB-8E55-4852-9A35-772008539FE9}" type="presOf" srcId="{DA55685F-80E5-4359-AE61-7B6DD5C61B39}" destId="{0AC2A6C2-B432-4A92-9B9C-B1B70A469611}" srcOrd="0" destOrd="0" presId="urn:microsoft.com/office/officeart/2005/8/layout/chevron2"/>
    <dgm:cxn modelId="{5F36EF64-B8F7-4F4D-8AAB-0B85E8D43046}" type="presOf" srcId="{53FB7633-35EF-4F5B-9B89-CEDD33F84D5D}" destId="{C6F1A9C3-E426-4742-B416-1369DF920BDE}" srcOrd="0" destOrd="0" presId="urn:microsoft.com/office/officeart/2005/8/layout/chevron2"/>
    <dgm:cxn modelId="{3E740DD7-A85E-4C8D-8224-6A71FD6339BC}" type="presOf" srcId="{63A45D38-76AA-4F10-AAED-EA819B2D941D}" destId="{AD5D7BF4-94A0-4B8C-A682-EC077F179A19}" srcOrd="0" destOrd="0" presId="urn:microsoft.com/office/officeart/2005/8/layout/chevron2"/>
    <dgm:cxn modelId="{59F04382-4E30-4D9F-AF12-DAF25B814FB5}" type="presOf" srcId="{F71046AD-18A6-4F61-AE8B-9A817A6745C6}" destId="{C7EE97E6-43C2-4DD3-9213-66484B15F106}" srcOrd="0" destOrd="0" presId="urn:microsoft.com/office/officeart/2005/8/layout/chevron2"/>
    <dgm:cxn modelId="{21C0DC49-1214-4666-8C29-592B977CB4DF}" srcId="{63A45D38-76AA-4F10-AAED-EA819B2D941D}" destId="{F71046AD-18A6-4F61-AE8B-9A817A6745C6}" srcOrd="0" destOrd="0" parTransId="{174A3B2F-D12B-457B-8F22-3D4F1BA266AA}" sibTransId="{2954CAA8-AC60-4D6C-8B91-5F121276DF9A}"/>
    <dgm:cxn modelId="{1E107A07-0909-4335-92D2-A8ADC740B871}" srcId="{0BD087F5-F12C-4B44-A0A2-ED04C80FCCAF}" destId="{53FB7633-35EF-4F5B-9B89-CEDD33F84D5D}" srcOrd="1" destOrd="0" parTransId="{93C16AB8-6931-4AA9-9EB6-E5CEE97F655E}" sibTransId="{CCB69FBE-302E-4334-9F44-52EC3476E84D}"/>
    <dgm:cxn modelId="{3E90D5B2-C9D6-4D15-9BCB-26E7FA67750E}" type="presOf" srcId="{0BD087F5-F12C-4B44-A0A2-ED04C80FCCAF}" destId="{227B0ABA-4620-40A5-9970-1CF15239F5AC}" srcOrd="0" destOrd="0" presId="urn:microsoft.com/office/officeart/2005/8/layout/chevron2"/>
    <dgm:cxn modelId="{A28E36A6-EFC4-44B5-A625-82FC15C2AFA7}" type="presOf" srcId="{4D5D41B0-C62F-4DF0-972C-C209C914EDB5}" destId="{484920CD-E4CC-4B47-A361-CC814D9680F2}" srcOrd="0" destOrd="0" presId="urn:microsoft.com/office/officeart/2005/8/layout/chevron2"/>
    <dgm:cxn modelId="{060B67E2-2289-4C66-9614-ADCA4D2AD01D}" srcId="{0BD087F5-F12C-4B44-A0A2-ED04C80FCCAF}" destId="{3CFFEBEF-50B1-4283-B12B-7E3E3D27EE3C}" srcOrd="0" destOrd="0" parTransId="{6B7A2814-0A42-4B10-97B6-912CA8AE4FC7}" sibTransId="{6CD19FDF-459D-4699-B624-D92204BD39D9}"/>
    <dgm:cxn modelId="{743424CD-44B3-462A-BD9F-1C483E073B47}" srcId="{0BD087F5-F12C-4B44-A0A2-ED04C80FCCAF}" destId="{63A45D38-76AA-4F10-AAED-EA819B2D941D}" srcOrd="3" destOrd="0" parTransId="{20AADB4A-170A-473D-8548-E16CB2EC2D1A}" sibTransId="{CF01B349-01C9-4FB3-94D9-CE014FAB42F1}"/>
    <dgm:cxn modelId="{001E88E5-F613-49DD-92B5-9A4216CA8175}" srcId="{53FB7633-35EF-4F5B-9B89-CEDD33F84D5D}" destId="{5268E7AF-ABAE-4997-8F05-268F7AC36609}" srcOrd="0" destOrd="0" parTransId="{61E668C5-504B-4A14-91F8-644E65089141}" sibTransId="{5891C1E9-393E-4C0A-8D6B-4F5BCB0378AA}"/>
    <dgm:cxn modelId="{BEEB8A4C-33C1-4165-8FF2-0286695D2895}" type="presParOf" srcId="{227B0ABA-4620-40A5-9970-1CF15239F5AC}" destId="{35E078C4-04C8-4A71-B584-1C2AA7573404}" srcOrd="0" destOrd="0" presId="urn:microsoft.com/office/officeart/2005/8/layout/chevron2"/>
    <dgm:cxn modelId="{9DFD552D-AB95-4A86-9667-DD3BAABA382F}" type="presParOf" srcId="{35E078C4-04C8-4A71-B584-1C2AA7573404}" destId="{AF6FBC2E-F7DF-42F7-B5A4-94F7B090047A}" srcOrd="0" destOrd="0" presId="urn:microsoft.com/office/officeart/2005/8/layout/chevron2"/>
    <dgm:cxn modelId="{5CB7C18E-8BBE-4CBF-8BDF-2B96B5B4F8FD}" type="presParOf" srcId="{35E078C4-04C8-4A71-B584-1C2AA7573404}" destId="{0AC2A6C2-B432-4A92-9B9C-B1B70A469611}" srcOrd="1" destOrd="0" presId="urn:microsoft.com/office/officeart/2005/8/layout/chevron2"/>
    <dgm:cxn modelId="{40C85C6F-4376-48AD-A9B4-ABE45BD5A167}" type="presParOf" srcId="{227B0ABA-4620-40A5-9970-1CF15239F5AC}" destId="{7DE5CD27-DAD5-47C8-8B15-CB7D6AB8161B}" srcOrd="1" destOrd="0" presId="urn:microsoft.com/office/officeart/2005/8/layout/chevron2"/>
    <dgm:cxn modelId="{89A2E770-2EC5-4909-AFA8-80C753C9A480}" type="presParOf" srcId="{227B0ABA-4620-40A5-9970-1CF15239F5AC}" destId="{CE0F0602-53B3-4EC6-B7C8-36590375DB75}" srcOrd="2" destOrd="0" presId="urn:microsoft.com/office/officeart/2005/8/layout/chevron2"/>
    <dgm:cxn modelId="{34CA4A1E-138F-437B-A9D2-4E0838DB70C6}" type="presParOf" srcId="{CE0F0602-53B3-4EC6-B7C8-36590375DB75}" destId="{C6F1A9C3-E426-4742-B416-1369DF920BDE}" srcOrd="0" destOrd="0" presId="urn:microsoft.com/office/officeart/2005/8/layout/chevron2"/>
    <dgm:cxn modelId="{A2708CAD-348E-430E-97FF-DEE064F6722E}" type="presParOf" srcId="{CE0F0602-53B3-4EC6-B7C8-36590375DB75}" destId="{1229FF52-9C9E-41CD-8A35-CB3F0208821F}" srcOrd="1" destOrd="0" presId="urn:microsoft.com/office/officeart/2005/8/layout/chevron2"/>
    <dgm:cxn modelId="{3F932D7D-BD3F-4EF4-8A2E-9F98A2C56BC0}" type="presParOf" srcId="{227B0ABA-4620-40A5-9970-1CF15239F5AC}" destId="{40465942-ECF7-4BE9-9963-3674DC3C6440}" srcOrd="3" destOrd="0" presId="urn:microsoft.com/office/officeart/2005/8/layout/chevron2"/>
    <dgm:cxn modelId="{04664098-552A-44BA-9353-1049DE6A1E47}" type="presParOf" srcId="{227B0ABA-4620-40A5-9970-1CF15239F5AC}" destId="{07D8C133-48C0-462E-9A5F-A667F71A3538}" srcOrd="4" destOrd="0" presId="urn:microsoft.com/office/officeart/2005/8/layout/chevron2"/>
    <dgm:cxn modelId="{9EC7AD08-A3BD-4B19-AFFA-145A24C4E20D}" type="presParOf" srcId="{07D8C133-48C0-462E-9A5F-A667F71A3538}" destId="{3D08ABC4-87D3-416B-B0D5-F24779B851C9}" srcOrd="0" destOrd="0" presId="urn:microsoft.com/office/officeart/2005/8/layout/chevron2"/>
    <dgm:cxn modelId="{3811929B-E903-4B8D-B847-5A73ACAD8C23}" type="presParOf" srcId="{07D8C133-48C0-462E-9A5F-A667F71A3538}" destId="{484920CD-E4CC-4B47-A361-CC814D9680F2}" srcOrd="1" destOrd="0" presId="urn:microsoft.com/office/officeart/2005/8/layout/chevron2"/>
    <dgm:cxn modelId="{11DA4683-6158-42CD-A551-0B96329BF38E}" type="presParOf" srcId="{227B0ABA-4620-40A5-9970-1CF15239F5AC}" destId="{80021E31-B008-43F7-9BC8-3F7EDCAF0706}" srcOrd="5" destOrd="0" presId="urn:microsoft.com/office/officeart/2005/8/layout/chevron2"/>
    <dgm:cxn modelId="{F033FE46-7E81-4A7C-BB11-3FF1B17676D3}" type="presParOf" srcId="{227B0ABA-4620-40A5-9970-1CF15239F5AC}" destId="{65C945A4-89AE-4E03-AB70-DCDC4FC5343E}" srcOrd="6" destOrd="0" presId="urn:microsoft.com/office/officeart/2005/8/layout/chevron2"/>
    <dgm:cxn modelId="{3181A606-BFF4-4A64-B3BA-BF8F301F7D91}" type="presParOf" srcId="{65C945A4-89AE-4E03-AB70-DCDC4FC5343E}" destId="{AD5D7BF4-94A0-4B8C-A682-EC077F179A19}" srcOrd="0" destOrd="0" presId="urn:microsoft.com/office/officeart/2005/8/layout/chevron2"/>
    <dgm:cxn modelId="{EC9ED829-0083-45C0-BF05-42D45A31FE05}" type="presParOf" srcId="{65C945A4-89AE-4E03-AB70-DCDC4FC5343E}" destId="{C7EE97E6-43C2-4DD3-9213-66484B15F1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F6FBC2E-F7DF-42F7-B5A4-94F7B090047A}">
      <dsp:nvSpPr>
        <dsp:cNvPr id="0" name=""/>
        <dsp:cNvSpPr/>
      </dsp:nvSpPr>
      <dsp:spPr>
        <a:xfrm rot="5400000">
          <a:off x="-167592" y="171885"/>
          <a:ext cx="1117282" cy="782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67592" y="171885"/>
        <a:ext cx="1117282" cy="782097"/>
      </dsp:txXfrm>
    </dsp:sp>
    <dsp:sp modelId="{0AC2A6C2-B432-4A92-9B9C-B1B70A469611}">
      <dsp:nvSpPr>
        <dsp:cNvPr id="0" name=""/>
        <dsp:cNvSpPr/>
      </dsp:nvSpPr>
      <dsp:spPr>
        <a:xfrm rot="5400000">
          <a:off x="4123843" y="-3337452"/>
          <a:ext cx="726233" cy="740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accent2">
                  <a:lumMod val="50000"/>
                </a:schemeClr>
              </a:solidFill>
            </a:rPr>
            <a:t>Качество управления образовательным процессом</a:t>
          </a:r>
          <a:endParaRPr lang="ru-RU" sz="2200" kern="1200" dirty="0"/>
        </a:p>
      </dsp:txBody>
      <dsp:txXfrm rot="5400000">
        <a:off x="4123843" y="-3337452"/>
        <a:ext cx="726233" cy="7409724"/>
      </dsp:txXfrm>
    </dsp:sp>
    <dsp:sp modelId="{C6F1A9C3-E426-4742-B416-1369DF920BDE}">
      <dsp:nvSpPr>
        <dsp:cNvPr id="0" name=""/>
        <dsp:cNvSpPr/>
      </dsp:nvSpPr>
      <dsp:spPr>
        <a:xfrm rot="5400000">
          <a:off x="-167592" y="1140745"/>
          <a:ext cx="1117282" cy="782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67592" y="1140745"/>
        <a:ext cx="1117282" cy="782097"/>
      </dsp:txXfrm>
    </dsp:sp>
    <dsp:sp modelId="{1229FF52-9C9E-41CD-8A35-CB3F0208821F}">
      <dsp:nvSpPr>
        <dsp:cNvPr id="0" name=""/>
        <dsp:cNvSpPr/>
      </dsp:nvSpPr>
      <dsp:spPr>
        <a:xfrm rot="5400000">
          <a:off x="4123843" y="-2368592"/>
          <a:ext cx="726233" cy="740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accent2">
                  <a:lumMod val="50000"/>
                </a:schemeClr>
              </a:solidFill>
            </a:rPr>
            <a:t>Качество результативности образованности личности ученика</a:t>
          </a:r>
          <a:endParaRPr lang="ru-RU" sz="3000" kern="1200" dirty="0"/>
        </a:p>
      </dsp:txBody>
      <dsp:txXfrm rot="5400000">
        <a:off x="4123843" y="-2368592"/>
        <a:ext cx="726233" cy="7409724"/>
      </dsp:txXfrm>
    </dsp:sp>
    <dsp:sp modelId="{3D08ABC4-87D3-416B-B0D5-F24779B851C9}">
      <dsp:nvSpPr>
        <dsp:cNvPr id="0" name=""/>
        <dsp:cNvSpPr/>
      </dsp:nvSpPr>
      <dsp:spPr>
        <a:xfrm rot="5400000">
          <a:off x="-167592" y="2109605"/>
          <a:ext cx="1117282" cy="782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67592" y="2109605"/>
        <a:ext cx="1117282" cy="782097"/>
      </dsp:txXfrm>
    </dsp:sp>
    <dsp:sp modelId="{484920CD-E4CC-4B47-A361-CC814D9680F2}">
      <dsp:nvSpPr>
        <dsp:cNvPr id="0" name=""/>
        <dsp:cNvSpPr/>
      </dsp:nvSpPr>
      <dsp:spPr>
        <a:xfrm rot="5400000">
          <a:off x="4123843" y="-1399732"/>
          <a:ext cx="726233" cy="740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000" b="1" kern="1200" dirty="0" smtClean="0">
              <a:solidFill>
                <a:schemeClr val="accent2">
                  <a:lumMod val="50000"/>
                </a:schemeClr>
              </a:solidFill>
            </a:rPr>
            <a:t>Качество условий реализации образовательного процесса</a:t>
          </a:r>
          <a:endParaRPr lang="ru-RU" sz="30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5400000">
        <a:off x="4123843" y="-1399732"/>
        <a:ext cx="726233" cy="7409724"/>
      </dsp:txXfrm>
    </dsp:sp>
    <dsp:sp modelId="{AD5D7BF4-94A0-4B8C-A682-EC077F179A19}">
      <dsp:nvSpPr>
        <dsp:cNvPr id="0" name=""/>
        <dsp:cNvSpPr/>
      </dsp:nvSpPr>
      <dsp:spPr>
        <a:xfrm rot="5400000">
          <a:off x="-167592" y="3078464"/>
          <a:ext cx="1117282" cy="78209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67592" y="3078464"/>
        <a:ext cx="1117282" cy="782097"/>
      </dsp:txXfrm>
    </dsp:sp>
    <dsp:sp modelId="{C7EE97E6-43C2-4DD3-9213-66484B15F106}">
      <dsp:nvSpPr>
        <dsp:cNvPr id="0" name=""/>
        <dsp:cNvSpPr/>
      </dsp:nvSpPr>
      <dsp:spPr>
        <a:xfrm rot="5400000">
          <a:off x="4123843" y="-430873"/>
          <a:ext cx="726233" cy="74097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chemeClr val="accent2">
                  <a:lumMod val="50000"/>
                </a:schemeClr>
              </a:solidFill>
            </a:rPr>
            <a:t>Качество содержания образования</a:t>
          </a:r>
          <a:endParaRPr lang="ru-RU" sz="3200" b="1" kern="1200" dirty="0">
            <a:solidFill>
              <a:schemeClr val="accent2">
                <a:lumMod val="50000"/>
              </a:schemeClr>
            </a:solidFill>
          </a:endParaRPr>
        </a:p>
      </dsp:txBody>
      <dsp:txXfrm rot="5400000">
        <a:off x="4123843" y="-430873"/>
        <a:ext cx="726233" cy="7409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0197D-3FDD-4921-B281-97F2A89A1D36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AD5A0-F446-4CB5-B4AD-FA23915B75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AD5A0-F446-4CB5-B4AD-FA23915B75EB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9/3/2019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3239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 dpi="0" rotWithShape="1">
          <a:blip r:embed="rId14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6120680" cy="1728192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Цифровизация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современный инструмент повышения качества образования»</a:t>
            </a:r>
            <a:r>
              <a:rPr lang="ru-RU" sz="2400" dirty="0" smtClean="0">
                <a:solidFill>
                  <a:srgbClr val="C00000"/>
                </a:solidFill>
              </a:rPr>
              <a:t/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2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2428868"/>
            <a:ext cx="7631138" cy="273630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prstTxWarp prst="textInflateTop">
              <a:avLst>
                <a:gd name="adj" fmla="val 0"/>
              </a:avLst>
            </a:prstTxWarp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Диалоговая площадка</a:t>
            </a:r>
          </a:p>
          <a:p>
            <a:endParaRPr lang="ru-RU" sz="1800" b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ГМО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i="1" dirty="0" smtClean="0">
                <a:solidFill>
                  <a:srgbClr val="002060"/>
                </a:solidFill>
              </a:rPr>
              <a:t>учителей естественно-математического цикла</a:t>
            </a:r>
            <a:endParaRPr lang="ru-RU" dirty="0"/>
          </a:p>
        </p:txBody>
      </p:sp>
      <p:pic>
        <p:nvPicPr>
          <p:cNvPr id="6" name="Рисунок 5" descr="biznes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57950" y="5235935"/>
            <a:ext cx="2696582" cy="1776374"/>
          </a:xfrm>
          <a:prstGeom prst="rect">
            <a:avLst/>
          </a:prstGeom>
        </p:spPr>
      </p:pic>
      <p:pic>
        <p:nvPicPr>
          <p:cNvPr id="8" name="Рисунок 7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1705954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332656"/>
            <a:ext cx="4680520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/>
            </a:r>
            <a:br>
              <a:rPr lang="ru-RU" sz="2800" dirty="0" smtClean="0">
                <a:solidFill>
                  <a:srgbClr val="C00000"/>
                </a:solidFill>
              </a:rPr>
            </a:br>
            <a:r>
              <a:rPr lang="ru-RU" sz="2800" dirty="0" smtClean="0">
                <a:solidFill>
                  <a:srgbClr val="C00000"/>
                </a:solidFill>
              </a:rPr>
              <a:t>«Современная школа»</a:t>
            </a:r>
            <a:br>
              <a:rPr lang="ru-RU" sz="28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1571612"/>
            <a:ext cx="5072098" cy="4554551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внедрение в российских школах новых методов обучения и воспитания, современных образовательных технологий, а также обновление содержания и совершенствование методов обучения предмету «Технология».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проведение комплексной оценки качества общего образования в 85 субъектах России, создание современной материально-технической базы в 16 тысяч школ в сельской местности и малых городах 80 субъектов Российской Федерации, создание новых мест в общеобразовательных организациях для 230 тысяч детей, участие 70% школьников в различных формах сопровождения и наставничества, реализация общеобразовательных программ в сетевой форме 70% организаций начального, основного и среднего общего образования, строительство и введение в эксплуатацию не менее 25 школ с привлечением частных инвестиций.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295,1 млрд. рублей</a:t>
            </a:r>
          </a:p>
          <a:p>
            <a:endParaRPr lang="ru-RU" dirty="0"/>
          </a:p>
        </p:txBody>
      </p:sp>
      <p:pic>
        <p:nvPicPr>
          <p:cNvPr id="6" name="Рисунок 5" descr="https://image.mel.fm/i/d/dKiYat2gSv/59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32856"/>
            <a:ext cx="3429024" cy="2796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C00000"/>
                </a:solidFill>
              </a:rPr>
              <a:t>«Успех каждого ребенка»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endParaRPr lang="ru-RU" sz="31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86248" y="1600200"/>
            <a:ext cx="4714908" cy="4757758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формирование эффективной системы выявления, поддержки и развития способностей и талантов у детей и молодежи, направленной на самоопределение и профессиональную ориентацию всех обучающихся.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 создание в 85 субъектах России региональных центров выявления, поддержки и развития способностей и талантов у детей и молодежи, обновление материально-технической базы в сельской местности для занятий физкультурой и спортом для 935 тысяч детей, создание 245 детских технопарков «</a:t>
            </a:r>
            <a:r>
              <a:rPr lang="ru-RU" dirty="0" err="1" smtClean="0">
                <a:solidFill>
                  <a:srgbClr val="002060"/>
                </a:solidFill>
              </a:rPr>
              <a:t>Кванториум</a:t>
            </a:r>
            <a:r>
              <a:rPr lang="ru-RU" dirty="0" smtClean="0">
                <a:solidFill>
                  <a:srgbClr val="002060"/>
                </a:solidFill>
              </a:rPr>
              <a:t>» и 340 мобильных технопарков «</a:t>
            </a:r>
            <a:r>
              <a:rPr lang="ru-RU" dirty="0" err="1" smtClean="0">
                <a:solidFill>
                  <a:srgbClr val="002060"/>
                </a:solidFill>
              </a:rPr>
              <a:t>Кванториум</a:t>
            </a:r>
            <a:r>
              <a:rPr lang="ru-RU" dirty="0" smtClean="0">
                <a:solidFill>
                  <a:srgbClr val="002060"/>
                </a:solidFill>
              </a:rPr>
              <a:t>» для 2 млн. детей, охват дополнительными общеобразовательными программами не менее 70% детей с ограниченными возможностями здоровья.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80,5 млрд. рублей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Содержимое 5" descr="https://image.mel.fm/i/1/1jrnvSfZdK/590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048288"/>
            <a:ext cx="3740224" cy="2738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«Поддержка семей, имеющих детей»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572032" cy="4525963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создание условий для раннего развития детей в возрасте до трех лет и реализация программ психолого-педагогической, методической и консультативной помощи родителям детей, получающих дошкольное образование в семье.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оказание не менее 20 млн. услуг психолого-педагогической, методической и консультативной помощи родителям, а также гражданам, желающим принять на воспитание в свои семьи детей, оставшихся без попечения родителей во всех субъектах России.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более 8,5 млрд. рублей</a:t>
            </a:r>
          </a:p>
          <a:p>
            <a:pPr algn="just"/>
            <a:endParaRPr lang="ru-RU" sz="1600" dirty="0" smtClean="0"/>
          </a:p>
          <a:p>
            <a:pPr algn="just"/>
            <a:endParaRPr lang="ru-RU" sz="1600" dirty="0"/>
          </a:p>
        </p:txBody>
      </p:sp>
      <p:pic>
        <p:nvPicPr>
          <p:cNvPr id="6" name="Содержимое 5" descr="http://kotlas-info.ru/kotlas-info/kotlas-info/sites/default/files/mngogo_detok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312369" cy="25820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/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C00000"/>
                </a:solidFill>
              </a:rPr>
              <a:t>«Цифровая образовательная среда»</a:t>
            </a:r>
            <a:br>
              <a:rPr lang="ru-RU" sz="3100" b="1" dirty="0" smtClean="0">
                <a:solidFill>
                  <a:srgbClr val="C00000"/>
                </a:solidFill>
              </a:rPr>
            </a:br>
            <a:endParaRPr lang="ru-RU" sz="31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067944" y="1600200"/>
            <a:ext cx="4790336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создание современной и безопасной цифровой образовательной среды, обеспечивающей высокое качество и доступность образования всех видов и уровней.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внедрение целевой модели цифровой образовательной среды по всей стране, внедрение современных цифровых технологий в образовательные программы 25% общеобразовательных организаций 75 субъектов Российской Федерации для как минимум 500 тысяч детей, обеспечение 100% образовательных организаций в городах Интернетом со скоростью соединения не менее 100 Мб/с, в сельской местности – 50 Мб/с, создание сети центров цифрового образования, охватывающей в год не менее 136 тысяч детей.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79,8 млрд. рублей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Содержимое 5" descr="http://shkola499.ru/_bl/21/50845987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16833"/>
            <a:ext cx="3168352" cy="2520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«Учитель будущего»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500562" y="1600200"/>
            <a:ext cx="4186238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внедрение национальной системы профессионального роста педагогических работников, охватывающей не менее 50% учителей общеобразовательных организаций.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    повышение уровня профессионального мастерства 50% педагогических работников, создание сети центров непрерывного повышения квалификации во всех субъектах России, участие 70% учителей в возрасте до 35 лет в различных формах поддержки и сопровождения обучающихся в первые 3 года работы.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6" name="Содержимое 5" descr="https://cdn2.arhivurokov.ru/multiurok/html/2019/06/10/s_5cfe916b9c874/img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b="28680"/>
          <a:stretch>
            <a:fillRect/>
          </a:stretch>
        </p:blipFill>
        <p:spPr bwMode="auto">
          <a:xfrm>
            <a:off x="539552" y="1916832"/>
            <a:ext cx="3746696" cy="258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670708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«Молодые профессионалы»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286248" y="1600200"/>
            <a:ext cx="4643470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модернизация профессионального образования, в том числе с помощью внедрения адаптивных, практико-ориентированных и гибких образовательных программ.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создание сети из 100 центров опережающей профессиональной подготовки и 5000 мастерских с современным оборудованием, участие 70% людей, обучающихся по программам среднего профессионального образования, в различных формах наставничества, повышение квалификации 35 тысяч преподавателей по программам, основанным на опыте Союза «Молодые профессионалы» (</a:t>
            </a:r>
            <a:r>
              <a:rPr lang="ru-RU" dirty="0" err="1" smtClean="0">
                <a:solidFill>
                  <a:srgbClr val="002060"/>
                </a:solidFill>
              </a:rPr>
              <a:t>Ворлдскиллс</a:t>
            </a:r>
            <a:r>
              <a:rPr lang="ru-RU" dirty="0" smtClean="0">
                <a:solidFill>
                  <a:srgbClr val="002060"/>
                </a:solidFill>
              </a:rPr>
              <a:t> Россия).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156,2 млрд. рублей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Содержимое 5" descr="http://чмт.образование38.рф/images/cms/thumbs/2c8bc8e3c4ca41c9e52745d301c49ff56369d307/1457688651_wsr_to_667_480_jpg_5_10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342902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100" b="1" dirty="0" smtClean="0">
                <a:solidFill>
                  <a:srgbClr val="C00000"/>
                </a:solidFill>
              </a:rPr>
              <a:t>«Новые возможности для каждого»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3438" y="1643050"/>
            <a:ext cx="4071966" cy="3571900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формирование системы, в рамках которой работники смогут непрерывно обновлять свои профессиональные знания и приобретать новые профессиональные навыки, в том числе компетенции в области цифровой экономики.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участие не менее 20% научно-педагогических работников в реализации программ непрерывного образования, обучение по программам непрерывного образования как минимум 3 млн. человек.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9,2 млрд. рублей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6" name="Содержимое 5" descr="https://image.mel.fm/i/D/DEep59ZTik/590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744416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«Социальная активность»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429124" y="1600200"/>
            <a:ext cx="4257676" cy="4525963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создание условий для развития наставничества, поддержки общественных инициатив и проектов, в том числе в сфере </a:t>
            </a:r>
            <a:r>
              <a:rPr lang="ru-RU" dirty="0" err="1" smtClean="0">
                <a:solidFill>
                  <a:srgbClr val="002060"/>
                </a:solidFill>
              </a:rPr>
              <a:t>волонтерства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	создание и внедрение в 85 субъектах Российской Федерации системы социальной поддержки граждан, систематически участвующих в волонтерских проектах, проведение информационных и рекламных кампаний с целью популяризации </a:t>
            </a:r>
            <a:r>
              <a:rPr lang="ru-RU" dirty="0" err="1" smtClean="0">
                <a:solidFill>
                  <a:srgbClr val="002060"/>
                </a:solidFill>
              </a:rPr>
              <a:t>волонтерства</a:t>
            </a:r>
            <a:r>
              <a:rPr lang="ru-RU" dirty="0" smtClean="0">
                <a:solidFill>
                  <a:srgbClr val="002060"/>
                </a:solidFill>
              </a:rPr>
              <a:t>, ежегодно охватывающих как минимум 10 млн. человек.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	более 27,2 млрд. рублей</a:t>
            </a:r>
          </a:p>
          <a:p>
            <a:endParaRPr lang="ru-RU" dirty="0"/>
          </a:p>
        </p:txBody>
      </p:sp>
      <p:pic>
        <p:nvPicPr>
          <p:cNvPr id="6" name="Содержимое 5" descr="https://ottheedge.com/wp-content/uploads/2019/06/Volunteer-Management-Tools-Market-780x405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3744416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1800" y="274638"/>
            <a:ext cx="5915000" cy="11430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«Экспорт образования»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Задача проекта: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     увеличение в два раза числа иностранных граждан, обучающихся в вузах и научных организациях, а также реализация комплекса мер по их трудоустройству.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Главные цифры проекта (к 2024 году):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just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       увеличение числа иностранных граждан, которые обучаются в российских вузах, до 435 тысяч человек, ежегодное обучение как минимум 15 тысяч иностранных граждан в летних и зимних школах, реализация в не менее 60 университетах минимум по 5 образовательных программ, прошедших международную аккредитацию.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Общий бюджет проекта: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	более 107,4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млрд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 рублей</a:t>
            </a:r>
          </a:p>
          <a:p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Содержимое 6" descr="https://pbs.twimg.com/media/DVcXm_4W0AE0tlp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4945" r="4893" b="29100"/>
          <a:stretch>
            <a:fillRect/>
          </a:stretch>
        </p:blipFill>
        <p:spPr bwMode="auto">
          <a:xfrm>
            <a:off x="467544" y="1988840"/>
            <a:ext cx="3528392" cy="2808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7780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«Социальные лифты для каждого»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52956" cy="4525963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Задача проекта: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формирование системы профессиональных конкурсов, дающей гражданам возможности для профессионального и карьерного роста.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Главные цифры проекта (к 2024 году):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	проведение 35 конкурсов с участием 1,7 млн. граждан России.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Общий бюджет проекта: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	более 4,7 млрд. рублей</a:t>
            </a:r>
          </a:p>
          <a:p>
            <a:endParaRPr lang="ru-RU" dirty="0"/>
          </a:p>
        </p:txBody>
      </p:sp>
      <p:pic>
        <p:nvPicPr>
          <p:cNvPr id="7" name="Содержимое 6" descr="http://ia-cher.ru/img/img/super/sotsialnyj-lift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619500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npo-obrazovanie-2 (1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0298" y="285728"/>
            <a:ext cx="6120680" cy="1656184"/>
          </a:xfrm>
          <a:solidFill>
            <a:schemeClr val="tx2">
              <a:lumMod val="20000"/>
              <a:lumOff val="80000"/>
            </a:schemeClr>
          </a:solidFill>
          <a:effectLst>
            <a:softEdge rad="635000"/>
          </a:effectLst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Городское августовское совещание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«Стратегия развития муниципальной системы образования в контексте приоритетного национального проекта «Образование»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2143116"/>
            <a:ext cx="4572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Диалоговые площадки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«Профессиональный разговор» </a:t>
            </a:r>
          </a:p>
        </p:txBody>
      </p:sp>
      <p:pic>
        <p:nvPicPr>
          <p:cNvPr id="8" name="Рисунок 7" descr="pnpo-obrazovanie-2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2132414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PNGPIX-COM-Open-Book-PNG-Transparent-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2908" y="5000636"/>
            <a:ext cx="3745511" cy="2034404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57290" y="3000372"/>
            <a:ext cx="6383632" cy="2286016"/>
          </a:xfrm>
          <a:solidFill>
            <a:schemeClr val="tx2">
              <a:lumMod val="20000"/>
              <a:lumOff val="80000"/>
            </a:schemeClr>
          </a:solidFill>
          <a:effectLst>
            <a:softEdge rad="635000"/>
          </a:effectLst>
        </p:spPr>
        <p:txBody>
          <a:bodyPr>
            <a:normAutofit fontScale="62500" lnSpcReduction="2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«Роль образовательной организации в </a:t>
            </a:r>
          </a:p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реализации проекта «Образование»:</a:t>
            </a:r>
          </a:p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национальных целей к новому </a:t>
            </a:r>
          </a:p>
          <a:p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качеству образования»</a:t>
            </a: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 descr="biznesraz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714908" y="4357694"/>
            <a:ext cx="4429124" cy="291768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215074" y="6396359"/>
            <a:ext cx="28782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29 августа 2019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09667" y="1844891"/>
            <a:ext cx="0" cy="4032673"/>
          </a:xfrm>
          <a:custGeom>
            <a:avLst/>
            <a:gdLst/>
            <a:ahLst/>
            <a:cxnLst/>
            <a:rect l="l" t="t" r="r" b="b"/>
            <a:pathLst>
              <a:path h="3024504">
                <a:moveTo>
                  <a:pt x="0" y="0"/>
                </a:moveTo>
                <a:lnTo>
                  <a:pt x="0" y="3024289"/>
                </a:lnTo>
              </a:path>
            </a:pathLst>
          </a:custGeom>
          <a:ln w="19050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3991993" y="1112012"/>
            <a:ext cx="1435735" cy="1914313"/>
          </a:xfrm>
          <a:custGeom>
            <a:avLst/>
            <a:gdLst/>
            <a:ahLst/>
            <a:cxnLst/>
            <a:rect l="l" t="t" r="r" b="b"/>
            <a:pathLst>
              <a:path w="1435735" h="1435735">
                <a:moveTo>
                  <a:pt x="731393" y="0"/>
                </a:moveTo>
                <a:lnTo>
                  <a:pt x="0" y="716152"/>
                </a:lnTo>
                <a:lnTo>
                  <a:pt x="703961" y="1435227"/>
                </a:lnTo>
                <a:lnTo>
                  <a:pt x="1435354" y="719074"/>
                </a:lnTo>
                <a:lnTo>
                  <a:pt x="73139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991993" y="2840233"/>
            <a:ext cx="1435735" cy="1914313"/>
          </a:xfrm>
          <a:custGeom>
            <a:avLst/>
            <a:gdLst/>
            <a:ahLst/>
            <a:cxnLst/>
            <a:rect l="l" t="t" r="r" b="b"/>
            <a:pathLst>
              <a:path w="1435735" h="1435735">
                <a:moveTo>
                  <a:pt x="731393" y="0"/>
                </a:moveTo>
                <a:lnTo>
                  <a:pt x="0" y="716153"/>
                </a:lnTo>
                <a:lnTo>
                  <a:pt x="703961" y="1435227"/>
                </a:lnTo>
                <a:lnTo>
                  <a:pt x="1435354" y="719074"/>
                </a:lnTo>
                <a:lnTo>
                  <a:pt x="731393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7" name="object 7"/>
          <p:cNvSpPr/>
          <p:nvPr/>
        </p:nvSpPr>
        <p:spPr>
          <a:xfrm>
            <a:off x="3991993" y="4568450"/>
            <a:ext cx="1435735" cy="1914313"/>
          </a:xfrm>
          <a:custGeom>
            <a:avLst/>
            <a:gdLst/>
            <a:ahLst/>
            <a:cxnLst/>
            <a:rect l="l" t="t" r="r" b="b"/>
            <a:pathLst>
              <a:path w="1435735" h="1435735">
                <a:moveTo>
                  <a:pt x="731393" y="0"/>
                </a:moveTo>
                <a:lnTo>
                  <a:pt x="0" y="716127"/>
                </a:lnTo>
                <a:lnTo>
                  <a:pt x="703961" y="1435188"/>
                </a:lnTo>
                <a:lnTo>
                  <a:pt x="1435354" y="719061"/>
                </a:lnTo>
                <a:lnTo>
                  <a:pt x="73139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952296" y="1667936"/>
            <a:ext cx="2453640" cy="1542559"/>
          </a:xfrm>
          <a:prstGeom prst="rect">
            <a:avLst/>
          </a:prstGeom>
        </p:spPr>
        <p:txBody>
          <a:bodyPr vert="horz" wrap="square" lIns="0" tIns="5927" rIns="0" bIns="0" rtlCol="0">
            <a:spAutoFit/>
          </a:bodyPr>
          <a:lstStyle/>
          <a:p>
            <a:pPr marL="16086" marR="6773" lvl="0" algn="ctr">
              <a:lnSpc>
                <a:spcPct val="104200"/>
              </a:lnSpc>
              <a:spcBef>
                <a:spcPts val="53"/>
              </a:spcBef>
            </a:pP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ОБЕСПЕЧИТЬ ГЛОБАЛЬНУЮ  КОНКУРЕНТОСПОСОБНОСТЬ  РОССИЙСКОГО</a:t>
            </a:r>
            <a:r>
              <a:rPr sz="1600" spc="-47" dirty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ОБРАЗОВАНИЯ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38294" y="3252489"/>
            <a:ext cx="2929255" cy="153648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16086" marR="6773" algn="ctr">
              <a:lnSpc>
                <a:spcPct val="104200"/>
              </a:lnSpc>
              <a:spcBef>
                <a:spcPts val="53"/>
              </a:spcBef>
            </a:pP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ОБЕСПЕЧИТЬ ВХОЖДЕНИЕ  РОССИЙСКОЙ ФЕДЕРАЦИИ </a:t>
            </a:r>
            <a:r>
              <a:rPr sz="1600" dirty="0" smtClean="0">
                <a:solidFill>
                  <a:srgbClr val="17375E"/>
                </a:solidFill>
                <a:latin typeface="Verdana"/>
                <a:cs typeface="Verdana"/>
              </a:rPr>
              <a:t>В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ЧИСЛО  </a:t>
            </a:r>
            <a:r>
              <a:rPr sz="1600" dirty="0" smtClean="0">
                <a:solidFill>
                  <a:srgbClr val="17375E"/>
                </a:solidFill>
                <a:latin typeface="Verdana"/>
                <a:cs typeface="Verdana"/>
              </a:rPr>
              <a:t>10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ВЕДУЩИХ СТРАН МИРА</a:t>
            </a:r>
            <a:r>
              <a:rPr sz="1600" spc="-33" dirty="0" smtClean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ПО</a:t>
            </a:r>
            <a:endParaRPr sz="1600" dirty="0" smtClean="0">
              <a:latin typeface="Verdana"/>
              <a:cs typeface="Verdana"/>
            </a:endParaRPr>
          </a:p>
          <a:p>
            <a:pPr algn="ctr">
              <a:spcBef>
                <a:spcPts val="80"/>
              </a:spcBef>
            </a:pP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КАЧЕСТВУ ОБЩЕГО</a:t>
            </a:r>
            <a:r>
              <a:rPr sz="1600" spc="-20" dirty="0" smtClean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ОБРАЗОВАНИЯ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0297" y="5008517"/>
            <a:ext cx="3198495" cy="153648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16933" marR="6773" algn="ctr">
              <a:lnSpc>
                <a:spcPct val="104200"/>
              </a:lnSpc>
              <a:spcBef>
                <a:spcPts val="53"/>
              </a:spcBef>
            </a:pP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ВОСПИТАТЬ ГАРМОНИЧНО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РАЗВИТ</a:t>
            </a:r>
            <a:r>
              <a:rPr lang="ru-RU"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УЮ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17375E"/>
                </a:solidFill>
                <a:latin typeface="Verdana"/>
                <a:cs typeface="Verdana"/>
              </a:rPr>
              <a:t>И  </a:t>
            </a: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СОЦИАЛЬНО 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ОТВЕТСТВЕНН</a:t>
            </a:r>
            <a:r>
              <a:rPr lang="ru-RU"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УЮ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  ЛИЧНОСТ</a:t>
            </a:r>
            <a:r>
              <a:rPr lang="ru-RU"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Ь</a:t>
            </a:r>
            <a:r>
              <a:rPr sz="1600" spc="-7" dirty="0" smtClean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НА</a:t>
            </a:r>
            <a:r>
              <a:rPr sz="1600" dirty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ОСНОВЕ</a:t>
            </a:r>
            <a:endParaRPr sz="1600" dirty="0">
              <a:latin typeface="Verdana"/>
              <a:cs typeface="Verdana"/>
            </a:endParaRPr>
          </a:p>
          <a:p>
            <a:pPr marL="1693" algn="ctr">
              <a:spcBef>
                <a:spcPts val="80"/>
              </a:spcBef>
            </a:pP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ДУХОВНО-НРАВСТВЕННЫХ</a:t>
            </a:r>
            <a:r>
              <a:rPr sz="1600" spc="-20" dirty="0">
                <a:solidFill>
                  <a:srgbClr val="17375E"/>
                </a:solidFill>
                <a:latin typeface="Verdana"/>
                <a:cs typeface="Verdana"/>
              </a:rPr>
              <a:t> </a:t>
            </a:r>
            <a:r>
              <a:rPr sz="1600" spc="-7" dirty="0">
                <a:solidFill>
                  <a:srgbClr val="17375E"/>
                </a:solidFill>
                <a:latin typeface="Verdana"/>
                <a:cs typeface="Verdana"/>
              </a:rPr>
              <a:t>ЦЕННОСТЕЙ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81577" y="1840658"/>
            <a:ext cx="458470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spc="-7" dirty="0">
                <a:solidFill>
                  <a:srgbClr val="17375E"/>
                </a:solidFill>
                <a:latin typeface="Verdana"/>
                <a:cs typeface="Verdana"/>
              </a:rPr>
              <a:t>01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1577" y="3541441"/>
            <a:ext cx="458470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spc="-7" dirty="0" smtClean="0">
                <a:solidFill>
                  <a:srgbClr val="FFFFFF"/>
                </a:solidFill>
                <a:latin typeface="Verdana"/>
                <a:cs typeface="Verdana"/>
              </a:rPr>
              <a:t>02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6849" y="5297971"/>
            <a:ext cx="458470" cy="10019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3200" b="1" spc="-7" dirty="0" smtClean="0">
                <a:solidFill>
                  <a:srgbClr val="FFFFFF"/>
                </a:solidFill>
                <a:latin typeface="Verdana"/>
                <a:cs typeface="Verdana"/>
              </a:rPr>
              <a:t>03</a:t>
            </a:r>
            <a:endParaRPr sz="3200" dirty="0">
              <a:latin typeface="Verdana"/>
              <a:cs typeface="Verdan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32462" y="382385"/>
            <a:ext cx="4825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ЦЕЛЕВЫЕ ОРИЕНТИРЫ В НАЦИОНАЛЬНОМ ПРОЕКТЕ В СФЕРЕ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xmlns="" val="1743660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365131"/>
            <a:ext cx="7399734" cy="687605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Составляющие 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</a:rPr>
              <a:t>качества </a:t>
            </a: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10848347"/>
              </p:ext>
            </p:extLst>
          </p:nvPr>
        </p:nvGraphicFramePr>
        <p:xfrm>
          <a:off x="628650" y="1196752"/>
          <a:ext cx="819182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156563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l="1966" t="12625" r="3676" b="15693"/>
          <a:stretch>
            <a:fillRect/>
          </a:stretch>
        </p:blipFill>
        <p:spPr bwMode="auto">
          <a:xfrm>
            <a:off x="611560" y="1124744"/>
            <a:ext cx="3456384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2405" t="12024" r="2244" b="15984"/>
          <a:stretch>
            <a:fillRect/>
          </a:stretch>
        </p:blipFill>
        <p:spPr bwMode="auto">
          <a:xfrm>
            <a:off x="3347864" y="3140968"/>
            <a:ext cx="545135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23928" y="6093296"/>
            <a:ext cx="449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6" t="18709" r="2479" b="8681"/>
          <a:stretch>
            <a:fillRect/>
          </a:stretch>
        </p:blipFill>
        <p:spPr bwMode="auto">
          <a:xfrm>
            <a:off x="611560" y="908720"/>
            <a:ext cx="820891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6211669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  <a:endParaRPr lang="ru-RU" sz="1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5" t="7199" r="1770" b="7856"/>
          <a:stretch>
            <a:fillRect/>
          </a:stretch>
        </p:blipFill>
        <p:spPr bwMode="auto">
          <a:xfrm>
            <a:off x="611560" y="1124744"/>
            <a:ext cx="792088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851920" y="5934671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</a:t>
            </a:r>
            <a:b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национальных целей к новому качеству образования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" t="11769" r="1634" b="15045"/>
          <a:stretch>
            <a:fillRect/>
          </a:stretch>
        </p:blipFill>
        <p:spPr bwMode="auto">
          <a:xfrm>
            <a:off x="755576" y="1124744"/>
            <a:ext cx="76328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779912" y="5733256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4" t="18133" r="2907" b="8681"/>
          <a:stretch>
            <a:fillRect/>
          </a:stretch>
        </p:blipFill>
        <p:spPr bwMode="auto">
          <a:xfrm>
            <a:off x="544248" y="1484784"/>
            <a:ext cx="78441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51920" y="6021288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8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7" t="6304" r="1640" b="21206"/>
          <a:stretch>
            <a:fillRect/>
          </a:stretch>
        </p:blipFill>
        <p:spPr bwMode="auto">
          <a:xfrm>
            <a:off x="539552" y="1484784"/>
            <a:ext cx="770485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6021288"/>
            <a:ext cx="449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" t="11769" r="1634" b="15045"/>
          <a:stretch>
            <a:fillRect/>
          </a:stretch>
        </p:blipFill>
        <p:spPr bwMode="auto">
          <a:xfrm>
            <a:off x="899592" y="1412776"/>
            <a:ext cx="741682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5877272"/>
            <a:ext cx="4499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Ковалева Галина Сергеевна – национальный координатор 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" t="18133" r="1634" b="8681"/>
          <a:stretch>
            <a:fillRect/>
          </a:stretch>
        </p:blipFill>
        <p:spPr bwMode="auto">
          <a:xfrm>
            <a:off x="611560" y="1484784"/>
            <a:ext cx="777686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5877272"/>
            <a:ext cx="4499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Ковалева Галина Сергеевна – национальный координатор 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процессе профессионально-общественного диалога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обсудить приоритетные направления реализации национального проекта «Образование»: внедрение новых методов обучения и воспитания, обновления программ, направленных на реализацию ФГОС с учетом концепций преподавания предметов, создание современной цифровой образовательной среды, обеспечивающей высокое качество и доступность образования;</a:t>
            </a:r>
          </a:p>
          <a:p>
            <a:pPr lvl="0">
              <a:buNone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 представить лучшие практики в повышении методического мастерства и профессиональной компетентности педагогов в рамках реализации нацпроекта «Образование». </a:t>
            </a:r>
          </a:p>
          <a:p>
            <a:endParaRPr lang="ru-RU" dirty="0"/>
          </a:p>
        </p:txBody>
      </p:sp>
      <p:pic>
        <p:nvPicPr>
          <p:cNvPr id="6" name="Рисунок 5" descr="pnpo-obrazovanie-2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1705954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biznesraz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344156" y="5214950"/>
            <a:ext cx="2728438" cy="1797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00" t="24497" r="2834" b="3908"/>
          <a:stretch>
            <a:fillRect/>
          </a:stretch>
        </p:blipFill>
        <p:spPr bwMode="auto">
          <a:xfrm>
            <a:off x="611560" y="1340768"/>
            <a:ext cx="76328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5877272"/>
            <a:ext cx="4499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Ковалева Галина Сергеевна – национальный координатор 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4" t="11616" r="2941" b="16483"/>
          <a:stretch>
            <a:fillRect/>
          </a:stretch>
        </p:blipFill>
        <p:spPr bwMode="auto">
          <a:xfrm>
            <a:off x="1115616" y="1196752"/>
            <a:ext cx="698477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5877273"/>
            <a:ext cx="44999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Ковалева Галина Сергеевна – национальный координатор</a:t>
            </a:r>
            <a:r>
              <a:rPr lang="ru-RU" sz="1400" b="1" dirty="0" smtClean="0">
                <a:solidFill>
                  <a:srgbClr val="002060"/>
                </a:solidFill>
              </a:rPr>
              <a:t/>
            </a:r>
            <a:br>
              <a:rPr lang="ru-RU" sz="1400" b="1" dirty="0" smtClean="0">
                <a:solidFill>
                  <a:srgbClr val="002060"/>
                </a:solidFill>
              </a:rPr>
            </a:b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образования»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4" t="8587" r="2906" b="19818"/>
          <a:stretch>
            <a:fillRect/>
          </a:stretch>
        </p:blipFill>
        <p:spPr bwMode="auto">
          <a:xfrm>
            <a:off x="611560" y="980728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23928" y="5877272"/>
            <a:ext cx="449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4" t="14951" r="4180" b="13454"/>
          <a:stretch>
            <a:fillRect/>
          </a:stretch>
        </p:blipFill>
        <p:spPr bwMode="auto">
          <a:xfrm>
            <a:off x="611560" y="908720"/>
            <a:ext cx="792088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355976" y="57332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Центр оценки качества образования ИСРО РАО </a:t>
            </a:r>
          </a:p>
          <a:p>
            <a:r>
              <a:rPr lang="ru-RU" sz="1200" b="1" dirty="0" smtClean="0">
                <a:solidFill>
                  <a:srgbClr val="002060"/>
                </a:solidFill>
              </a:rPr>
              <a:t>Ковалева Галина Сергеевна – национальный координатор</a:t>
            </a:r>
          </a:p>
          <a:p>
            <a:r>
              <a:rPr lang="ru-RU" sz="1200" dirty="0" smtClean="0"/>
              <a:t/>
            </a:r>
            <a:br>
              <a:rPr lang="ru-RU" sz="1200" dirty="0" smtClean="0"/>
            </a:br>
            <a:endParaRPr lang="ru-RU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Национальный проект «Образование»: от национальных целей к новому качеству образования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73" t="11769" r="3267" b="16636"/>
          <a:stretch>
            <a:fillRect/>
          </a:stretch>
        </p:blipFill>
        <p:spPr bwMode="auto">
          <a:xfrm>
            <a:off x="755576" y="908720"/>
            <a:ext cx="777686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iznes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44156" y="5214950"/>
            <a:ext cx="2728438" cy="179735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229600" cy="413732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Проблемное поле:</a:t>
            </a:r>
            <a:endParaRPr lang="ru-RU" sz="26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стратегические направления  национального проекта «Образование» как приоритеты развития муниципальной системы образования;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и проблемы реализации национального проекта «Образование» в системе образования города;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муниципальной системы образования в интересах формирования социально активной, гармонично развитой, профессионально  ориентированной, творческой личности как ключевого ресурса развития экономики и социальной сферы города Смоленска;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поддержки детей с особыми образовательными потребностями: достижения и перспективы развития;</a:t>
            </a:r>
          </a:p>
          <a:p>
            <a:pPr lvl="0" algn="just"/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лучшие практики в повышении методического мастерства и профессиональной компетентности педагогов в рамках реализации нацпроекта «Образование».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1705954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iznes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357950" y="5235935"/>
            <a:ext cx="2696582" cy="1776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347048" cy="93610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Диалоговая площадка</a:t>
            </a:r>
            <a:b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Цифровизация</a:t>
            </a:r>
            <a:r>
              <a:rPr lang="ru-RU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современный инструмент повышения качества образования»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8147248" cy="468052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7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 проведения площадки</a:t>
            </a:r>
          </a:p>
          <a:p>
            <a:pPr algn="ctr"/>
            <a:endParaRPr lang="ru-RU" sz="35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1.</a:t>
            </a:r>
            <a:r>
              <a:rPr lang="ru-RU" sz="4800" b="1" dirty="0" smtClean="0">
                <a:solidFill>
                  <a:srgbClr val="C00000"/>
                </a:solidFill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</a:rPr>
              <a:t>Вступительное слово. Национальный проект «Образование»: от национальных целей к новому качеству образования» (муниципальный контекст)</a:t>
            </a:r>
            <a:r>
              <a:rPr lang="ru-RU" sz="4800" b="1" dirty="0" smtClean="0"/>
              <a:t> </a:t>
            </a:r>
          </a:p>
          <a:p>
            <a:pPr lvl="0">
              <a:buNone/>
            </a:pPr>
            <a:r>
              <a:rPr lang="ru-RU" sz="4800" i="1" dirty="0" smtClean="0"/>
              <a:t>	</a:t>
            </a:r>
            <a:r>
              <a:rPr lang="ru-RU" sz="4800" b="1" i="1" dirty="0" err="1" smtClean="0"/>
              <a:t>Васинова</a:t>
            </a:r>
            <a:r>
              <a:rPr lang="ru-RU" sz="4800" b="1" i="1" dirty="0" smtClean="0"/>
              <a:t> Н.Д.</a:t>
            </a:r>
            <a:r>
              <a:rPr lang="ru-RU" sz="4800" i="1" dirty="0" smtClean="0"/>
              <a:t>, заведующий методическим отделом, методист МБУ ДО «ЦДО»</a:t>
            </a:r>
          </a:p>
          <a:p>
            <a:pPr>
              <a:buNone/>
            </a:pPr>
            <a:endParaRPr lang="ru-RU" sz="4800" dirty="0" smtClean="0"/>
          </a:p>
          <a:p>
            <a:pPr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2</a:t>
            </a:r>
            <a:r>
              <a:rPr lang="ru-RU" sz="5600" b="1" dirty="0" smtClean="0">
                <a:solidFill>
                  <a:srgbClr val="002060"/>
                </a:solidFill>
              </a:rPr>
              <a:t>. </a:t>
            </a:r>
            <a:r>
              <a:rPr lang="ru-RU" sz="5600" dirty="0" smtClean="0"/>
              <a:t>«</a:t>
            </a:r>
            <a:r>
              <a:rPr lang="ru-RU" sz="5600" b="1" dirty="0" err="1" smtClean="0"/>
              <a:t>Цифровизация</a:t>
            </a:r>
            <a:r>
              <a:rPr lang="ru-RU" sz="5600" b="1" dirty="0" smtClean="0"/>
              <a:t>: как использование больших данных повысит качество образования</a:t>
            </a:r>
            <a:r>
              <a:rPr lang="ru-RU" sz="5600" dirty="0" smtClean="0"/>
              <a:t>»</a:t>
            </a:r>
            <a:endParaRPr lang="ru-RU" sz="4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	</a:t>
            </a:r>
            <a:r>
              <a:rPr lang="ru-RU" sz="4800" b="1" i="1" dirty="0" err="1" smtClean="0"/>
              <a:t>Васинова</a:t>
            </a:r>
            <a:r>
              <a:rPr lang="ru-RU" sz="4800" b="1" i="1" dirty="0" smtClean="0"/>
              <a:t> Н.Д.</a:t>
            </a:r>
            <a:r>
              <a:rPr lang="ru-RU" sz="4800" i="1" dirty="0" smtClean="0"/>
              <a:t>, заведующий методическим отделом, методист МБУ ДО «ЦДО», </a:t>
            </a:r>
          </a:p>
          <a:p>
            <a:pPr lvl="0">
              <a:buNone/>
            </a:pPr>
            <a:r>
              <a:rPr lang="ru-RU" sz="4800" i="1" dirty="0" smtClean="0"/>
              <a:t>	</a:t>
            </a:r>
            <a:r>
              <a:rPr lang="ru-RU" sz="4800" b="1" i="1" dirty="0" smtClean="0"/>
              <a:t>Чижова А.В.</a:t>
            </a:r>
            <a:r>
              <a:rPr lang="ru-RU" sz="4800" i="1" dirty="0" smtClean="0"/>
              <a:t>, методист методического отдела МБУ ДО «ЦДО»</a:t>
            </a:r>
            <a:endParaRPr lang="ru-RU" sz="4800" dirty="0" smtClean="0"/>
          </a:p>
          <a:p>
            <a:pPr>
              <a:buNone/>
            </a:pPr>
            <a:r>
              <a:rPr lang="ru-RU" sz="4800" b="1" i="1" dirty="0" smtClean="0"/>
              <a:t> </a:t>
            </a:r>
            <a:endParaRPr lang="ru-RU" sz="4800" dirty="0" smtClean="0"/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3. Дистанционный образовательный маршрут «Территория новых открытий» </a:t>
            </a:r>
          </a:p>
          <a:p>
            <a:pPr lvl="0">
              <a:buNone/>
            </a:pPr>
            <a:r>
              <a:rPr lang="ru-RU" sz="4800" b="1" i="1" dirty="0" smtClean="0">
                <a:solidFill>
                  <a:srgbClr val="002060"/>
                </a:solidFill>
              </a:rPr>
              <a:t>	</a:t>
            </a:r>
            <a:r>
              <a:rPr lang="ru-RU" sz="4800" b="1" i="1" dirty="0" err="1" smtClean="0"/>
              <a:t>Шептицкая</a:t>
            </a:r>
            <a:r>
              <a:rPr lang="ru-RU" sz="4800" b="1" i="1" dirty="0" smtClean="0"/>
              <a:t> Ж.В.</a:t>
            </a:r>
            <a:r>
              <a:rPr lang="ru-RU" sz="4800" i="1" dirty="0" smtClean="0"/>
              <a:t>, директор МБОУ «СШ № 36 им. А.М. Городнянского», учитель физики и математики</a:t>
            </a:r>
            <a:endParaRPr lang="ru-RU" sz="4800" dirty="0" smtClean="0"/>
          </a:p>
          <a:p>
            <a:pPr>
              <a:buNone/>
            </a:pPr>
            <a:r>
              <a:rPr lang="ru-RU" sz="4800" b="1" i="1" dirty="0" smtClean="0"/>
              <a:t> </a:t>
            </a:r>
            <a:endParaRPr lang="ru-RU" sz="4800" dirty="0" smtClean="0"/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4. Использование цифровых образовательных ресурсов  на уроках биологии для повышения качества образования </a:t>
            </a:r>
            <a:r>
              <a:rPr lang="ru-RU" sz="4800" b="1" i="1" dirty="0" smtClean="0"/>
              <a:t>Зайцева Е.В.</a:t>
            </a:r>
            <a:r>
              <a:rPr lang="ru-RU" sz="4800" i="1" dirty="0" smtClean="0"/>
              <a:t>, учитель биологии и химии МБОУ «СШ № 40»</a:t>
            </a:r>
            <a:endParaRPr lang="ru-RU" sz="4800" dirty="0" smtClean="0"/>
          </a:p>
          <a:p>
            <a:pPr lvl="0">
              <a:buNone/>
            </a:pPr>
            <a:endParaRPr lang="ru-RU" sz="4800" b="1" i="1" dirty="0" smtClean="0"/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5. Дистанционная поддержка преподавания информатики детям с ограниченными возможностями здоровья </a:t>
            </a:r>
            <a:r>
              <a:rPr lang="ru-RU" sz="4800" b="1" i="1" dirty="0" err="1" smtClean="0"/>
              <a:t>Шатохина</a:t>
            </a:r>
            <a:r>
              <a:rPr lang="ru-RU" sz="4800" b="1" i="1" dirty="0" smtClean="0"/>
              <a:t> А.А.</a:t>
            </a:r>
            <a:r>
              <a:rPr lang="ru-RU" sz="4800" i="1" dirty="0" smtClean="0"/>
              <a:t>, методист, учитель информатики и математики МБОУ «СШ № 6»</a:t>
            </a:r>
          </a:p>
          <a:p>
            <a:pPr>
              <a:buNone/>
            </a:pPr>
            <a:r>
              <a:rPr lang="ru-RU" sz="4800" b="1" i="1" dirty="0" smtClean="0"/>
              <a:t> </a:t>
            </a:r>
            <a:endParaRPr lang="ru-RU" sz="4800" dirty="0" smtClean="0"/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6. Презентация цифрового образовательного ресурса для подготовки обучающихся к государственной итоговой аттестации по географии </a:t>
            </a:r>
          </a:p>
          <a:p>
            <a:pPr lvl="0">
              <a:buNone/>
            </a:pPr>
            <a:r>
              <a:rPr lang="ru-RU" sz="4800" i="1" dirty="0" smtClean="0"/>
              <a:t>	</a:t>
            </a:r>
            <a:r>
              <a:rPr lang="ru-RU" sz="4800" b="1" i="1" dirty="0" smtClean="0"/>
              <a:t>Смирнова Т.Г.</a:t>
            </a:r>
            <a:r>
              <a:rPr lang="ru-RU" sz="4800" i="1" dirty="0" smtClean="0"/>
              <a:t>,</a:t>
            </a:r>
            <a:r>
              <a:rPr lang="ru-RU" sz="4800" dirty="0" smtClean="0"/>
              <a:t> </a:t>
            </a:r>
            <a:r>
              <a:rPr lang="ru-RU" sz="4800" i="1" dirty="0" smtClean="0"/>
              <a:t>учитель географии МБОУ «СШ№ 29», руководитель ГТГ «Методические аспекты подготовки обучающихся к ГИА» </a:t>
            </a:r>
            <a:endParaRPr lang="ru-RU" sz="4800" dirty="0" smtClean="0"/>
          </a:p>
          <a:p>
            <a:pPr>
              <a:buNone/>
            </a:pPr>
            <a:r>
              <a:rPr lang="ru-RU" sz="4800" b="1" i="1" dirty="0" smtClean="0"/>
              <a:t> </a:t>
            </a:r>
            <a:endParaRPr lang="ru-RU" sz="4800" dirty="0" smtClean="0"/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7. Свободный микрофон «Роль учителя в реализации проекта «Образование»: от национальных целей к</a:t>
            </a:r>
          </a:p>
          <a:p>
            <a:pPr lvl="0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 новому качеству образования». </a:t>
            </a:r>
            <a:endParaRPr lang="ru-RU" sz="48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1705954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36004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Национальный проект «Образование»: от национальных целей к новому качеству образования» (муниципальный контекст)</a:t>
            </a:r>
            <a:r>
              <a:rPr lang="ru-RU" b="1" dirty="0" smtClean="0"/>
              <a:t> </a:t>
            </a:r>
          </a:p>
          <a:p>
            <a:pPr>
              <a:buNone/>
            </a:pPr>
            <a:endParaRPr lang="ru-RU" sz="900" b="1" i="1" dirty="0" smtClean="0"/>
          </a:p>
          <a:p>
            <a:pPr>
              <a:buNone/>
            </a:pPr>
            <a:endParaRPr lang="ru-RU" sz="900" b="1" i="1" dirty="0" smtClean="0"/>
          </a:p>
          <a:p>
            <a:pPr>
              <a:buNone/>
            </a:pPr>
            <a:endParaRPr lang="ru-RU" sz="900" b="1" i="1" dirty="0" smtClean="0"/>
          </a:p>
          <a:p>
            <a:pPr>
              <a:buNone/>
            </a:pPr>
            <a:endParaRPr lang="ru-RU" sz="900" b="1" i="1" dirty="0" smtClean="0"/>
          </a:p>
          <a:p>
            <a:pPr>
              <a:buNone/>
            </a:pPr>
            <a:endParaRPr lang="ru-RU" sz="900" b="1" i="1" dirty="0" smtClean="0"/>
          </a:p>
          <a:p>
            <a:pPr>
              <a:buNone/>
            </a:pPr>
            <a:endParaRPr lang="ru-RU" sz="900" b="1" i="1" dirty="0" smtClean="0"/>
          </a:p>
          <a:p>
            <a:pPr algn="r">
              <a:buNone/>
            </a:pPr>
            <a:r>
              <a:rPr lang="ru-RU" sz="1400" b="1" i="1" dirty="0" smtClean="0"/>
              <a:t>Васинова Н.Д., заведующий методическим </a:t>
            </a:r>
          </a:p>
          <a:p>
            <a:pPr algn="r">
              <a:buNone/>
            </a:pPr>
            <a:r>
              <a:rPr lang="ru-RU" sz="1400" b="1" i="1" dirty="0" smtClean="0"/>
              <a:t>отделом, методист МБУ ДО «ЦДО»</a:t>
            </a:r>
            <a:endParaRPr lang="ru-RU" sz="1400" b="1" dirty="0"/>
          </a:p>
        </p:txBody>
      </p:sp>
      <p:pic>
        <p:nvPicPr>
          <p:cNvPr id="5" name="Рисунок 4" descr="biznesra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43636" y="5060641"/>
            <a:ext cx="2728438" cy="1797359"/>
          </a:xfrm>
          <a:prstGeom prst="rect">
            <a:avLst/>
          </a:prstGeom>
        </p:spPr>
      </p:pic>
      <p:pic>
        <p:nvPicPr>
          <p:cNvPr id="6" name="Рисунок 5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665370" cy="1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«Образование» утвержден президиумом Совета при Президенте РФ по стратегическому развитию и национальным проектам (протокол от 03.09.2018 №10)</a:t>
            </a:r>
          </a:p>
          <a:p>
            <a:endParaRPr lang="ru-RU" dirty="0"/>
          </a:p>
        </p:txBody>
      </p:sp>
      <p:pic>
        <p:nvPicPr>
          <p:cNvPr id="5" name="Рисунок 4" descr="pnpo-obrazovanie-2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1665370" cy="1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«Образование»</a:t>
            </a:r>
            <a:r>
              <a:rPr lang="ru-RU" dirty="0" smtClean="0">
                <a:solidFill>
                  <a:srgbClr val="002060"/>
                </a:solidFill>
              </a:rPr>
              <a:t> – это инициатива, направленная на достижение двух ключевых задач: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– обеспечение глобальной конкурентоспособности российского образования и вхождение Российской Федерации в число 10 ведущих стран мира по качеству общего образования.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– 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предполагает реализацию 4 основных направлений развития системы образования: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- </a:t>
            </a:r>
            <a:r>
              <a:rPr lang="ru-RU" dirty="0" smtClean="0">
                <a:solidFill>
                  <a:srgbClr val="002060"/>
                </a:solidFill>
              </a:rPr>
              <a:t>обновление его содержания,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- создание необходимой современной инфраструктуры,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- подготовка соответствующих профессиональных кадров, их переподготовка и повышение квалификации,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    - создание наиболее эффективных механизмов управления этой сферой. 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Сроки реализации: 01.01.2019 - 31.12.2024</a:t>
            </a:r>
          </a:p>
          <a:p>
            <a:endParaRPr lang="ru-RU" dirty="0"/>
          </a:p>
        </p:txBody>
      </p:sp>
      <p:pic>
        <p:nvPicPr>
          <p:cNvPr id="5" name="Рисунок 4" descr="pnpo-obrazovanie-2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42852"/>
            <a:ext cx="1535359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 descr="pnpo-obrazovanie-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42852"/>
            <a:ext cx="1665370" cy="13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697163" y="3086100"/>
          <a:ext cx="3749675" cy="685800"/>
        </p:xfrm>
        <a:graphic>
          <a:graphicData uri="http://schemas.openxmlformats.org/presentationml/2006/ole">
            <p:oleObj spid="_x0000_s1026" name="Объект упаковщика для оболочки" showAsIcon="1" r:id="rId4" imgW="375012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1860</TotalTime>
  <Words>1105</Words>
  <Application>Microsoft Office PowerPoint</Application>
  <PresentationFormat>Экран (4:3)</PresentationFormat>
  <Paragraphs>187</Paragraphs>
  <Slides>34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Тема Office</vt:lpstr>
      <vt:lpstr>Объект упаковщика для оболочки</vt:lpstr>
      <vt:lpstr>«Цифровизация - современный инструмент повышения качества образования»  </vt:lpstr>
      <vt:lpstr>Городское августовское совещание  «Стратегия развития муниципальной системы образования в контексте приоритетного национального проекта «Образование» </vt:lpstr>
      <vt:lpstr>Слайд 3</vt:lpstr>
      <vt:lpstr>Слайд 4</vt:lpstr>
      <vt:lpstr>  Диалоговая площадка «Цифровизация - современный инструмент повышения качества образования» </vt:lpstr>
      <vt:lpstr>Слайд 6</vt:lpstr>
      <vt:lpstr>Слайд 7</vt:lpstr>
      <vt:lpstr>Слайд 8</vt:lpstr>
      <vt:lpstr>Слайд 9</vt:lpstr>
      <vt:lpstr>                «Современная школа» </vt:lpstr>
      <vt:lpstr> «Успех каждого ребенка» </vt:lpstr>
      <vt:lpstr>«Поддержка семей, имеющих детей» </vt:lpstr>
      <vt:lpstr> «Цифровая образовательная среда» </vt:lpstr>
      <vt:lpstr>«Учитель будущего» </vt:lpstr>
      <vt:lpstr>«Молодые профессионалы» </vt:lpstr>
      <vt:lpstr> «Новые возможности для каждого» </vt:lpstr>
      <vt:lpstr>«Социальная активность» </vt:lpstr>
      <vt:lpstr>«Экспорт образования»</vt:lpstr>
      <vt:lpstr>«Социальные лифты для каждого» </vt:lpstr>
      <vt:lpstr>Слайд 20</vt:lpstr>
      <vt:lpstr>  Составляющие качества образования  </vt:lpstr>
      <vt:lpstr> Национальный проект «Образование»: 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образования» </vt:lpstr>
      <vt:lpstr>Национальный проект «Образование»: от национальных целей к новому качеству образования </vt:lpstr>
      <vt:lpstr>Национальный проект «Образование»: от национальных целей к новому качеству образования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Васинова</cp:lastModifiedBy>
  <cp:revision>184</cp:revision>
  <dcterms:created xsi:type="dcterms:W3CDTF">2019-08-21T11:12:58Z</dcterms:created>
  <dcterms:modified xsi:type="dcterms:W3CDTF">2019-09-03T06:51:00Z</dcterms:modified>
</cp:coreProperties>
</file>