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7" r:id="rId2"/>
    <p:sldId id="268" r:id="rId3"/>
    <p:sldId id="312" r:id="rId4"/>
    <p:sldId id="314" r:id="rId5"/>
    <p:sldId id="271" r:id="rId6"/>
    <p:sldId id="310" r:id="rId7"/>
    <p:sldId id="313" r:id="rId8"/>
    <p:sldId id="315" r:id="rId9"/>
    <p:sldId id="317" r:id="rId10"/>
    <p:sldId id="319" r:id="rId11"/>
    <p:sldId id="330" r:id="rId12"/>
    <p:sldId id="318" r:id="rId13"/>
    <p:sldId id="322" r:id="rId14"/>
    <p:sldId id="323" r:id="rId15"/>
    <p:sldId id="329" r:id="rId16"/>
    <p:sldId id="332" r:id="rId17"/>
    <p:sldId id="331" r:id="rId18"/>
    <p:sldId id="320" r:id="rId19"/>
    <p:sldId id="333" r:id="rId20"/>
    <p:sldId id="324" r:id="rId21"/>
    <p:sldId id="328" r:id="rId22"/>
    <p:sldId id="305" r:id="rId23"/>
    <p:sldId id="30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66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61828" autoAdjust="0"/>
  </p:normalViewPr>
  <p:slideViewPr>
    <p:cSldViewPr>
      <p:cViewPr>
        <p:scale>
          <a:sx n="76" d="100"/>
          <a:sy n="76" d="100"/>
        </p:scale>
        <p:origin x="-972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D39E8-87FF-4A71-A38E-4225054F30FB}" type="datetimeFigureOut">
              <a:rPr lang="ru-RU" smtClean="0"/>
              <a:pPr/>
              <a:t>29.08.2019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88AE8-6857-494D-B33F-4B032E723E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735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88AE8-6857-494D-B33F-4B032E723EF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479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88AE8-6857-494D-B33F-4B032E723EF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4791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88AE8-6857-494D-B33F-4B032E723EF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479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88AE8-6857-494D-B33F-4B032E723EF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4791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88AE8-6857-494D-B33F-4B032E723EF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5479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9C13-80F8-4342-8080-D6703307B3FB}" type="datetimeFigureOut">
              <a:rPr lang="ru-RU" smtClean="0"/>
              <a:pPr/>
              <a:t>29.08.2019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719F-E5E2-43B2-986F-FBC1768770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9C13-80F8-4342-8080-D6703307B3FB}" type="datetimeFigureOut">
              <a:rPr lang="ru-RU" smtClean="0"/>
              <a:pPr/>
              <a:t>29.08.2019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719F-E5E2-43B2-986F-FBC1768770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9C13-80F8-4342-8080-D6703307B3FB}" type="datetimeFigureOut">
              <a:rPr lang="ru-RU" smtClean="0"/>
              <a:pPr/>
              <a:t>29.08.2019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719F-E5E2-43B2-986F-FBC1768770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9C13-80F8-4342-8080-D6703307B3FB}" type="datetimeFigureOut">
              <a:rPr lang="ru-RU" smtClean="0"/>
              <a:pPr/>
              <a:t>29.08.2019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719F-E5E2-43B2-986F-FBC1768770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9C13-80F8-4342-8080-D6703307B3FB}" type="datetimeFigureOut">
              <a:rPr lang="ru-RU" smtClean="0"/>
              <a:pPr/>
              <a:t>29.08.2019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719F-E5E2-43B2-986F-FBC1768770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9C13-80F8-4342-8080-D6703307B3FB}" type="datetimeFigureOut">
              <a:rPr lang="ru-RU" smtClean="0"/>
              <a:pPr/>
              <a:t>29.08.2019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719F-E5E2-43B2-986F-FBC1768770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9C13-80F8-4342-8080-D6703307B3FB}" type="datetimeFigureOut">
              <a:rPr lang="ru-RU" smtClean="0"/>
              <a:pPr/>
              <a:t>29.08.2019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719F-E5E2-43B2-986F-FBC1768770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9C13-80F8-4342-8080-D6703307B3FB}" type="datetimeFigureOut">
              <a:rPr lang="ru-RU" smtClean="0"/>
              <a:pPr/>
              <a:t>29.08.2019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719F-E5E2-43B2-986F-FBC1768770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9C13-80F8-4342-8080-D6703307B3FB}" type="datetimeFigureOut">
              <a:rPr lang="ru-RU" smtClean="0"/>
              <a:pPr/>
              <a:t>29.08.2019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719F-E5E2-43B2-986F-FBC1768770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9C13-80F8-4342-8080-D6703307B3FB}" type="datetimeFigureOut">
              <a:rPr lang="ru-RU" smtClean="0"/>
              <a:pPr/>
              <a:t>29.08.2019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719F-E5E2-43B2-986F-FBC1768770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89C13-80F8-4342-8080-D6703307B3FB}" type="datetimeFigureOut">
              <a:rPr lang="ru-RU" smtClean="0"/>
              <a:pPr/>
              <a:t>29.08.2019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1719F-E5E2-43B2-986F-FBC1768770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89C13-80F8-4342-8080-D6703307B3FB}" type="datetimeFigureOut">
              <a:rPr lang="ru-RU" smtClean="0"/>
              <a:pPr/>
              <a:t>29.08.2019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1719F-E5E2-43B2-986F-FBC176877033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57222" y="-285776"/>
            <a:ext cx="9686926" cy="73152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785786" y="928670"/>
            <a:ext cx="7343772" cy="1500198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2285992"/>
            <a:ext cx="8929718" cy="428628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творческого потенциала  на уроках  физической культуры в начальной школе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МБОУ «СШ №15» г. Смоленска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читель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физической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  <a:p>
            <a:pPr algn="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высшей категории </a:t>
            </a:r>
          </a:p>
          <a:p>
            <a:pPr algn="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Ковалева Светлана Владимировна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60648"/>
            <a:ext cx="1224137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56592" y="0"/>
            <a:ext cx="9900592" cy="73152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237312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Работа в парах 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взаимообучение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792" y="476672"/>
            <a:ext cx="82758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d:\User\Desktop\вся работа\Работа\конкурс видеороликов\DSC_0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1196752"/>
            <a:ext cx="4392488" cy="2827516"/>
          </a:xfrm>
          <a:prstGeom prst="rect">
            <a:avLst/>
          </a:prstGeom>
          <a:noFill/>
        </p:spPr>
      </p:pic>
      <p:pic>
        <p:nvPicPr>
          <p:cNvPr id="12" name="Picture 2" descr="d:\User\Desktop\вся работа\Работа\конкурс видеороликов\DSC_05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196752"/>
            <a:ext cx="4269766" cy="2736304"/>
          </a:xfrm>
          <a:prstGeom prst="rect">
            <a:avLst/>
          </a:prstGeom>
          <a:noFill/>
        </p:spPr>
      </p:pic>
      <p:pic>
        <p:nvPicPr>
          <p:cNvPr id="13" name="Picture 3" descr="d:\User\Desktop\вся работа\Работа\конкурс видеороликов\DSC_05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24544" y="4231232"/>
            <a:ext cx="4669810" cy="2626768"/>
          </a:xfrm>
          <a:prstGeom prst="rect">
            <a:avLst/>
          </a:prstGeom>
          <a:noFill/>
        </p:spPr>
      </p:pic>
      <p:pic>
        <p:nvPicPr>
          <p:cNvPr id="14" name="Picture 4" descr="d:\User\Desktop\вся работа\Работа\конкурс видеороликов\DSC_053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077072"/>
            <a:ext cx="4032448" cy="27809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8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56592" y="0"/>
            <a:ext cx="9900592" cy="73152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237312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 Мозговой штурм </a:t>
            </a:r>
          </a:p>
          <a:p>
            <a:pPr marL="457200" indent="-45720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(Игра «Знатоки спорта»,  Игра «Блиц - турнир», Кроссворды</a:t>
            </a: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 Эстафеты</a:t>
            </a: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792" y="476672"/>
            <a:ext cx="82758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 descr="d:\User\Desktop\вся работа\день здоровья 2018\IMG_20180407_1147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56792"/>
            <a:ext cx="2232248" cy="2232248"/>
          </a:xfrm>
          <a:prstGeom prst="rect">
            <a:avLst/>
          </a:prstGeom>
          <a:noFill/>
        </p:spPr>
      </p:pic>
      <p:pic>
        <p:nvPicPr>
          <p:cNvPr id="10" name="Picture 2" descr="d:\User\Desktop\вся работа\день здоровья 2018\IMG_20180407_1147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628800"/>
            <a:ext cx="3960440" cy="2059156"/>
          </a:xfrm>
          <a:prstGeom prst="rect">
            <a:avLst/>
          </a:prstGeom>
          <a:noFill/>
        </p:spPr>
      </p:pic>
      <p:pic>
        <p:nvPicPr>
          <p:cNvPr id="29699" name="Picture 3" descr="d:\User\Desktop\вся работа\физра 2017-18\трезвость 2017\IMG_20170909_0903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49080"/>
            <a:ext cx="3635896" cy="2532040"/>
          </a:xfrm>
          <a:prstGeom prst="rect">
            <a:avLst/>
          </a:prstGeom>
          <a:noFill/>
        </p:spPr>
      </p:pic>
      <p:pic>
        <p:nvPicPr>
          <p:cNvPr id="29700" name="Picture 4" descr="d:\User\Desktop\вся работа\Работа\для О.К\IMG_20161201_1114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4005064"/>
            <a:ext cx="3453675" cy="2590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8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56592" y="0"/>
            <a:ext cx="9900592" cy="7315200"/>
          </a:xfrm>
          <a:prstGeom prst="rect">
            <a:avLst/>
          </a:prstGeom>
          <a:noFill/>
        </p:spPr>
      </p:pic>
      <p:pic>
        <p:nvPicPr>
          <p:cNvPr id="7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548680"/>
            <a:ext cx="108012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1" name="Picture 1" descr="d:\User\Desktop\вся работа\Работа\конкурс видеороликов\DSC_11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548680"/>
            <a:ext cx="4176464" cy="2520280"/>
          </a:xfrm>
          <a:prstGeom prst="rect">
            <a:avLst/>
          </a:prstGeom>
          <a:noFill/>
        </p:spPr>
      </p:pic>
      <p:pic>
        <p:nvPicPr>
          <p:cNvPr id="30722" name="Picture 2" descr="d:\User\Desktop\вся работа\Работа\конкурс видеороликов\DSC_12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620688"/>
            <a:ext cx="4365776" cy="2376264"/>
          </a:xfrm>
          <a:prstGeom prst="rect">
            <a:avLst/>
          </a:prstGeom>
          <a:noFill/>
        </p:spPr>
      </p:pic>
      <p:pic>
        <p:nvPicPr>
          <p:cNvPr id="9" name="Picture 5" descr="d:\User\Desktop\вся работа\физра 2016-2017\трезвость\OnDBQjilHl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3016"/>
            <a:ext cx="3960440" cy="2816424"/>
          </a:xfrm>
          <a:prstGeom prst="rect">
            <a:avLst/>
          </a:prstGeom>
          <a:noFill/>
        </p:spPr>
      </p:pic>
      <p:pic>
        <p:nvPicPr>
          <p:cNvPr id="30723" name="Picture 3" descr="d:\User\Desktop\выступление на ГМО\IMG_20160215_1345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3501008"/>
            <a:ext cx="4509792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8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56592" y="0"/>
            <a:ext cx="9900592" cy="7315200"/>
          </a:xfrm>
          <a:prstGeom prst="rect">
            <a:avLst/>
          </a:prstGeom>
          <a:noFill/>
        </p:spPr>
      </p:pic>
      <p:pic>
        <p:nvPicPr>
          <p:cNvPr id="7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548680"/>
            <a:ext cx="108012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d:\User\Desktop\выступление на ГМО\IMG_20160229_135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4" y="548680"/>
            <a:ext cx="4176464" cy="2808312"/>
          </a:xfrm>
          <a:prstGeom prst="rect">
            <a:avLst/>
          </a:prstGeom>
          <a:noFill/>
        </p:spPr>
      </p:pic>
      <p:pic>
        <p:nvPicPr>
          <p:cNvPr id="33795" name="Picture 3" descr="d:\User\Desktop\выступление на ГМО\IMG_20160229_1414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620689"/>
            <a:ext cx="4176464" cy="2789322"/>
          </a:xfrm>
          <a:prstGeom prst="rect">
            <a:avLst/>
          </a:prstGeom>
          <a:noFill/>
        </p:spPr>
      </p:pic>
      <p:pic>
        <p:nvPicPr>
          <p:cNvPr id="33796" name="Picture 4" descr="d:\User\Desktop\выступление на ГМО\IMG_20160215_1404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52536" y="3573016"/>
            <a:ext cx="4104456" cy="3103694"/>
          </a:xfrm>
          <a:prstGeom prst="rect">
            <a:avLst/>
          </a:prstGeom>
          <a:noFill/>
        </p:spPr>
      </p:pic>
      <p:pic>
        <p:nvPicPr>
          <p:cNvPr id="33797" name="Picture 5" descr="d:\User\Desktop\выступление на ГМО\IMG_20160215_1402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3645024"/>
            <a:ext cx="4317771" cy="30325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8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56592" y="0"/>
            <a:ext cx="9900592" cy="7315200"/>
          </a:xfrm>
          <a:prstGeom prst="rect">
            <a:avLst/>
          </a:prstGeom>
          <a:noFill/>
        </p:spPr>
      </p:pic>
      <p:pic>
        <p:nvPicPr>
          <p:cNvPr id="7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548680"/>
            <a:ext cx="1080121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d:\User\Desktop\выступление на ГМО\DSC_06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4" y="548680"/>
            <a:ext cx="4104456" cy="2664296"/>
          </a:xfrm>
          <a:prstGeom prst="rect">
            <a:avLst/>
          </a:prstGeom>
          <a:noFill/>
        </p:spPr>
      </p:pic>
      <p:pic>
        <p:nvPicPr>
          <p:cNvPr id="34819" name="Picture 3" descr="d:\User\Desktop\выступление на ГМО\DSC_06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620688"/>
            <a:ext cx="4346283" cy="2606802"/>
          </a:xfrm>
          <a:prstGeom prst="rect">
            <a:avLst/>
          </a:prstGeom>
          <a:noFill/>
        </p:spPr>
      </p:pic>
      <p:pic>
        <p:nvPicPr>
          <p:cNvPr id="34820" name="Picture 4" descr="d:\User\Desktop\выступление на ГМО\DSC_07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52536" y="3573016"/>
            <a:ext cx="3960440" cy="2736304"/>
          </a:xfrm>
          <a:prstGeom prst="rect">
            <a:avLst/>
          </a:prstGeom>
          <a:noFill/>
        </p:spPr>
      </p:pic>
      <p:pic>
        <p:nvPicPr>
          <p:cNvPr id="2" name="Picture 2" descr="d:\User\Desktop\ФОТО\Фотки тел\DSC_08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3573016"/>
            <a:ext cx="4392488" cy="27363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8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56592" y="0"/>
            <a:ext cx="9900592" cy="73152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237312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Подвижные игры:</a:t>
            </a: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792" y="476672"/>
            <a:ext cx="82758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User\Desktop\фото 2019\IMG_20190620_10295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1124744"/>
            <a:ext cx="4176464" cy="2325554"/>
          </a:xfrm>
          <a:prstGeom prst="rect">
            <a:avLst/>
          </a:prstGeom>
          <a:noFill/>
        </p:spPr>
      </p:pic>
      <p:pic>
        <p:nvPicPr>
          <p:cNvPr id="12" name="Picture 3" descr="d:\User\Desktop\фото 2019\IMG_20190620_104148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1124744"/>
            <a:ext cx="4272639" cy="2376264"/>
          </a:xfrm>
          <a:prstGeom prst="rect">
            <a:avLst/>
          </a:prstGeom>
          <a:noFill/>
        </p:spPr>
      </p:pic>
      <p:pic>
        <p:nvPicPr>
          <p:cNvPr id="13" name="Picture 4" descr="d:\User\Desktop\фото 2019\IMG_20190620_103533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528" y="3717032"/>
            <a:ext cx="4176464" cy="2820072"/>
          </a:xfrm>
          <a:prstGeom prst="rect">
            <a:avLst/>
          </a:prstGeom>
          <a:noFill/>
        </p:spPr>
      </p:pic>
      <p:pic>
        <p:nvPicPr>
          <p:cNvPr id="14" name="Picture 5" descr="d:\User\Desktop\фото 2019\IMG_20190620_102549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3717032"/>
            <a:ext cx="4320480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8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56592" y="0"/>
            <a:ext cx="9900592" cy="73152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237312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d:\User\Desktop\ФОТО\Фотки тел\DSC_06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548680"/>
            <a:ext cx="4248472" cy="2736304"/>
          </a:xfrm>
          <a:prstGeom prst="rect">
            <a:avLst/>
          </a:prstGeom>
          <a:noFill/>
        </p:spPr>
      </p:pic>
      <p:pic>
        <p:nvPicPr>
          <p:cNvPr id="2051" name="Picture 3" descr="d:\User\Desktop\ФОТО\Фотки тел\DSC_0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548680"/>
            <a:ext cx="4680520" cy="2710503"/>
          </a:xfrm>
          <a:prstGeom prst="rect">
            <a:avLst/>
          </a:prstGeom>
          <a:noFill/>
        </p:spPr>
      </p:pic>
      <p:pic>
        <p:nvPicPr>
          <p:cNvPr id="2052" name="Picture 4" descr="d:\User\Desktop\ФОТО\Фотки тел\DSC_08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356992"/>
            <a:ext cx="5688632" cy="3341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8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57222" y="-285776"/>
            <a:ext cx="9686926" cy="73152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4348" y="764704"/>
            <a:ext cx="7972452" cy="1800200"/>
          </a:xfrm>
        </p:spPr>
        <p:txBody>
          <a:bodyPr>
            <a:noAutofit/>
          </a:bodyPr>
          <a:lstStyle/>
          <a:p>
            <a:pPr algn="l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720080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d:\User\Desktop\вся работа\фото акробатака и корегир гимн\IMG_20171205_1421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4215341" cy="2636912"/>
          </a:xfrm>
          <a:prstGeom prst="rect">
            <a:avLst/>
          </a:prstGeom>
          <a:noFill/>
        </p:spPr>
      </p:pic>
      <p:pic>
        <p:nvPicPr>
          <p:cNvPr id="32771" name="Picture 3" descr="d:\User\Desktop\вся работа\фото акробатака и корегир гимн\IMG_20171205_1425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260648"/>
            <a:ext cx="4248472" cy="2592288"/>
          </a:xfrm>
          <a:prstGeom prst="rect">
            <a:avLst/>
          </a:prstGeom>
          <a:noFill/>
        </p:spPr>
      </p:pic>
      <p:pic>
        <p:nvPicPr>
          <p:cNvPr id="32772" name="Picture 4" descr="d:\User\Desktop\вся работа\фото акробатака и корегир гимн\IMG_20171207_1322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356992"/>
            <a:ext cx="4248472" cy="2604048"/>
          </a:xfrm>
          <a:prstGeom prst="rect">
            <a:avLst/>
          </a:prstGeom>
          <a:noFill/>
        </p:spPr>
      </p:pic>
      <p:pic>
        <p:nvPicPr>
          <p:cNvPr id="32773" name="Picture 5" descr="d:\User\Desktop\вся работа\фото акробатака и корегир гимн\IMG_20171207_1322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3356992"/>
            <a:ext cx="4104456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57222" y="-285776"/>
            <a:ext cx="9686926" cy="73152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14348" y="764704"/>
            <a:ext cx="7972452" cy="1800200"/>
          </a:xfrm>
        </p:spPr>
        <p:txBody>
          <a:bodyPr>
            <a:noAutofit/>
          </a:bodyPr>
          <a:lstStyle/>
          <a:p>
            <a:pPr algn="l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720080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d:\User\Desktop\вся работа\Работа\конкурс видеороликов\DSC_1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60648"/>
            <a:ext cx="4032448" cy="2554760"/>
          </a:xfrm>
          <a:prstGeom prst="rect">
            <a:avLst/>
          </a:prstGeom>
          <a:noFill/>
        </p:spPr>
      </p:pic>
      <p:pic>
        <p:nvPicPr>
          <p:cNvPr id="31747" name="Picture 3" descr="d:\User\Desktop\вся работа\Работа\конкурс видеороликов\DSC_09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32656"/>
            <a:ext cx="4390456" cy="2469632"/>
          </a:xfrm>
          <a:prstGeom prst="rect">
            <a:avLst/>
          </a:prstGeom>
          <a:noFill/>
        </p:spPr>
      </p:pic>
      <p:pic>
        <p:nvPicPr>
          <p:cNvPr id="31748" name="Picture 4" descr="d:\User\Desktop\вся работа\Работа\конкурс видеороликов\DSC_07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212976"/>
            <a:ext cx="4285767" cy="2880320"/>
          </a:xfrm>
          <a:prstGeom prst="rect">
            <a:avLst/>
          </a:prstGeom>
          <a:noFill/>
        </p:spPr>
      </p:pic>
      <p:pic>
        <p:nvPicPr>
          <p:cNvPr id="31750" name="Picture 6" descr="d:\User\Desktop\вся работа\фото акробатака и корегир гимн\IMG_20171205_1424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3140968"/>
            <a:ext cx="4176464" cy="29640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457200"/>
            <a:ext cx="9686926" cy="7315200"/>
          </a:xfrm>
          <a:prstGeom prst="rect">
            <a:avLst/>
          </a:prstGeom>
          <a:noFill/>
        </p:spPr>
      </p:pic>
      <p:pic>
        <p:nvPicPr>
          <p:cNvPr id="3074" name="Picture 2" descr="d:\User\Desktop\ФОТО\Фотки тел\DSC_08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97260" y="-157708"/>
            <a:ext cx="3573016" cy="3888432"/>
          </a:xfrm>
          <a:prstGeom prst="rect">
            <a:avLst/>
          </a:prstGeom>
          <a:noFill/>
        </p:spPr>
      </p:pic>
      <p:pic>
        <p:nvPicPr>
          <p:cNvPr id="3075" name="Picture 3" descr="d:\User\Desktop\ФОТО\Фотки тел\DSC_08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557460" y="-13524"/>
            <a:ext cx="3573016" cy="3600064"/>
          </a:xfrm>
          <a:prstGeom prst="rect">
            <a:avLst/>
          </a:prstGeom>
          <a:noFill/>
        </p:spPr>
      </p:pic>
      <p:pic>
        <p:nvPicPr>
          <p:cNvPr id="3076" name="Picture 4" descr="d:\User\Desktop\ФОТО\Фотки тел\DSC_02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645024"/>
            <a:ext cx="5298388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57222" y="-285776"/>
            <a:ext cx="9686926" cy="73152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55576" y="214290"/>
            <a:ext cx="7931224" cy="4654870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Не только развивать, но и учить развиваться - вот смысл новых целевых требований.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7" y="245888"/>
            <a:ext cx="551651" cy="71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57222" y="-285776"/>
            <a:ext cx="9686926" cy="73152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67744" y="260648"/>
            <a:ext cx="5040560" cy="864096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720080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d:\User\Desktop\выступление на ГМО\DSC_08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908720"/>
            <a:ext cx="8208912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252536" y="-243408"/>
            <a:ext cx="9686926" cy="73152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67744" y="260648"/>
            <a:ext cx="5040560" cy="864096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ПРОЕКТНАЯ ДЕЯТЕЛЬНОСТЬ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720080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 descr="d:\User\Desktop\выступление на ГМО\DSC_06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-144524" y="1880828"/>
            <a:ext cx="5400600" cy="3744416"/>
          </a:xfrm>
          <a:prstGeom prst="rect">
            <a:avLst/>
          </a:prstGeom>
          <a:noFill/>
        </p:spPr>
      </p:pic>
      <p:pic>
        <p:nvPicPr>
          <p:cNvPr id="2" name="Picture 2" descr="d:\User\Desktop\выступление на ГМО\DSC_06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4139953" y="1916831"/>
            <a:ext cx="5400598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57222" y="-285776"/>
            <a:ext cx="9686926" cy="73152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Благодаря развивающему обучению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effectLst/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dirty="0" smtClean="0"/>
              <a:t>дети приучаются думать, </a:t>
            </a:r>
          </a:p>
          <a:p>
            <a:pPr>
              <a:buFontTx/>
              <a:buChar char="-"/>
            </a:pPr>
            <a:r>
              <a:rPr lang="ru-RU" dirty="0" smtClean="0"/>
              <a:t>сопоставлять факты, анализировать, оценивать, творить, активно оперировать полученными знаниями и умениями, </a:t>
            </a:r>
          </a:p>
          <a:p>
            <a:pPr>
              <a:buFontTx/>
              <a:buChar char="-"/>
            </a:pPr>
            <a:r>
              <a:rPr lang="ru-RU" dirty="0" smtClean="0"/>
              <a:t>учащиеся с удовольствием посещают уроки физкультуры,</a:t>
            </a:r>
          </a:p>
          <a:p>
            <a:pPr>
              <a:buFontTx/>
              <a:buChar char="-"/>
            </a:pPr>
            <a:r>
              <a:rPr lang="ru-RU" dirty="0" smtClean="0"/>
              <a:t> серьёзно относятся к своему здоровью, </a:t>
            </a:r>
          </a:p>
          <a:p>
            <a:pPr>
              <a:buNone/>
            </a:pPr>
            <a:r>
              <a:rPr lang="ru-RU" dirty="0" smtClean="0"/>
              <a:t>-показывают высокие спортивные результаты.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720080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57222" y="-285776"/>
            <a:ext cx="9686926" cy="73152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 !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d:\User\Desktop\вся работа\Работа\конкурс видеороликов\видеоролик\DSC_02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  <p:pic>
        <p:nvPicPr>
          <p:cNvPr id="7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720080" cy="72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57222" y="-285776"/>
            <a:ext cx="9686926" cy="73152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47664" y="214290"/>
            <a:ext cx="7139136" cy="1857388"/>
          </a:xfrm>
        </p:spPr>
        <p:txBody>
          <a:bodyPr>
            <a:normAutofit/>
          </a:bodyPr>
          <a:lstStyle/>
          <a:p>
            <a:pPr algn="just"/>
            <a:r>
              <a:rPr lang="ru-RU" b="1" dirty="0" smtClean="0"/>
              <a:t>Что такое творчество?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75656" y="1600200"/>
            <a:ext cx="7056784" cy="4525963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/>
              <a:t>В общем смысле – это воплощение индивидуальности, это форма самореализации личности, это возможность выразить своё особое, неповторимое отношение к миру.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7" y="245888"/>
            <a:ext cx="551651" cy="71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57222" y="-285776"/>
            <a:ext cx="9686926" cy="7315200"/>
          </a:xfrm>
          <a:prstGeom prst="rect">
            <a:avLst/>
          </a:prstGeom>
          <a:noFill/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548680"/>
            <a:ext cx="7776864" cy="557748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dirty="0" smtClean="0"/>
              <a:t>Творческий потенциал обучающегося, как система личностных способностей, знаний, умений, отношений характеризуется через: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- стремление к значимости собственной личности (самореализацию);</a:t>
            </a:r>
          </a:p>
          <a:p>
            <a:pPr>
              <a:buNone/>
            </a:pPr>
            <a:r>
              <a:rPr lang="ru-RU" dirty="0" smtClean="0"/>
              <a:t> - творческий подход к учебной деятельности; творческую активность в учебной деятельности;</a:t>
            </a:r>
          </a:p>
          <a:p>
            <a:pPr>
              <a:buNone/>
            </a:pPr>
            <a:r>
              <a:rPr lang="ru-RU" dirty="0" smtClean="0"/>
              <a:t> - способность к самовыражению;</a:t>
            </a:r>
          </a:p>
          <a:p>
            <a:pPr>
              <a:buNone/>
            </a:pPr>
            <a:r>
              <a:rPr lang="ru-RU" dirty="0" smtClean="0"/>
              <a:t> - рефлексию собственной жизнедеятельности;</a:t>
            </a:r>
          </a:p>
          <a:p>
            <a:pPr>
              <a:buNone/>
            </a:pPr>
            <a:r>
              <a:rPr lang="ru-RU" dirty="0" smtClean="0"/>
              <a:t> - ориентацию на творческую деятельность в изменяющемся образовательном пространстве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17" y="245888"/>
            <a:ext cx="551651" cy="71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57222" y="-285776"/>
            <a:ext cx="9686926" cy="73152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403648" y="908720"/>
            <a:ext cx="7740352" cy="554461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/>
              <a:t>В Федеральном государственном образовательном стандарте начального образования </a:t>
            </a:r>
            <a:r>
              <a:rPr lang="ru-RU" sz="3600" dirty="0" smtClean="0"/>
              <a:t>обозначено:</a:t>
            </a:r>
          </a:p>
          <a:p>
            <a:pPr>
              <a:buNone/>
            </a:pPr>
            <a:r>
              <a:rPr lang="ru-RU" sz="3600" dirty="0" smtClean="0"/>
              <a:t>   «Личностные результаты освоения основной образовательной программы начального образования должны отражать: </a:t>
            </a:r>
            <a:r>
              <a:rPr lang="ru-RU" sz="3600" i="1" dirty="0" smtClean="0"/>
              <a:t>наличие мотивации к творческому труду, работе на результат. </a:t>
            </a:r>
          </a:p>
          <a:p>
            <a:pPr>
              <a:buNone/>
            </a:pPr>
            <a:r>
              <a:rPr lang="ru-RU" sz="3600" i="1" dirty="0" smtClean="0"/>
              <a:t>    </a:t>
            </a:r>
            <a:r>
              <a:rPr lang="ru-RU" sz="3600" dirty="0" err="1" smtClean="0"/>
              <a:t>Метапредметные</a:t>
            </a:r>
            <a:r>
              <a:rPr lang="ru-RU" sz="3600" dirty="0" smtClean="0"/>
              <a:t> результаты освоения основной образовательной программы должны отражать: </a:t>
            </a:r>
            <a:r>
              <a:rPr lang="ru-RU" sz="3600" i="1" dirty="0" smtClean="0"/>
              <a:t>освоение способов решения проблем творческого и поискового характера</a:t>
            </a:r>
            <a:r>
              <a:rPr lang="ru-RU" sz="3600" dirty="0" smtClean="0"/>
              <a:t>»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9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260648"/>
            <a:ext cx="1152129" cy="104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56592" y="0"/>
            <a:ext cx="9900592" cy="73152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7584" y="1052736"/>
            <a:ext cx="7859216" cy="648072"/>
          </a:xfrm>
        </p:spPr>
        <p:txBody>
          <a:bodyPr anchor="b">
            <a:normAutofit/>
          </a:bodyPr>
          <a:lstStyle/>
          <a:p>
            <a:pPr algn="l"/>
            <a:r>
              <a:rPr lang="ru-RU" sz="2400" b="1" dirty="0" smtClean="0"/>
              <a:t>Условия для развития творческого потенциала:</a:t>
            </a:r>
            <a:endParaRPr lang="ru-RU" sz="2400" b="1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5013176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/>
              <a:t>Ранее физическое и интеллектуальное развитие детей.</a:t>
            </a:r>
          </a:p>
          <a:p>
            <a:pPr lvl="0"/>
            <a:r>
              <a:rPr lang="ru-RU" sz="2400" dirty="0" smtClean="0"/>
              <a:t>Создание обстановки, определяющей развитие ребенка.</a:t>
            </a:r>
          </a:p>
          <a:p>
            <a:pPr lvl="0"/>
            <a:r>
              <a:rPr lang="ru-RU" sz="2400" dirty="0" smtClean="0"/>
              <a:t>Самостоятельное решение ребенком задач, требующих максимального напряжения, когда ребенок добирается до «потолка» своих возможностей.</a:t>
            </a:r>
          </a:p>
          <a:p>
            <a:pPr lvl="0"/>
            <a:r>
              <a:rPr lang="ru-RU" sz="2400" dirty="0" smtClean="0"/>
              <a:t>Предоставление ребенку свободу в выборе деятельности, чередовании дел, продолжительности занятий одним делом и т.д.</a:t>
            </a:r>
          </a:p>
          <a:p>
            <a:pPr lvl="0"/>
            <a:r>
              <a:rPr lang="ru-RU" sz="2400" dirty="0" smtClean="0"/>
              <a:t>Умная доброжелательная помощь (а не подсказка) взрослых.</a:t>
            </a:r>
          </a:p>
          <a:p>
            <a:pPr lvl="0"/>
            <a:r>
              <a:rPr lang="ru-RU" sz="2400" dirty="0" smtClean="0"/>
              <a:t>Комфортная психологическая обстановка, поощрение взрослыми стремления ребенка к творчеству</a:t>
            </a: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680"/>
            <a:ext cx="82758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08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56592" y="0"/>
            <a:ext cx="9900592" cy="7315200"/>
          </a:xfrm>
          <a:prstGeom prst="rect">
            <a:avLst/>
          </a:prstGeom>
          <a:noFill/>
        </p:spPr>
      </p:pic>
      <p:pic>
        <p:nvPicPr>
          <p:cNvPr id="7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48680"/>
            <a:ext cx="82758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620688"/>
            <a:ext cx="45010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:\User\Desktop\ФОТО\Телефон\IMG_20160218_1055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61048"/>
            <a:ext cx="4211960" cy="2736304"/>
          </a:xfrm>
          <a:prstGeom prst="rect">
            <a:avLst/>
          </a:prstGeom>
          <a:noFill/>
        </p:spPr>
      </p:pic>
      <p:pic>
        <p:nvPicPr>
          <p:cNvPr id="1030" name="Picture 6" descr="d:\User\Desktop\выступление на ГМО\DSC_05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3861048"/>
            <a:ext cx="3960440" cy="2736304"/>
          </a:xfrm>
          <a:prstGeom prst="rect">
            <a:avLst/>
          </a:prstGeom>
          <a:noFill/>
        </p:spPr>
      </p:pic>
      <p:pic>
        <p:nvPicPr>
          <p:cNvPr id="16" name="Рисунок 15" descr="F:\ГТО 2017 9А\IMG_974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620688"/>
            <a:ext cx="410445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08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56592" y="404664"/>
            <a:ext cx="9900592" cy="7315200"/>
          </a:xfrm>
          <a:prstGeom prst="rect">
            <a:avLst/>
          </a:prstGeom>
          <a:noFill/>
        </p:spPr>
      </p:pic>
      <p:pic>
        <p:nvPicPr>
          <p:cNvPr id="9219" name="Picture 3" descr="d:\User\Desktop\вся работа\физра 2016-2017\трезвость\sbkp4o6v9q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-180528" y="908720"/>
            <a:ext cx="4248473" cy="2952328"/>
          </a:xfrm>
          <a:prstGeom prst="rect">
            <a:avLst/>
          </a:prstGeom>
          <a:noFill/>
        </p:spPr>
      </p:pic>
      <p:pic>
        <p:nvPicPr>
          <p:cNvPr id="9220" name="Picture 4" descr="d:\User\Desktop\вся работа\физра 2016-2017\трезвость\z-WifIjlIY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9080"/>
            <a:ext cx="4067944" cy="2879304"/>
          </a:xfrm>
          <a:prstGeom prst="rect">
            <a:avLst/>
          </a:prstGeom>
          <a:noFill/>
        </p:spPr>
      </p:pic>
      <p:pic>
        <p:nvPicPr>
          <p:cNvPr id="9223" name="Picture 7" descr="d:\User\Desktop\вся работа\физра 2017-18\трезвость 2017\IMG_20170909_091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908720"/>
            <a:ext cx="4464496" cy="2880320"/>
          </a:xfrm>
          <a:prstGeom prst="rect">
            <a:avLst/>
          </a:prstGeom>
          <a:noFill/>
        </p:spPr>
      </p:pic>
      <p:pic>
        <p:nvPicPr>
          <p:cNvPr id="9224" name="Picture 8" descr="d:\User\Desktop\вся работа\Работа\конкурс видеороликов\DSC_09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4031686"/>
            <a:ext cx="4525794" cy="2826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8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тор\Desktop\19-1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56592" y="0"/>
            <a:ext cx="9900592" cy="7315200"/>
          </a:xfrm>
          <a:prstGeom prst="rect">
            <a:avLst/>
          </a:prstGeom>
          <a:noFill/>
        </p:spPr>
      </p:pic>
      <p:pic>
        <p:nvPicPr>
          <p:cNvPr id="7" name="Рисунок 14" descr="http://www.bassproekt.com/images/stories/9254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548680"/>
            <a:ext cx="827584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" name="Picture 1" descr="d:\User\Desktop\выступление на ГМО\DSC_06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528" y="548680"/>
            <a:ext cx="4030416" cy="2267109"/>
          </a:xfrm>
          <a:prstGeom prst="rect">
            <a:avLst/>
          </a:prstGeom>
          <a:noFill/>
        </p:spPr>
      </p:pic>
      <p:pic>
        <p:nvPicPr>
          <p:cNvPr id="2050" name="Picture 2" descr="d:\User\Desktop\выступление на ГМО\DSC_06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548680"/>
            <a:ext cx="4347347" cy="2304256"/>
          </a:xfrm>
          <a:prstGeom prst="rect">
            <a:avLst/>
          </a:prstGeom>
          <a:noFill/>
        </p:spPr>
      </p:pic>
      <p:pic>
        <p:nvPicPr>
          <p:cNvPr id="2052" name="Picture 4" descr="d:\User\Desktop\вся работа\физра 2016-2017\трезвость\Y6tL9vFZtt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528" y="3501008"/>
            <a:ext cx="4223115" cy="2879304"/>
          </a:xfrm>
          <a:prstGeom prst="rect">
            <a:avLst/>
          </a:prstGeom>
          <a:noFill/>
        </p:spPr>
      </p:pic>
      <p:pic>
        <p:nvPicPr>
          <p:cNvPr id="2056" name="Picture 8" descr="d:\User\Desktop\разное\IMG_20171207_1324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3501008"/>
            <a:ext cx="4176464" cy="2808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08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1874</TotalTime>
  <Words>334</Words>
  <Application>Microsoft Office PowerPoint</Application>
  <PresentationFormat>Экран (4:3)</PresentationFormat>
  <Paragraphs>81</Paragraphs>
  <Slides>23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</vt:lpstr>
      <vt:lpstr>  Не только развивать, но и учить развиваться - вот смысл новых целевых требований. </vt:lpstr>
      <vt:lpstr>Что такое творчество?</vt:lpstr>
      <vt:lpstr>Слайд 4</vt:lpstr>
      <vt:lpstr> </vt:lpstr>
      <vt:lpstr>Условия для развития творческого потенциала: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ПРОЕКТНАЯ ДЕЯТЕЛЬНОСТЬ</vt:lpstr>
      <vt:lpstr>ПРОЕКТНАЯ ДЕЯТЕЛЬНОСТЬ</vt:lpstr>
      <vt:lpstr>Благодаря развивающему обучению</vt:lpstr>
      <vt:lpstr>Спасибо за внимание 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</dc:creator>
  <cp:lastModifiedBy>User</cp:lastModifiedBy>
  <cp:revision>172</cp:revision>
  <dcterms:created xsi:type="dcterms:W3CDTF">2012-08-26T06:12:39Z</dcterms:created>
  <dcterms:modified xsi:type="dcterms:W3CDTF">2019-08-29T08:17:37Z</dcterms:modified>
</cp:coreProperties>
</file>