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796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674" autoAdjust="0"/>
  </p:normalViewPr>
  <p:slideViewPr>
    <p:cSldViewPr>
      <p:cViewPr varScale="1">
        <p:scale>
          <a:sx n="72" d="100"/>
          <a:sy n="72" d="100"/>
        </p:scale>
        <p:origin x="-6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544" y="0"/>
            <a:ext cx="2944971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676C0-3D5A-48B4-B3E0-C4BC2863335D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9" y="4715153"/>
            <a:ext cx="54368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4971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544" y="9428583"/>
            <a:ext cx="2944971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35EC6-9DFF-46D6-8768-FDCC236B7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00E9D67-C199-4E40-A43C-C5DFCCA6CFEC}" type="datetime1">
              <a:rPr lang="ru-RU" smtClean="0"/>
              <a:pPr/>
              <a:t>26.08.2019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86BE-AFF2-4A23-A635-4568EC50605C}" type="datetime1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EE5F-7626-440A-9645-BBAB578C023C}" type="datetime1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FBF861-FEB5-40CC-9FD2-3EE4020CBDD2}" type="datetime1">
              <a:rPr lang="ru-RU" smtClean="0"/>
              <a:pPr/>
              <a:t>26.08.2019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FFFB60F-CA36-4B54-93EC-BB1AE7615878}" type="datetime1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EA85-C436-4D92-9716-A057AF11A5C9}" type="datetime1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E125-630A-4931-878E-09B8D126D38C}" type="datetime1">
              <a:rPr lang="ru-RU" smtClean="0"/>
              <a:pPr/>
              <a:t>26.08.2019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E77A91-1FDA-486B-BBFA-2E139D3F4020}" type="datetime1">
              <a:rPr lang="ru-RU" smtClean="0"/>
              <a:pPr/>
              <a:t>26.08.2019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A7C4-F7BA-43E9-B9CB-F1C68D52880B}" type="datetime1">
              <a:rPr lang="ru-RU" smtClean="0"/>
              <a:pPr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8CD17E-1DEA-4D45-895C-ACF2D935B3FD}" type="datetime1">
              <a:rPr lang="ru-RU" smtClean="0"/>
              <a:pPr/>
              <a:t>26.08.2019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B632EF-BB37-4CCD-9979-8354EABD8F2D}" type="datetime1">
              <a:rPr lang="ru-RU" smtClean="0"/>
              <a:pPr/>
              <a:t>26.08.2019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C73E19-7689-405B-8154-F31509A0E83F}" type="datetime1">
              <a:rPr lang="ru-RU" smtClean="0"/>
              <a:pPr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Педагогические и организационные условия повышения качества школьного образования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013176"/>
            <a:ext cx="5380112" cy="1371600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Куришкина Л.А. </a:t>
            </a:r>
            <a:r>
              <a:rPr lang="ru-RU" dirty="0" smtClean="0"/>
              <a:t>– </a:t>
            </a:r>
            <a:r>
              <a:rPr lang="ru-RU" smtClean="0"/>
              <a:t>заместитель директора</a:t>
            </a:r>
          </a:p>
          <a:p>
            <a:r>
              <a:rPr lang="ru-RU" smtClean="0"/>
              <a:t> </a:t>
            </a:r>
            <a:r>
              <a:rPr lang="ru-RU" dirty="0" smtClean="0"/>
              <a:t>по НМР МБОУ «СШ № 33» города Смоленска, к.п.н., заслуженный учитель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4338" name="Picture 2" descr="http://hrebty.gbu.su/wp-content/uploads/sites/181/2017/11/logtip_pko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32656"/>
            <a:ext cx="1656184" cy="1591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844824"/>
          <a:ext cx="8964489" cy="4206240"/>
        </p:xfrm>
        <a:graphic>
          <a:graphicData uri="http://schemas.openxmlformats.org/drawingml/2006/table">
            <a:tbl>
              <a:tblPr/>
              <a:tblGrid>
                <a:gridCol w="3995936"/>
                <a:gridCol w="792088"/>
                <a:gridCol w="792088"/>
                <a:gridCol w="720080"/>
                <a:gridCol w="864096"/>
                <a:gridCol w="936104"/>
                <a:gridCol w="86409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>
                          <a:latin typeface="Times New Roman"/>
                          <a:ea typeface="Calibri"/>
                          <a:cs typeface="Times New Roman"/>
                        </a:rPr>
                        <a:t>Кадры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Отсутствие соответствующей мотивации педагогов к профессиональному развитию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эффект профессионального выгорания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низкий уровень преподавания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изолированность педагогов 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слабая связь с родителями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слабое развитие практики обмена опытом между учителями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1" y="836712"/>
          <a:ext cx="8784975" cy="800470"/>
        </p:xfrm>
        <a:graphic>
          <a:graphicData uri="http://schemas.openxmlformats.org/drawingml/2006/table">
            <a:tbl>
              <a:tblPr/>
              <a:tblGrid>
                <a:gridCol w="3854004"/>
                <a:gridCol w="763953"/>
                <a:gridCol w="763953"/>
                <a:gridCol w="763953"/>
                <a:gridCol w="833404"/>
                <a:gridCol w="902854"/>
                <a:gridCol w="902854"/>
              </a:tblGrid>
              <a:tr h="41033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Факторы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, влияющие на результат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Средний балл ЕГЭ </a:t>
                      </a: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по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русскому языку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Средний балл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ЕГЭ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 математике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2016/17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2017/18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2018/19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2016/17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2017/18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2018/19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51520" y="260648"/>
            <a:ext cx="8651304" cy="58945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Направления анализа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2400" b="0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1" y="2564905"/>
          <a:ext cx="8784975" cy="4188460"/>
        </p:xfrm>
        <a:graphic>
          <a:graphicData uri="http://schemas.openxmlformats.org/drawingml/2006/table">
            <a:tbl>
              <a:tblPr/>
              <a:tblGrid>
                <a:gridCol w="3816423"/>
                <a:gridCol w="792088"/>
                <a:gridCol w="792088"/>
                <a:gridCol w="720080"/>
                <a:gridCol w="864096"/>
                <a:gridCol w="936104"/>
                <a:gridCol w="864096"/>
              </a:tblGrid>
              <a:tr h="397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600" b="1" u="sng" dirty="0">
                          <a:latin typeface="Times New Roman"/>
                          <a:ea typeface="Calibri"/>
                          <a:cs typeface="Times New Roman"/>
                        </a:rPr>
                        <a:t>Качество преподавания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Неэффективные образовательные стратегии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устаревшие учебные технологии и формы оценивания учебных результатов 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неумение отслеживать индивидуальный прогресс ребенка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незнание способов повышения учебной мотивации обучающихся и познавательного интереса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невыполнение требований ФГОС (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системно-деятельностный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подход,  ориентир на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метапредметность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мыследеятельностная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педагогика)   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175" marR="65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4" y="1340768"/>
          <a:ext cx="8856982" cy="1080120"/>
        </p:xfrm>
        <a:graphic>
          <a:graphicData uri="http://schemas.openxmlformats.org/drawingml/2006/table">
            <a:tbl>
              <a:tblPr/>
              <a:tblGrid>
                <a:gridCol w="3885594"/>
                <a:gridCol w="770215"/>
                <a:gridCol w="770215"/>
                <a:gridCol w="770215"/>
                <a:gridCol w="840235"/>
                <a:gridCol w="910254"/>
                <a:gridCol w="910254"/>
              </a:tblGrid>
              <a:tr h="41033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Факторы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, влияющие на результат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Средний балл ЕГЭ </a:t>
                      </a: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по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русскому языку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Средний балл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ЕГЭ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 математике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2016/17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2017/18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2018/19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2016/17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2017/18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2018/19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Направления анализа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2400" b="0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7018" y="908720"/>
          <a:ext cx="8856982" cy="1080120"/>
        </p:xfrm>
        <a:graphic>
          <a:graphicData uri="http://schemas.openxmlformats.org/drawingml/2006/table">
            <a:tbl>
              <a:tblPr/>
              <a:tblGrid>
                <a:gridCol w="3852934"/>
                <a:gridCol w="802875"/>
                <a:gridCol w="770215"/>
                <a:gridCol w="770215"/>
                <a:gridCol w="840235"/>
                <a:gridCol w="910254"/>
                <a:gridCol w="910254"/>
              </a:tblGrid>
              <a:tr h="41033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Факторы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, влияющие на результат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Средний балл ЕГЭ </a:t>
                      </a: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по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русскому языку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Средний балл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ЕГЭ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 математике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2016/17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2017/18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2018/19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2016/17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2017/18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2018/19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Направления анализа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2400" b="0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2132856"/>
          <a:ext cx="8616280" cy="4396550"/>
        </p:xfrm>
        <a:graphic>
          <a:graphicData uri="http://schemas.openxmlformats.org/drawingml/2006/table">
            <a:tbl>
              <a:tblPr/>
              <a:tblGrid>
                <a:gridCol w="3816424"/>
                <a:gridCol w="792088"/>
                <a:gridCol w="792088"/>
                <a:gridCol w="792088"/>
                <a:gridCol w="864096"/>
                <a:gridCol w="936104"/>
                <a:gridCol w="623392"/>
              </a:tblGrid>
              <a:tr h="3656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 smtClean="0">
                          <a:latin typeface="Times New Roman"/>
                          <a:ea typeface="Calibri"/>
                          <a:cs typeface="Times New Roman"/>
                        </a:rPr>
                        <a:t>Контингент  </a:t>
                      </a:r>
                      <a:r>
                        <a:rPr lang="ru-RU" sz="1800" b="1" u="sng" dirty="0">
                          <a:latin typeface="Times New Roman"/>
                          <a:ea typeface="Calibri"/>
                          <a:cs typeface="Times New Roman"/>
                        </a:rPr>
                        <a:t>учащихся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Высокая доля: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детей из неблагополучных и неполных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семей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детей из семей, для которых русский язык не является языком внутрисемейного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общения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детей с особыми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потребностями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детей с поведенческими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проблемами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педагогически запущенных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детей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текучесть/постоянный отток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контингента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55" marR="66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55" marR="66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55" marR="66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55" marR="66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55" marR="66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55" marR="66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455" marR="66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556792"/>
            <a:ext cx="252028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Факторы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140968"/>
            <a:ext cx="72008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Процесс формирования учебных достижений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4653136"/>
            <a:ext cx="460851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Образовательный результат</a:t>
            </a:r>
            <a:endParaRPr lang="ru-RU" sz="3600" b="1" dirty="0"/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3779912" y="2060848"/>
            <a:ext cx="1584176" cy="792088"/>
          </a:xfrm>
          <a:prstGeom prst="curved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1043608" y="5373216"/>
            <a:ext cx="1800200" cy="864096"/>
          </a:xfrm>
          <a:prstGeom prst="curvedUp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5602" name="Picture 2" descr="https://stolicaonego.ru/images/news/411/411777/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32656"/>
            <a:ext cx="2880320" cy="1800200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этап </a:t>
            </a:r>
            <a:b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комплексный анализ диагностики процессов, которые имеются в школе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700808"/>
          <a:ext cx="8136902" cy="4754880"/>
        </p:xfrm>
        <a:graphic>
          <a:graphicData uri="http://schemas.openxmlformats.org/drawingml/2006/table">
            <a:tbl>
              <a:tblPr/>
              <a:tblGrid>
                <a:gridCol w="5755846"/>
                <a:gridCol w="602702"/>
                <a:gridCol w="602702"/>
                <a:gridCol w="602702"/>
                <a:gridCol w="572950"/>
              </a:tblGrid>
              <a:tr h="36124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 качества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Оценочные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21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1. Управление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1.1  Программа развития школы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соответствие целей и задач деятельности школы реальному состоянию школы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1.2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Учебный план в части школьного компонента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охват и сбалансированность, учет интересов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обучающихся   </a:t>
                      </a:r>
                      <a:endParaRPr lang="ru-RU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1.3 Кадровая обеспеченность  укомплектованность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1.4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Развитие и мотивация персонала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Наличие графика повышения квалификации, адекватное положение о стимулирующих выплатах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1.5 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Наличие внутренней системы оценки качества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образования  /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положение о ВСОКО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1.6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Качество проведения педагогических/ методических советов;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соответствие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тематики актуальным вопросам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этап </a:t>
            </a:r>
            <a:b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комплексный анализ диагностики процессов, которые имеются в школе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700808"/>
          <a:ext cx="8496942" cy="5029200"/>
        </p:xfrm>
        <a:graphic>
          <a:graphicData uri="http://schemas.openxmlformats.org/drawingml/2006/table">
            <a:tbl>
              <a:tblPr/>
              <a:tblGrid>
                <a:gridCol w="6010530"/>
                <a:gridCol w="629370"/>
                <a:gridCol w="629370"/>
                <a:gridCol w="629370"/>
                <a:gridCol w="598302"/>
              </a:tblGrid>
              <a:tr h="39976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 качества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Оценочные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8899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Преподавание</a:t>
                      </a: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2.1  Качество проведения учебных занятий педагогами предметниками;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использование современных образовательных технологий и их результативность;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наличие в рабочих программах по предметам описания приемов и методов работы с детьми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2.2 Система оценивания, методы оценки и средства ведения учета, адекватность системы оценивания (в том числе, соответствие годовых отметок и результатов ЕГЭ и ОГЭ)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2.3  Удовлетворение образовательных потребностей  учащихся   (обеспечение учащихся с различными возможностями и склонностями) 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2.4  Система работы с родителями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этап </a:t>
            </a:r>
            <a:b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комплексный анализ диагностики процессов, которые имеются в школе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700808"/>
          <a:ext cx="8496942" cy="5029200"/>
        </p:xfrm>
        <a:graphic>
          <a:graphicData uri="http://schemas.openxmlformats.org/drawingml/2006/table">
            <a:tbl>
              <a:tblPr/>
              <a:tblGrid>
                <a:gridCol w="6010530"/>
                <a:gridCol w="629370"/>
                <a:gridCol w="629370"/>
                <a:gridCol w="629370"/>
                <a:gridCol w="598302"/>
              </a:tblGrid>
              <a:tr h="39976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 качества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Оценочные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8899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3. Школьная культура</a:t>
                      </a: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3.1  Система внеклассных мероприятий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3.2  Система внеурочных учебных мероприятий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(организация дополнительных занятий, факультативов, олимпиад, участие в проектах, исследовательской деятельности и пр.) 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3.3  Самоуправление и социальные практики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3.4    Организация индивидуальной и групповой самостоятельной работы учащихся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3.5  Инфраструктура школы обеспечивает образовательную культурно-информационную среду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3.6   Инфраструктура школы дает возможность для демонстрации результатов учебной и проектной работы в пространстве школы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3.7  Инфраструктура школы дает возможность для занятий спортом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174" marR="44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737176" cy="1143000"/>
          </a:xfrm>
        </p:spPr>
        <p:txBody>
          <a:bodyPr/>
          <a:lstStyle/>
          <a:p>
            <a:r>
              <a:rPr lang="ru-RU" dirty="0" smtClean="0"/>
              <a:t>Сопоставление результатов анализа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33207" y="2348880"/>
          <a:ext cx="6077585" cy="2881923"/>
        </p:xfrm>
        <a:graphic>
          <a:graphicData uri="http://schemas.openxmlformats.org/drawingml/2006/table">
            <a:tbl>
              <a:tblPr/>
              <a:tblGrid>
                <a:gridCol w="3038475"/>
                <a:gridCol w="3039110"/>
              </a:tblGrid>
              <a:tr h="1691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Сильные стороны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Times New Roman"/>
                        </a:rPr>
                        <a:t>Слабые стороны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906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7650" name="Picture 2" descr="https://avatars.mds.yandex.net/get-zen_doc/1110951/pub_5ca0396a71bbe600b33bb1d8_5ca2be5fc2662100b312fc81/scale_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581128"/>
            <a:ext cx="3240360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улучшения результатов </a:t>
            </a:r>
            <a:br>
              <a:rPr lang="ru-RU" dirty="0" smtClean="0"/>
            </a:br>
            <a:r>
              <a:rPr lang="ru-RU" dirty="0" smtClean="0"/>
              <a:t>работы школы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Обратить внимание на:</a:t>
            </a:r>
          </a:p>
          <a:p>
            <a:pPr>
              <a:buNone/>
            </a:pPr>
            <a:r>
              <a:rPr lang="ru-RU" dirty="0" smtClean="0"/>
              <a:t>- школьную культуру, управление и организацию УВП </a:t>
            </a:r>
          </a:p>
          <a:p>
            <a:pPr>
              <a:buNone/>
            </a:pPr>
            <a:r>
              <a:rPr lang="ru-RU" dirty="0" smtClean="0"/>
              <a:t>- политику и практику в области преподавания,  политику и практику обучения школьников, поддержку и сопровождение учителей </a:t>
            </a:r>
          </a:p>
          <a:p>
            <a:pPr>
              <a:buNone/>
            </a:pPr>
            <a:r>
              <a:rPr lang="ru-RU" dirty="0" smtClean="0"/>
              <a:t> - изменения образовательных результатов  обучающихся и качество профессиональной деятельности учителей 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1700808"/>
          <a:ext cx="7944544" cy="4620556"/>
        </p:xfrm>
        <a:graphic>
          <a:graphicData uri="http://schemas.openxmlformats.org/drawingml/2006/table">
            <a:tbl>
              <a:tblPr/>
              <a:tblGrid>
                <a:gridCol w="7944544"/>
              </a:tblGrid>
              <a:tr h="546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Решаемые</a:t>
                      </a:r>
                      <a:r>
                        <a:rPr lang="ru-RU" sz="1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задачи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7500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1. Освоение новых педагогических технологий, повышение качества преподавания, обмен опытом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2. Развитие инструментов самооценки, мониторинга, диагностики образовательного процесса и результатов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3. Развитие  системы управления 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4. Повышение учебной мотивации обучающихся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5. Развитие взаимодействия с родителями, местным сообществом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6. Изменение содержания образования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7. Социальное партнерство и сетевое взаимодействие   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770" name="Picture 2" descr="https://5cms.ru/files/uploads/dir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481329" cy="1491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Управляемый прогресс</a:t>
            </a:r>
            <a:r>
              <a:rPr lang="ru-RU" dirty="0" smtClean="0"/>
              <a:t> образовательных результатов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Провести анализ/диагностику </a:t>
            </a:r>
          </a:p>
          <a:p>
            <a:r>
              <a:rPr lang="ru-RU" dirty="0" smtClean="0"/>
              <a:t>выделить области благополучия и проблем </a:t>
            </a:r>
          </a:p>
          <a:p>
            <a:r>
              <a:rPr lang="ru-RU" dirty="0" smtClean="0"/>
              <a:t>поставить первоочередные задачи</a:t>
            </a:r>
          </a:p>
          <a:p>
            <a:r>
              <a:rPr lang="ru-RU" dirty="0" smtClean="0"/>
              <a:t> спланировать действия</a:t>
            </a:r>
          </a:p>
          <a:p>
            <a:r>
              <a:rPr lang="ru-RU" dirty="0" smtClean="0"/>
              <a:t> определить промежуточные результаты</a:t>
            </a:r>
          </a:p>
          <a:p>
            <a:r>
              <a:rPr lang="ru-RU" dirty="0" smtClean="0"/>
              <a:t> провести коррекцию планов.</a:t>
            </a:r>
          </a:p>
          <a:p>
            <a:endParaRPr lang="ru-RU" dirty="0"/>
          </a:p>
        </p:txBody>
      </p:sp>
      <p:pic>
        <p:nvPicPr>
          <p:cNvPr id="1026" name="Picture 2" descr="http://profobr37.com/wp-content/uploads/2019/08/1510140292_arrows-2899883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365104"/>
            <a:ext cx="3389447" cy="225963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3" name="Рисунок 2" descr="https://cf.ppt-online.org/files1/slide/y/YWfdSROnV2s3CoTeU8mcyEGhHaulNKzk0JMZXvAg9/slide-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799288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012160" y="1412776"/>
            <a:ext cx="1944216" cy="432048"/>
          </a:xfrm>
          <a:prstGeom prst="wedgeRoundRectCallout">
            <a:avLst>
              <a:gd name="adj1" fmla="val -52039"/>
              <a:gd name="adj2" fmla="val 103908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4. Контроль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611560" y="764704"/>
          <a:ext cx="7416824" cy="5536746"/>
        </p:xfrm>
        <a:graphic>
          <a:graphicData uri="http://schemas.openxmlformats.org/presentationml/2006/ole">
            <p:oleObj spid="_x0000_s33793" name="Слайд" r:id="rId3" imgW="4569094" imgH="3425815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4437112"/>
            <a:ext cx="8507288" cy="203684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«Образование – величайшее из земных благ,</a:t>
            </a:r>
          </a:p>
          <a:p>
            <a:pPr>
              <a:buNone/>
            </a:pPr>
            <a:r>
              <a:rPr lang="ru-RU" b="1" dirty="0" smtClean="0"/>
              <a:t>если оно наивысшего качества.</a:t>
            </a:r>
          </a:p>
          <a:p>
            <a:pPr>
              <a:buNone/>
            </a:pPr>
            <a:r>
              <a:rPr lang="ru-RU" b="1" dirty="0" smtClean="0"/>
              <a:t>В противном случае оно совершенно бесполезно»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          Р.Киплинг 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35843" name="Picture 3" descr="http://www.mamamoldova.com/wp-content/uploads/2018/06/homeschoo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764704"/>
            <a:ext cx="5182956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3528" y="1196752"/>
            <a:ext cx="2952328" cy="2520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Недостатки условий реализации образовательного процесса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940152" y="1268760"/>
            <a:ext cx="2664296" cy="23762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Недостатки результатов образовательного процесса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3779912" y="3212976"/>
            <a:ext cx="1752600" cy="266700"/>
          </a:xfrm>
          <a:prstGeom prst="rightArrow">
            <a:avLst>
              <a:gd name="adj1" fmla="val 50000"/>
              <a:gd name="adj2" fmla="val 164286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1" name="AutoShape 1"/>
          <p:cNvSpPr>
            <a:spLocks noChangeArrowheads="1"/>
          </p:cNvSpPr>
          <p:nvPr/>
        </p:nvSpPr>
        <p:spPr bwMode="auto">
          <a:xfrm>
            <a:off x="1763688" y="4149080"/>
            <a:ext cx="5184576" cy="1152128"/>
          </a:xfrm>
          <a:prstGeom prst="leftArrow">
            <a:avLst>
              <a:gd name="adj1" fmla="val 50000"/>
              <a:gd name="adj2" fmla="val 178226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Построение хода анализа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59323"/>
            <a:ext cx="235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-204519"/>
            <a:ext cx="2359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73" name="Picture 13" descr="https://media.istockphoto.com/vectors/what-to-do-in-crisis-vector-id4553284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88640"/>
            <a:ext cx="2232248" cy="2594576"/>
          </a:xfrm>
          <a:prstGeom prst="rect">
            <a:avLst/>
          </a:prstGeom>
          <a:noFill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1Этап </a:t>
            </a:r>
            <a:br>
              <a:rPr lang="ru-RU" dirty="0" smtClean="0"/>
            </a:br>
            <a:r>
              <a:rPr lang="ru-RU" dirty="0" smtClean="0"/>
              <a:t>Выявление внутренних причин  развития</a:t>
            </a:r>
            <a:br>
              <a:rPr lang="ru-RU" dirty="0" smtClean="0"/>
            </a:br>
            <a:r>
              <a:rPr lang="ru-RU" dirty="0" smtClean="0"/>
              <a:t> кризиса образовательных результатов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556792"/>
          <a:ext cx="8280919" cy="3232400"/>
        </p:xfrm>
        <a:graphic>
          <a:graphicData uri="http://schemas.openxmlformats.org/drawingml/2006/table">
            <a:tbl>
              <a:tblPr/>
              <a:tblGrid>
                <a:gridCol w="4140027"/>
                <a:gridCol w="4140892"/>
              </a:tblGrid>
              <a:tr h="708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Управление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Отсутствие стратегий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94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Кадры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Низкий профессиональный ресурс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94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Качество преподавания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Неэффективные образовательные стратегии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94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Контингент учащихся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Контингент повышенной сложности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386" name="Picture 2" descr="http://koryazhma-info.ru/kotlas-info/sites/default/files/1_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018771"/>
            <a:ext cx="3960440" cy="1839229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  фактор.   </a:t>
            </a:r>
            <a:r>
              <a:rPr lang="ru-RU" b="1" dirty="0" smtClean="0">
                <a:solidFill>
                  <a:srgbClr val="FF0000"/>
                </a:solidFill>
              </a:rPr>
              <a:t>Управление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507288" cy="57606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Отсутствие стратегий управления процессами;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слабое руководство;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дефицит квалифицированных кадров;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слабая система </a:t>
            </a:r>
            <a:r>
              <a:rPr lang="ru-RU" dirty="0" err="1" smtClean="0"/>
              <a:t>внутришкольного</a:t>
            </a:r>
            <a:r>
              <a:rPr lang="ru-RU" dirty="0" smtClean="0"/>
              <a:t> мониторинга;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слабая система воспитательной работы, дополнительного образования;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недостаточная материальная база;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приоритет культуры низких ожиданий в отношении результатов деятельности школы, нет стимулов к развитию как педагогов, так и школы в целом;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недостаточное методическое сопровождение педагогов;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отсутствие контроля над происходящими процессами.</a:t>
            </a:r>
          </a:p>
          <a:p>
            <a:endParaRPr lang="ru-RU" dirty="0"/>
          </a:p>
        </p:txBody>
      </p:sp>
      <p:pic>
        <p:nvPicPr>
          <p:cNvPr id="5" name="Picture 3" descr="https://omsk-kprf.ru/sites/default/files/images/newsimages/8138/%D1%81%D1%80%D0%B5%D0%B4%D0%BD%D0%B8%D0%B9%20%D0%BA%D0%BB%D0%B0%D1%81%D1%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88640"/>
            <a:ext cx="1152128" cy="86409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 фактор.  </a:t>
            </a:r>
            <a:r>
              <a:rPr lang="ru-RU" b="1" dirty="0" smtClean="0">
                <a:solidFill>
                  <a:srgbClr val="FF0000"/>
                </a:solidFill>
              </a:rPr>
              <a:t>Кадры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Отсутствие соответствующей мотивации педагогов к профессиональному развитию;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эффект профессионального выгорания;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низкий уровень преподавания;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изолированность педагогов;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слабая связь с родителями;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слабое развитие практики обмена опытом между учителями.</a:t>
            </a:r>
          </a:p>
          <a:p>
            <a:endParaRPr lang="ru-RU" dirty="0"/>
          </a:p>
        </p:txBody>
      </p:sp>
      <p:pic>
        <p:nvPicPr>
          <p:cNvPr id="4" name="Picture 3" descr="https://omsk-kprf.ru/sites/default/files/images/newsimages/8138/%D1%81%D1%80%D0%B5%D0%B4%D0%BD%D0%B8%D0%B9%20%D0%BA%D0%BB%D0%B0%D1%81%D1%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0648"/>
            <a:ext cx="1728192" cy="129614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3 фактор. </a:t>
            </a:r>
            <a:r>
              <a:rPr lang="ru-RU" b="1" dirty="0" smtClean="0">
                <a:solidFill>
                  <a:srgbClr val="FF0000"/>
                </a:solidFill>
              </a:rPr>
              <a:t>Качество преподавания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Неэффективные образовательные стратегии;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устаревшие учебные технологии и формы оценивания учебных результатов;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неумение отслеживать индивидуальный прогресс ребенка;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 незнание способов повышения учебной мотивации обучающихся и познавательного интереса;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 требования  ФГОС  не выполняются (</a:t>
            </a:r>
            <a:r>
              <a:rPr lang="ru-RU" dirty="0" err="1" smtClean="0"/>
              <a:t>системно-деятельностный</a:t>
            </a:r>
            <a:r>
              <a:rPr lang="ru-RU" dirty="0" smtClean="0"/>
              <a:t> подход,  базовые технологии ФГОС, учебные ситуации, ориентир на </a:t>
            </a:r>
            <a:r>
              <a:rPr lang="ru-RU" dirty="0" err="1" smtClean="0"/>
              <a:t>метапредметность</a:t>
            </a:r>
            <a:r>
              <a:rPr lang="ru-RU" dirty="0" smtClean="0"/>
              <a:t> – </a:t>
            </a:r>
            <a:r>
              <a:rPr lang="ru-RU" dirty="0" err="1" smtClean="0"/>
              <a:t>мыследеятельностная</a:t>
            </a:r>
            <a:r>
              <a:rPr lang="ru-RU" dirty="0" smtClean="0"/>
              <a:t> педагогика)    </a:t>
            </a:r>
          </a:p>
          <a:p>
            <a:endParaRPr lang="ru-RU" dirty="0"/>
          </a:p>
        </p:txBody>
      </p:sp>
      <p:pic>
        <p:nvPicPr>
          <p:cNvPr id="4" name="Picture 3" descr="https://omsk-kprf.ru/sites/default/files/images/newsimages/8138/%D1%81%D1%80%D0%B5%D0%B4%D0%BD%D0%B8%D0%B9%20%D0%BA%D0%BB%D0%B0%D1%81%D1%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728192" cy="129614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 фактор. </a:t>
            </a:r>
            <a:r>
              <a:rPr lang="ru-RU" b="1" dirty="0" smtClean="0">
                <a:solidFill>
                  <a:srgbClr val="FF0000"/>
                </a:solidFill>
              </a:rPr>
              <a:t>Контингент  учащихся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Высокая доля: </a:t>
            </a:r>
            <a:endParaRPr 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 детей из неблагополучных и неполных семей;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детей из семей, для которых русский язык не является языком внутрисемейного общения; 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детей с особыми потребностями,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 детей с поведенческими проблемами,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 педагогически запущенных детей,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 текучесть/постоянный отток контингента. </a:t>
            </a:r>
          </a:p>
          <a:p>
            <a:endParaRPr lang="ru-RU" dirty="0"/>
          </a:p>
        </p:txBody>
      </p:sp>
      <p:pic>
        <p:nvPicPr>
          <p:cNvPr id="17411" name="Picture 3" descr="https://omsk-kprf.ru/sites/default/files/images/newsimages/8138/%D1%81%D1%80%D0%B5%D0%B4%D0%BD%D0%B8%D0%B9%20%D0%BA%D0%BB%D0%B0%D1%81%D1%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728192" cy="1296144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85010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200" cap="none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Направления анализа</a:t>
            </a:r>
            <a:r>
              <a:rPr lang="ru-RU" sz="3600" cap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cap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1" y="836712"/>
          <a:ext cx="8964489" cy="5840061"/>
        </p:xfrm>
        <a:graphic>
          <a:graphicData uri="http://schemas.openxmlformats.org/drawingml/2006/table">
            <a:tbl>
              <a:tblPr/>
              <a:tblGrid>
                <a:gridCol w="3932757"/>
                <a:gridCol w="779564"/>
                <a:gridCol w="779564"/>
                <a:gridCol w="779564"/>
                <a:gridCol w="850434"/>
                <a:gridCol w="921303"/>
                <a:gridCol w="921303"/>
              </a:tblGrid>
              <a:tr h="4529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Факторы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, влияющие на результат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Средний балл ЕГЭ </a:t>
                      </a: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по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русскому языку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Средний балл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ЕГЭ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 математике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2016/17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2017/18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2018/19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2016/17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2017/18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2018/19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400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latin typeface="Times New Roman"/>
                          <a:ea typeface="Calibri"/>
                          <a:cs typeface="Times New Roman"/>
                        </a:rPr>
                        <a:t>Управление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 Отсутствие стратегий управления процессами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слабое руководство   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дефицит квалифицированных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кадров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слабая система   мониторинга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слабая система воспитательной работы, дополнительного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образования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недостаточная материальная база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приоритет культуры низких ожиданий в отношении результатов деятельности школы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недостаточное методическое сопровождение педагогов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отсутствие контроля над происходящими процессами.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434" marR="54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</TotalTime>
  <Words>1001</Words>
  <Application>Microsoft Office PowerPoint</Application>
  <PresentationFormat>Экран (4:3)</PresentationFormat>
  <Paragraphs>251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Эркер</vt:lpstr>
      <vt:lpstr>Слайд</vt:lpstr>
      <vt:lpstr>Педагогические и организационные условия повышения качества школьного образования </vt:lpstr>
      <vt:lpstr>Управляемый прогресс образовательных результатов</vt:lpstr>
      <vt:lpstr>Слайд 3</vt:lpstr>
      <vt:lpstr> 1Этап  Выявление внутренних причин  развития  кризиса образовательных результатов</vt:lpstr>
      <vt:lpstr>1  фактор.   Управление </vt:lpstr>
      <vt:lpstr>2 фактор.  Кадры </vt:lpstr>
      <vt:lpstr> 3 фактор. Качество преподавания </vt:lpstr>
      <vt:lpstr>4 фактор. Контингент  учащихся </vt:lpstr>
      <vt:lpstr>Направления анализа </vt:lpstr>
      <vt:lpstr>Слайд 10</vt:lpstr>
      <vt:lpstr>Направления анализа </vt:lpstr>
      <vt:lpstr>Направления анализа </vt:lpstr>
      <vt:lpstr>Слайд 13</vt:lpstr>
      <vt:lpstr>2 этап  комплексный анализ диагностики процессов, которые имеются в школе</vt:lpstr>
      <vt:lpstr>2 этап  комплексный анализ диагностики процессов, которые имеются в школе</vt:lpstr>
      <vt:lpstr>2 этап  комплексный анализ диагностики процессов, которые имеются в школе</vt:lpstr>
      <vt:lpstr>Сопоставление результатов анализа</vt:lpstr>
      <vt:lpstr>План улучшения результатов  работы школы 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Педагогические и организационные условия повышения качества школьного образования </dc:title>
  <dc:creator>Лариса</dc:creator>
  <cp:lastModifiedBy>Лариса</cp:lastModifiedBy>
  <cp:revision>8</cp:revision>
  <dcterms:created xsi:type="dcterms:W3CDTF">2019-08-26T04:11:03Z</dcterms:created>
  <dcterms:modified xsi:type="dcterms:W3CDTF">2019-08-26T05:23:50Z</dcterms:modified>
</cp:coreProperties>
</file>