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3" r:id="rId2"/>
    <p:sldId id="316" r:id="rId3"/>
    <p:sldId id="291" r:id="rId4"/>
    <p:sldId id="283" r:id="rId5"/>
    <p:sldId id="294" r:id="rId6"/>
    <p:sldId id="285" r:id="rId7"/>
    <p:sldId id="270" r:id="rId8"/>
    <p:sldId id="302" r:id="rId9"/>
    <p:sldId id="256" r:id="rId10"/>
    <p:sldId id="267" r:id="rId11"/>
    <p:sldId id="304" r:id="rId12"/>
    <p:sldId id="305" r:id="rId13"/>
    <p:sldId id="317" r:id="rId14"/>
    <p:sldId id="306" r:id="rId15"/>
    <p:sldId id="307" r:id="rId16"/>
    <p:sldId id="308" r:id="rId17"/>
    <p:sldId id="309" r:id="rId18"/>
    <p:sldId id="318" r:id="rId19"/>
    <p:sldId id="310" r:id="rId20"/>
    <p:sldId id="312" r:id="rId21"/>
    <p:sldId id="311" r:id="rId22"/>
    <p:sldId id="313" r:id="rId23"/>
    <p:sldId id="314" r:id="rId24"/>
    <p:sldId id="315" r:id="rId25"/>
    <p:sldId id="319" r:id="rId26"/>
    <p:sldId id="320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332240" cy="3960439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 опыта проведения научно-практической конференции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(</a:t>
            </a:r>
            <a:r>
              <a:rPr lang="ru-RU" sz="3200" dirty="0" smtClean="0">
                <a:solidFill>
                  <a:schemeClr val="tx1"/>
                </a:solidFill>
              </a:rPr>
              <a:t>с международным участием) </a:t>
            </a:r>
            <a:r>
              <a:rPr lang="ru-RU" sz="3200" dirty="0" smtClean="0"/>
              <a:t>«Развитие научно-технического творчества детей и молодежи»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229200"/>
            <a:ext cx="6192688" cy="1152128"/>
          </a:xfrm>
        </p:spPr>
        <p:txBody>
          <a:bodyPr>
            <a:norm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Васинова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Наталья Дмитриевна, заведующий методическим отделом  МБУ ДО «ЦДО»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02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31224" cy="63408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Образовательная робототехника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50177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Возможности использования образовательной робототехники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Использование робототехнических комплектов непосредственно в учебном процессе на уроке. Это могут быть уроки информатики, математики, технологии, физики, окружающего мира, химии, астрономии, биологии, экологии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Робототехника в рамках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внеурочной исследовательской деятельности.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Робототехнические центры, кружки и клубы на базе дополнительного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образования, профильные лагерные смены.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 Популяризация образовательной робототехники и научно-технического творчества как форм досуговой деятельности учащихся учебных заведений дошкольного, общего и дополнительного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образования.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2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pPr marL="64135" lvl="0" indent="385445">
              <a:lnSpc>
                <a:spcPct val="100000"/>
              </a:lnSpc>
              <a:spcBef>
                <a:spcPts val="300"/>
              </a:spcBef>
            </a:pP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/>
                <a:ea typeface="Calibri"/>
                <a:cs typeface="+mn-cs"/>
              </a:rPr>
              <a:t>Решение МС: </a:t>
            </a:r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/>
                <a:ea typeface="Calibri"/>
                <a:cs typeface="+mn-cs"/>
              </a:rPr>
              <a:t>с целью создания условий для  развития образовательной робототехники в муниципальных образовательных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/>
                <a:ea typeface="Calibri"/>
                <a:cs typeface="+mn-cs"/>
              </a:rPr>
              <a:t>учреждениях и учреждениях дополнительного </a:t>
            </a:r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/>
                <a:ea typeface="Calibri"/>
                <a:cs typeface="+mn-cs"/>
              </a:rPr>
              <a:t>образования: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Обобщить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имеющийся опыт использования образовательной робототехники  (МБОУ «Гимназия № 4»,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«СШ № 27 им. Э.А.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Хиля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», «Гимназия № 1 им. Н.М. Пржевальского».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Организовать  в 2017-2018 году работу  городской творческой группы по образовательной робототехнике.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Провести городской конкурс проектов по образовательной робототехнике.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Руководителям образовательных учреждений и учреждений дополнительного образования: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Рассмотреть вопрос использования образовательной робототехники на уроках,   в рамках внеурочной деятельности и дополнительного  образования детей.</a:t>
            </a:r>
            <a:endParaRPr lang="ru-RU" sz="18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Предусмотреть финансовые средства на приобретение оборудования для внедрения робототехники в образовательный процесс.</a:t>
            </a:r>
            <a:endParaRPr lang="ru-RU" sz="18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Использовать ресурсы сетевого взаимодействия с учреждениями высшего профессионального образования, центрами дополнительного образования по образовательной робототехнике.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83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ru-RU" sz="2400" dirty="0" smtClean="0"/>
              <a:t>Конкурс проектов по образовательной робототехнике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16 мая в </a:t>
            </a:r>
            <a:r>
              <a:rPr lang="ru-RU" dirty="0" smtClean="0">
                <a:latin typeface="Times New Roman"/>
                <a:ea typeface="Calibri"/>
              </a:rPr>
              <a:t>Информационном центре по атомной энергии </a:t>
            </a:r>
            <a:r>
              <a:rPr lang="ru-RU" dirty="0">
                <a:latin typeface="Times New Roman"/>
                <a:ea typeface="Calibri"/>
              </a:rPr>
              <a:t>прошел конкурс проектов по образовательной робототехнике среди школьников Смоленска и смоленской области, увлекающихся моделированием и активно занимающихся в технических кружках.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Организаторами </a:t>
            </a:r>
            <a:r>
              <a:rPr lang="ru-RU" dirty="0">
                <a:latin typeface="Times New Roman"/>
                <a:ea typeface="Calibri"/>
              </a:rPr>
              <a:t>конкурса стали управление образования и молодежной политики Администрации города Смоленска, МБУ ДО «ЦДО</a:t>
            </a:r>
            <a:r>
              <a:rPr lang="ru-RU" dirty="0" smtClean="0">
                <a:latin typeface="Times New Roman"/>
                <a:ea typeface="Calibri"/>
              </a:rPr>
              <a:t>», </a:t>
            </a:r>
            <a:r>
              <a:rPr lang="ru-RU" dirty="0" err="1" smtClean="0">
                <a:latin typeface="Times New Roman"/>
                <a:ea typeface="Calibri"/>
              </a:rPr>
              <a:t>СмолГУ</a:t>
            </a:r>
            <a:r>
              <a:rPr lang="ru-RU" dirty="0" smtClean="0">
                <a:latin typeface="Times New Roman"/>
                <a:ea typeface="Calibri"/>
              </a:rPr>
              <a:t>, Информационного </a:t>
            </a:r>
            <a:r>
              <a:rPr lang="ru-RU" dirty="0">
                <a:latin typeface="Times New Roman"/>
                <a:ea typeface="Calibri"/>
              </a:rPr>
              <a:t>центра по атомной </a:t>
            </a:r>
            <a:r>
              <a:rPr lang="ru-RU" dirty="0" smtClean="0">
                <a:latin typeface="Times New Roman"/>
                <a:ea typeface="Calibri"/>
              </a:rPr>
              <a:t>энергии.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46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63488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</a:rPr>
              <a:t>Конкурс проектов по образовательной робототехнике</a:t>
            </a:r>
            <a:endParaRPr lang="ru-RU" sz="2400" dirty="0"/>
          </a:p>
        </p:txBody>
      </p:sp>
      <p:pic>
        <p:nvPicPr>
          <p:cNvPr id="4" name="Объект 3" descr="C:\Users\Наталья\Desktop\для 01.02.2018\конкурс робототехника\Робототехника_ф\DSC_07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2400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67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</a:rPr>
              <a:t>Конкурс проектов по образовательной робототехнике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5024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для 01.02.2018\конкурс робототехника\DSC_0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79" y="1556792"/>
            <a:ext cx="400710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для 01.02.2018\конкурс робототехника\DSC_07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0153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для 01.02.2018\конкурс робототехника\DSC_0735-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59" y="3937808"/>
            <a:ext cx="4028022" cy="2531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esktop\для 01.02.2018\конкурс робототехника\DSC_0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7808"/>
            <a:ext cx="3816424" cy="2531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1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 anchor="t"/>
          <a:lstStyle/>
          <a:p>
            <a:r>
              <a:rPr lang="ru-RU" sz="2400" dirty="0">
                <a:solidFill>
                  <a:srgbClr val="2F5897"/>
                </a:solidFill>
              </a:rPr>
              <a:t>Конкурс проектов по образовательной робототехнике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конкурсе проектов приняли участие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обучающиеся:</a:t>
            </a: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МБОУ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«Гимназия № 4»;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СШ № 27 им. Э.А.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Хиля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СШ № 26 им. А.С. Пушкина»,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СШ № 39»,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DejaVu Sans"/>
                <a:cs typeface="Times New Roman"/>
              </a:rPr>
              <a:t>очно-заочной </a:t>
            </a:r>
            <a:r>
              <a:rPr lang="ru-RU" dirty="0">
                <a:latin typeface="Times New Roman"/>
                <a:ea typeface="DejaVu Sans"/>
                <a:cs typeface="Times New Roman"/>
              </a:rPr>
              <a:t>физико-математическая школа при физико-математическом факультете ФГБОУ ВО «</a:t>
            </a:r>
            <a:r>
              <a:rPr lang="ru-RU" dirty="0" err="1">
                <a:latin typeface="Times New Roman"/>
                <a:ea typeface="DejaVu Sans"/>
                <a:cs typeface="Times New Roman"/>
              </a:rPr>
              <a:t>СмолГУ</a:t>
            </a:r>
            <a:r>
              <a:rPr lang="ru-RU" dirty="0">
                <a:latin typeface="Times New Roman"/>
                <a:ea typeface="DejaVu Sans"/>
                <a:cs typeface="Times New Roman"/>
              </a:rPr>
              <a:t>», </a:t>
            </a:r>
            <a:endParaRPr lang="ru-RU" dirty="0" smtClean="0">
              <a:latin typeface="Times New Roman"/>
              <a:ea typeface="DejaVu Sans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СОГБУДО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«Центр развития творчества детей и юношества» города Смоленска,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СОГБОУИ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«Лицей имени Кирилла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Мефодия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Академия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гениев,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МБУ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 «Центр детского творчества» города Ярцево.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38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 anchor="t"/>
          <a:lstStyle/>
          <a:p>
            <a:r>
              <a:rPr lang="ru-RU" sz="2400" dirty="0">
                <a:solidFill>
                  <a:srgbClr val="2F5897"/>
                </a:solidFill>
              </a:rPr>
              <a:t>Конкурс проектов по образовательной робототехнике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Будущие инженеры представили на суд жюри 17 проектов, среди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которых:</a:t>
            </a:r>
          </a:p>
          <a:p>
            <a:pPr marL="8001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метеостанция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на базе микроконтроллера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Arduino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логические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элементы,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модель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цифрового счетчика,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прототип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подъемного устройства для людей с ограниченными возможностями и многие другие.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284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-33104"/>
            <a:ext cx="8229600" cy="648072"/>
          </a:xfrm>
        </p:spPr>
        <p:txBody>
          <a:bodyPr anchor="t"/>
          <a:lstStyle/>
          <a:p>
            <a:r>
              <a:rPr lang="ru-RU" sz="2400" dirty="0">
                <a:solidFill>
                  <a:srgbClr val="2F5897"/>
                </a:solidFill>
              </a:rPr>
              <a:t>Конкурс проектов по образовательной робототехнике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лья\Desktop\для 01.02.2018\конкурс робототехника\Робототехника_ф\DSC_0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30" y="812777"/>
            <a:ext cx="3768962" cy="27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для 01.02.2018\конкурс робототехника\Робототехника_ф\DSC_0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72423"/>
            <a:ext cx="4110813" cy="2800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для 01.02.2018\конкурс робототехника\Робототехника_ф\DSC_0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29" y="3778867"/>
            <a:ext cx="4020151" cy="273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ья\Desktop\для 01.02.2018\конкурс робототехника\Робототехника_ф\DSC_0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7020"/>
            <a:ext cx="3822781" cy="2943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0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</a:rPr>
              <a:t>Конкурс проектов по образовательной робототехнике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Большое впечатление на членов жюри и  гостей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Центра </a:t>
            </a:r>
            <a:r>
              <a:rPr lang="ru-RU" b="1" dirty="0">
                <a:latin typeface="Calibri"/>
                <a:ea typeface="Calibri"/>
                <a:cs typeface="Times New Roman"/>
              </a:rPr>
              <a:t>произвели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роботы</a:t>
            </a:r>
            <a:r>
              <a:rPr lang="ru-RU" dirty="0">
                <a:latin typeface="Calibri"/>
                <a:ea typeface="Calibri"/>
                <a:cs typeface="Times New Roman"/>
              </a:rPr>
              <a:t>: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робот-кот</a:t>
            </a:r>
            <a:r>
              <a:rPr lang="ru-RU" dirty="0">
                <a:latin typeface="Calibri"/>
                <a:ea typeface="Calibri"/>
                <a:cs typeface="Times New Roman"/>
              </a:rPr>
              <a:t>, реагирующий на поглаживания 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препятствия,</a:t>
            </a: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робот-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гексапод</a:t>
            </a:r>
            <a:r>
              <a:rPr lang="ru-RU" dirty="0">
                <a:latin typeface="Calibri"/>
                <a:ea typeface="Calibri"/>
                <a:cs typeface="Times New Roman"/>
              </a:rPr>
              <a:t>, похожий на паука, умеющий самостоятельно снимать на камеру,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робот-танк</a:t>
            </a:r>
            <a:r>
              <a:rPr lang="ru-RU" dirty="0">
                <a:latin typeface="Calibri"/>
                <a:ea typeface="Calibri"/>
                <a:cs typeface="Times New Roman"/>
              </a:rPr>
              <a:t>,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шагающая </a:t>
            </a:r>
            <a:r>
              <a:rPr lang="ru-RU" dirty="0">
                <a:latin typeface="Calibri"/>
                <a:ea typeface="Calibri"/>
                <a:cs typeface="Times New Roman"/>
              </a:rPr>
              <a:t>машинка, которая в будущем может применяться для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марсохода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танцующий </a:t>
            </a:r>
            <a:r>
              <a:rPr lang="ru-RU" dirty="0">
                <a:latin typeface="Calibri"/>
                <a:ea typeface="Calibri"/>
                <a:cs typeface="Times New Roman"/>
              </a:rPr>
              <a:t>человек.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3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</a:rPr>
              <a:t>Конкурс проектов по образовательной робототехнике</a:t>
            </a:r>
            <a:endParaRPr lang="ru-RU" sz="2800" dirty="0"/>
          </a:p>
        </p:txBody>
      </p:sp>
      <p:pic>
        <p:nvPicPr>
          <p:cNvPr id="4" name="Объект 3" descr="C:\Users\Наталья\Desktop\для 01.02.2018\конкурс робототехника\Робототехника_ф\DSC_08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025" y="1096466"/>
            <a:ext cx="4339628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для 01.02.2018\конкурс робототехника\Робототехника_ф\DSC_07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240" y="4061048"/>
            <a:ext cx="3345815" cy="222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Desktop\для 01.02.2018\конкурс робототехника\Робототехника_ф\DSC_08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61048"/>
            <a:ext cx="2680335" cy="219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талья\Desktop\для 01.02.2018\конкурс робототехника\Робототехника_ф\DSC_08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642" y="1412776"/>
            <a:ext cx="2867660" cy="190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7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0072"/>
          </a:xfrm>
        </p:spPr>
        <p:txBody>
          <a:bodyPr/>
          <a:lstStyle/>
          <a:p>
            <a:r>
              <a:rPr lang="ru-RU" sz="2800" dirty="0" smtClean="0"/>
              <a:t>Образовательная робототехника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одно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наиболее перспективных направлений развития системы технического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творчества и является инновационной технологией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обучения, интегрирующая знания о физике,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мехатронике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технологии, математике и ИКТ, и позволяющее вовлечь в процесс научно-технического творчества учащихся разных возрастов.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1134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  <a:latin typeface="Times New Roman"/>
                <a:ea typeface="Times New Roman"/>
              </a:rPr>
              <a:t>Всероссийской научно-практической конференции «Развитие научно-технического творчества детей и молодежи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»</a:t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>
                <a:effectLst/>
                <a:latin typeface="Times New Roman"/>
                <a:ea typeface="Times New Roman"/>
              </a:rPr>
              <a:t>30-31 мая 2017 года на базе </a:t>
            </a:r>
            <a:r>
              <a:rPr lang="ru-RU" sz="2000" b="1" dirty="0" err="1">
                <a:effectLst/>
                <a:latin typeface="Times New Roman"/>
                <a:ea typeface="Times New Roman"/>
              </a:rPr>
              <a:t>СмолГУ</a:t>
            </a:r>
            <a:endParaRPr lang="ru-RU" sz="2000" b="1" dirty="0"/>
          </a:p>
        </p:txBody>
      </p:sp>
      <p:pic>
        <p:nvPicPr>
          <p:cNvPr id="4" name="Объект 3" descr="H:\ЦДО\Новая папка\IMG_20170531_1042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255" y="1700808"/>
            <a:ext cx="3744416" cy="205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ЦДО\Новая папка\IMG_20170531_104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2122"/>
            <a:ext cx="2980933" cy="206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ЦДО\Новая папка\IMG_20170531_1044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6274"/>
            <a:ext cx="3116575" cy="206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lh3.googleusercontent.com/1bQci78scMZTsgrSNxpwpAczoyObI1sjECqLtElaf0kYjQcEjKAZO8tuIfRCRQeJNtaoTt_BK70OgE12irZoNQUgVmY9pyz3FkPZGs0wWP4CdkZBTAdr14ewH6_k7nd3Ul-mmF8=w1197-h638-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316835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04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  <a:latin typeface="Times New Roman"/>
                <a:ea typeface="Times New Roman"/>
              </a:rPr>
              <a:t>Всероссийской научно-практической конференции «Развитие научно-технического творчества детей и молодежи»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Организаторами конференции стали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СмолГУ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 управление образования и молодежной политики Администрации города Смоленска, МБУ ДО «ЦДО» при поддержке Информационного центра по атомной энергии в городе Смоленске.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6576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b="1" u="sng" dirty="0" smtClean="0">
                <a:latin typeface="Times New Roman"/>
                <a:ea typeface="Calibri"/>
                <a:cs typeface="Times New Roman"/>
              </a:rPr>
              <a:t>Цель </a:t>
            </a:r>
            <a:r>
              <a:rPr lang="ru-RU" b="1" u="sng" dirty="0">
                <a:latin typeface="Times New Roman"/>
                <a:ea typeface="Calibri"/>
                <a:cs typeface="Times New Roman"/>
              </a:rPr>
              <a:t>научно-практической </a:t>
            </a:r>
            <a:r>
              <a:rPr lang="ru-RU" b="1" u="sng" dirty="0" smtClean="0">
                <a:latin typeface="Times New Roman"/>
                <a:ea typeface="Calibri"/>
                <a:cs typeface="Times New Roman"/>
              </a:rPr>
              <a:t>конференции: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популяризация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развитие образовательной робототехники как одного из направлений современных технологий в дополнительном образовании обучающихся.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6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F5897"/>
                </a:solidFill>
                <a:effectLst/>
                <a:latin typeface="Times New Roman"/>
                <a:ea typeface="Times New Roman"/>
              </a:rPr>
              <a:t>Всероссийской научно-практической конференции «Развитие научно-технического творчества детей и молодежи»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рамках конференции </a:t>
            </a:r>
            <a:r>
              <a:rPr lang="ru-RU" b="1" u="sng" dirty="0">
                <a:latin typeface="Times New Roman"/>
                <a:ea typeface="Calibri"/>
                <a:cs typeface="Times New Roman"/>
              </a:rPr>
              <a:t>работали 16 площадок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выставок - 4, мастер-классов – 8,  секционных заседаний - 4. 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общей сложности выставки и мастер-классы посетили около 500 человек.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работе пленарного заседания приняли участие 90 человек, в работе секций 82 человека.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Конференция объединила на одной площадке выставку технических разработок,  рисунков и поделок по робототехнике, мастер-классы учителей по 3D моделированию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прототипированию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94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F5897"/>
                </a:solidFill>
                <a:effectLst/>
                <a:latin typeface="Times New Roman"/>
                <a:ea typeface="Times New Roman"/>
              </a:rPr>
              <a:t>Всероссийской научно-практической конференции «Развитие научно-технического творчества детей и молодежи»</a:t>
            </a:r>
            <a:endParaRPr lang="ru-RU" sz="2000" dirty="0"/>
          </a:p>
        </p:txBody>
      </p:sp>
      <p:pic>
        <p:nvPicPr>
          <p:cNvPr id="4" name="Объект 3" descr="https://lh3.googleusercontent.com/jIxSv0XQ7rO-TlY-PhIUXp9H0X0SfPRTGkwkIxIpINw2GvP_2jgmax-adeT4z6WxRw03jmrIkXXVFiF112whXyK3UXUw2y5D6DIUziqM2YiKr38yByk1UbapaQWovB5sqBT8Fy8=w850-h638-n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2169"/>
            <a:ext cx="3888432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lh3.googleusercontent.com/XjQtPXyJyxMN0j-BXVm64snyQQCd06r0XU1qi0NkUKTDJphoGdbR-2Nnh9y5MqwXvVVrr2yqBo0pSgbjflabcZsjbMCzlK_2TjgGe3XuqcNuDP_tgzjlsh_uGQvwTNbMCRhWIwk=w850-h638-n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990" y="1822748"/>
            <a:ext cx="3024336" cy="172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lh3.googleusercontent.com/cPdkmkY3EuMwBIPM8cN7fmLBVEorPaqPH45V8zOV_NfF71mPkyOe1RaNibunT07C7UEQxNVu_S3iXbCBDob90scmrvsNU7T2xTbF9dkHDFUI4KdtzFZb34rOJ6EW_wMIeJ2beSM=w1168-h638-n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990" y="4072890"/>
            <a:ext cx="3024336" cy="202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lh3.googleusercontent.com/4Cb4lfUfJhhyskHg8QOdnJvDsX3ukShMSYqBUlgKLlVYJckF8Hy8ylZKQINOBorY7nRlOxZes9f_CUJS4XIrzdkrY1sUPCw03YtNud0I9AcM32z5jERpw8Wctwl-8_EAwAucXA8=w850-h638-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38884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26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085584" cy="455712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План проведения НПК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5593036"/>
              </p:ext>
            </p:extLst>
          </p:nvPr>
        </p:nvGraphicFramePr>
        <p:xfrm>
          <a:off x="179512" y="548680"/>
          <a:ext cx="8784976" cy="592872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11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9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4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5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Ответственные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5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Пленарное заседание, награждение победителей и призеров конкурса по образовательной технике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Сенькина </a:t>
                      </a:r>
                      <a:r>
                        <a:rPr lang="ru-RU" sz="1100" dirty="0" err="1">
                          <a:effectLst/>
                        </a:rPr>
                        <a:t>Гульжан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Ержановна</a:t>
                      </a:r>
                      <a:r>
                        <a:rPr lang="ru-RU" sz="1100" dirty="0">
                          <a:effectLst/>
                        </a:rPr>
                        <a:t>, профессор, </a:t>
                      </a:r>
                      <a:r>
                        <a:rPr lang="ru-RU" sz="1100" dirty="0" err="1">
                          <a:effectLst/>
                        </a:rPr>
                        <a:t>зав.кафедрой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kern="1800" dirty="0">
                          <a:effectLst/>
                        </a:rPr>
                        <a:t>информационных и образовательных технологий, </a:t>
                      </a:r>
                      <a:r>
                        <a:rPr lang="ru-RU" sz="1100" dirty="0">
                          <a:effectLst/>
                        </a:rPr>
                        <a:t> доктор педагогических наук </a:t>
                      </a:r>
                      <a:r>
                        <a:rPr lang="ru-RU" sz="1100" dirty="0" err="1">
                          <a:effectLst/>
                        </a:rPr>
                        <a:t>СмолГУ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Васинова</a:t>
                      </a:r>
                      <a:r>
                        <a:rPr lang="ru-RU" sz="1100" dirty="0">
                          <a:effectLst/>
                        </a:rPr>
                        <a:t> Наталья Дмитриевна - 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Руководители ОУ, учителя – предметники (информатики и ИКТ, физики, технологии и др., педагоги доп. образования)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4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Экскурсия по физико – математическому факультету, выставка проектов (приборы, модели, программы, прототипы и др.).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Царенко Валентина Ивановна, доцент </a:t>
                      </a:r>
                      <a:r>
                        <a:rPr lang="ru-RU" sz="1100" dirty="0" err="1">
                          <a:effectLst/>
                        </a:rPr>
                        <a:t>СмолГУ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Обучающиеся, педагоги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Мастер – классы по образовательной робототехнике: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Обучающиеся, педагоги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2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Робо –Робо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Зенчук Ирина Валерьевна, учитель информатики и ИКТ МБОУ «СШ № 27 им. Э.А. Хиля», педагог СОГБУДО «Центр развития творчества детей и юношества»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2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Lego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Луференков</a:t>
                      </a:r>
                      <a:r>
                        <a:rPr lang="ru-RU" sz="1100" dirty="0">
                          <a:effectLst/>
                        </a:rPr>
                        <a:t> Максим Николаевич, учитель информатики и ИКТ МБОУ «Гимназия № 4», педагог СОГБУДО «Центр развития творчества детей и юношества»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Arduino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Самарина Анна Евгеньевна,  кандидат педагогических наук, доцент СмолГУ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3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Scratchduino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Максимова  Наталья Александровна, доцент кандидат педагогических наук </a:t>
                      </a:r>
                      <a:r>
                        <a:rPr lang="ru-RU" sz="1100" dirty="0" err="1">
                          <a:effectLst/>
                        </a:rPr>
                        <a:t>СмолГУ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47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/>
          <a:lstStyle/>
          <a:p>
            <a:r>
              <a:rPr lang="ru-RU" sz="2000" dirty="0" smtClean="0"/>
              <a:t>План проведения НПК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2740923"/>
              </p:ext>
            </p:extLst>
          </p:nvPr>
        </p:nvGraphicFramePr>
        <p:xfrm>
          <a:off x="395536" y="908720"/>
          <a:ext cx="8496945" cy="5357100"/>
        </p:xfrm>
        <a:graphic>
          <a:graphicData uri="http://schemas.openxmlformats.org/drawingml/2006/table">
            <a:tbl>
              <a:tblPr firstRow="1" firstCol="1" bandRow="1"/>
              <a:tblGrid>
                <a:gridCol w="2429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5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Секционные заседания по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робототехнике, моделированию 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прототипированию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информационным технологиям в естественно-научном образовании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Сенькина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Гульжан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Ержановна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профессор,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зав.кафедрой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информационных и образовательных технологий,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доктор педагогических наук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СмолГУ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общее руководство.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Председатели секций: Самарина Анна Евгеньевна, доцент, кандидат педагогических наук;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Киселева Маргарита Петровна, доцент, кандидат педагогических наук; Тимофеева Наталья Михайловна, доцент, кандидат педагогических наук;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Руководители ОУ, учителя – предметники (информатики и ИКТ, физики, технологии и др., педагоги доп. образования)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– классы по образовательной робототехнике, моделированию 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прототипированию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программированию: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Обучающиеся, педагоги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Lego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Wedo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Володченкова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Ольга Анатольевна, Академия Гениев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Tinkercad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Киселева Маргарита Петровна, 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доцент кандидат педагогических наук </a:t>
                      </a:r>
                      <a:r>
                        <a:rPr lang="ru-RU" sz="1200" b="1" dirty="0" err="1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СмолГУ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Sketch Up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Самарина Анна Евгеньевна, 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кандидат педагогических наук, доцент </a:t>
                      </a:r>
                      <a:r>
                        <a:rPr lang="ru-RU" sz="1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СмолГУ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Scratch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Петров Павел Владиславович, учитель информатики и ИКТ МБОУ «СШ № 17»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42" marR="4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6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/>
          <a:lstStyle/>
          <a:p>
            <a:pPr algn="ctr"/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Участники </a:t>
            </a:r>
            <a:r>
              <a:rPr lang="ru-RU" sz="3200" dirty="0">
                <a:latin typeface="Times New Roman"/>
                <a:ea typeface="Times New Roman"/>
              </a:rPr>
              <a:t>конференции отметили, что подобные мероприятия – </a:t>
            </a:r>
            <a:r>
              <a:rPr lang="ru-RU" sz="3200" b="1" dirty="0">
                <a:latin typeface="Times New Roman"/>
                <a:ea typeface="Times New Roman"/>
              </a:rPr>
              <a:t>это тот инструмент</a:t>
            </a:r>
            <a:r>
              <a:rPr lang="ru-RU" sz="3200" dirty="0">
                <a:latin typeface="Times New Roman"/>
                <a:ea typeface="Times New Roman"/>
              </a:rPr>
              <a:t>, который позволяет вовремя заметить и поддержать технические таланты детей и молодежи, с</a:t>
            </a:r>
            <a:r>
              <a:rPr lang="ru-RU" sz="3200" dirty="0">
                <a:latin typeface="Times New Roman"/>
                <a:ea typeface="Calibri"/>
              </a:rPr>
              <a:t>обытия такого уровня обогащают ученические и учительские сообщества новыми знаниями и намечают тенденции развития робототехники в будущем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10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Образовательная робототехника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938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«…Образование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должно соответствовать целям опережающего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развития: 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Изучение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не только достижений прошлого, но и технологий будущего. 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Обучение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, ориентированное как на </a:t>
            </a:r>
            <a:r>
              <a:rPr lang="ru-RU" sz="3000" dirty="0" err="1">
                <a:solidFill>
                  <a:prstClr val="black"/>
                </a:solidFill>
                <a:latin typeface="Times New Roman"/>
                <a:ea typeface="Times New Roman"/>
              </a:rPr>
              <a:t>знаниевый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, так и </a:t>
            </a:r>
            <a:r>
              <a:rPr lang="ru-RU" sz="3000" dirty="0" err="1">
                <a:solidFill>
                  <a:prstClr val="black"/>
                </a:solidFill>
                <a:latin typeface="Times New Roman"/>
                <a:ea typeface="Times New Roman"/>
              </a:rPr>
              <a:t>деятельностный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 аспекты содержания образования. 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Уже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школе дети должны получить возможность раскрыть свои способности, подготовиться к жизни в высокотехнологичном конкурентном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мире.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Воспитать поколение свободных, образованных, творчески мыслящих граждан возможно только в современной образовательной среде. Важно не просто создать её, но и эффективно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использовать.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lvl="0" indent="0">
              <a:buClr>
                <a:srgbClr val="A04DA3"/>
              </a:buClr>
              <a:buNone/>
            </a:pP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(</a:t>
            </a:r>
            <a:r>
              <a:rPr lang="ru-RU" sz="4000" b="1" dirty="0">
                <a:solidFill>
                  <a:prstClr val="black"/>
                </a:solidFill>
              </a:rPr>
              <a:t>Национальная образовательная инициатива 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"Наша новая школа", утвержденная Д.А. Медведевым 04.02.2010 Пр.-271) 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sz="4000" dirty="0">
              <a:solidFill>
                <a:prstClr val="black"/>
              </a:solidFill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3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</a:rPr>
              <a:t>Образовательная робототехника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801720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Послание президента В.В. Путина Правительству РФ от 03.07.2014г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«…О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разработке комплексных мер по созданию условий для развития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дополнительного образования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детей в сфере научно-технического творчества, 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т.ч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Робототехники»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63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75240" cy="3600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Образовательная робототехника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37778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8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180"/>
              </a:spcAft>
            </a:pP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Calibri"/>
              </a:rPr>
              <a:t>Приказ </a:t>
            </a:r>
            <a:r>
              <a:rPr lang="ru-RU" sz="6400" dirty="0">
                <a:solidFill>
                  <a:srgbClr val="000000"/>
                </a:solidFill>
                <a:latin typeface="Times New Roman"/>
                <a:ea typeface="Calibri"/>
              </a:rPr>
              <a:t>Министерства образования и науки Российской Федерации №1577 от 31 декабря 2015 г. «О внесении изменений в ФГОС ООО, утвержденный приказом Министерством образования и науки Российской Федерации № 1897 от 17 декабря 2010 г</a:t>
            </a: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Calibri"/>
              </a:rPr>
              <a:t>.». </a:t>
            </a:r>
            <a:endParaRPr lang="ru-RU" sz="6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Aft>
                <a:spcPts val="180"/>
              </a:spcAft>
            </a:pP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Calibri"/>
              </a:rPr>
              <a:t>Федеральный </a:t>
            </a:r>
            <a:r>
              <a:rPr lang="ru-RU" sz="6400" dirty="0">
                <a:solidFill>
                  <a:srgbClr val="000000"/>
                </a:solidFill>
                <a:latin typeface="Times New Roman"/>
                <a:ea typeface="Calibri"/>
              </a:rPr>
              <a:t>государственный образовательный стандарт среднего (полного) общего образования (утвержден приказом Министерства образования и науки Российской Федерации № 413 от 17 мая 2012</a:t>
            </a: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</a:p>
          <a:p>
            <a:pPr>
              <a:spcAft>
                <a:spcPts val="18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Концепция </a:t>
            </a:r>
            <a:r>
              <a:rPr lang="ru-RU" sz="6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развития математического образования в Российской Федерации </a:t>
            </a:r>
            <a:r>
              <a:rPr lang="en-US" sz="6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6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64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Распоряжение </a:t>
            </a:r>
            <a:r>
              <a:rPr lang="ru-RU" sz="64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Правительства РФ от 24 декабря 2013 г. № </a:t>
            </a:r>
            <a:r>
              <a:rPr lang="ru-RU" sz="64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2506-р), </a:t>
            </a:r>
            <a:r>
              <a:rPr lang="ru-RU" sz="6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МО и науки РФ от 3 апреля 2014 года № 265 «Об утверждении плана мероприятий по реализации Концепции развития математического образования в Российской Федерации на  2014-2020 </a:t>
            </a:r>
            <a:r>
              <a:rPr lang="ru-RU" sz="6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г.г</a:t>
            </a:r>
            <a:r>
              <a:rPr lang="ru-RU" sz="6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.».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6400" dirty="0" smtClean="0">
                <a:solidFill>
                  <a:srgbClr val="000000"/>
                </a:solidFill>
                <a:latin typeface="Times New Roman"/>
                <a:ea typeface="Calibri"/>
              </a:rPr>
              <a:t>Примерная </a:t>
            </a:r>
            <a:r>
              <a:rPr lang="ru-RU" sz="6400" dirty="0">
                <a:solidFill>
                  <a:srgbClr val="000000"/>
                </a:solidFill>
                <a:latin typeface="Times New Roman"/>
                <a:ea typeface="Calibri"/>
              </a:rPr>
              <a:t>основная образовательная программа основного общего образования (одобрена Федеральным учебно-методическим объединением по общему образованию, Протокол заседания от 8 апреля 2015 г. № 1/15) </a:t>
            </a:r>
          </a:p>
          <a:p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№ 336 от 30 марта 2016 г. «Об утверждении перечня средств обучения и воспитания, необходимых для реализации образовательных программ начального, основного общего и среднего общего образования, соответствующих современным условиям обучения, необходимого при оснащении общеобразовательных организаций в целях реализации мероприятий по содействию созданию в субъектах Российской Федерации (исходя из прогнозируемой потребности) новых мест в общеобразовательных организациях, критериев его формирования и требований к функциональному оснащению, а также норматива стоимости оснащения одного места обучающегося указанными средствами обучения и воспитания» (кабинет информатики – стр. 36, подраздел 19</a:t>
            </a:r>
            <a:r>
              <a:rPr lang="ru-RU" sz="6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7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6480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Образовательная робототехника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931224" cy="52894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 ГОСУДАРСТВЕННЫЙ ОБРАЗОВАТЕЛЬНЫЙ СТАНДАРТ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«…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занятия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 робототехнике предоставляют возможности для формирования важнейших компетенций, обозначенных в стандартах. Это и навыки проведения экспериментального исследования, и понимание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межпредметных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связей, развитие творческого, образного, пространственного, логического, критического мышления, развитие коммуникативной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компетенции».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КОНЦЕПЦИЯ РАЗВИТИЯ МАТЕМАТИЧЕСКОГО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ОБРАЗОВАНИЯ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«… форсированное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развитие математического образования обеспечивает прорыв в таких областях как информационные технологии, моделирование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машиностроении»; 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«…необходимо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обеспечить широкий спектр математической активности, прежде всего это решение логических и арифметических задач, а также построение алгоритмов в визуальной и игровой среде.  Робототехника как раз направлена на развитие алгоритмического мышления и позволяет в игровой форме понять принципы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моделирования». </a:t>
            </a:r>
            <a:endParaRPr lang="ru-RU" sz="2400" dirty="0"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42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робототехника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801720"/>
          </a:xfrm>
        </p:spPr>
        <p:txBody>
          <a:bodyPr/>
          <a:lstStyle/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Федеральная целевая программа «Развитие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дополнительного образования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детей в РФ до 2020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года»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программе в качестве одного из приоритетных направлений обозначено развитие научно- технического творчества детей, в том числе робототехники.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577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Образовательная робототехника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305776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15000"/>
              </a:lnSpc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Послание Президента Федеральному Собранию 1 декабря 2016 года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«…В школе нужно активно развивать творческое начало, школьники должны учиться самостоятельно мыслить, работать индивидуально и в команде, решать нестандартные задачи, ставить перед собой цели и добиваться их, чтобы в будущем это стало основой их благополучной интересной жизни.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Важно воспитывать культуру исследовательской, инженерной работы. 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 ближайшие два года число современных детских технопарков в России возрастёт до 40, они послужат опорой для развития сети кружков технической направленности по всей стране. К этой работе должны подключиться и бизнес, и университеты, исследовательские институты, чтобы у ребят было ясное понимание: все они имеют равные возможности для жизненного старта, что их идеи, знания востребованы в России, и они смогут проявить себя в отечественных компаниях и лабораториях.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основе всей нашей системы образования должен лежать фундаментальный принцип: каждый ребёнок, подросток одарён, способен преуспеть и в науке, и в творчестве, и в спорте, в профессии и в жизни. Раскрытие его талантов – это наша с вами задача, в этом – успех России.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37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630616" cy="2547714"/>
          </a:xfrm>
        </p:spPr>
        <p:txBody>
          <a:bodyPr>
            <a:normAutofit/>
          </a:bodyPr>
          <a:lstStyle/>
          <a:p>
            <a:r>
              <a:rPr lang="ru-RU" sz="3200" dirty="0"/>
              <a:t>Заседание городского методического совета 14.12.2016</a:t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08912" cy="2376264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800" b="1" dirty="0">
                <a:latin typeface="Times New Roman"/>
                <a:ea typeface="Times New Roman"/>
                <a:cs typeface="Calibri"/>
              </a:rPr>
              <a:t>«Об использовании образовательной робототехники в условиях реализации ФГОС</a:t>
            </a:r>
            <a:r>
              <a:rPr lang="ru-RU" sz="2800" b="1" dirty="0" smtClean="0">
                <a:latin typeface="Times New Roman"/>
                <a:ea typeface="Times New Roman"/>
                <a:cs typeface="Calibri"/>
              </a:rPr>
              <a:t>» </a:t>
            </a:r>
            <a:r>
              <a:rPr lang="ru-RU" sz="1800" i="1" dirty="0" smtClean="0">
                <a:latin typeface="Times New Roman"/>
                <a:ea typeface="Times New Roman"/>
                <a:cs typeface="Calibri"/>
              </a:rPr>
              <a:t>(</a:t>
            </a:r>
            <a:r>
              <a:rPr lang="ru-RU" sz="1800" i="1" dirty="0" err="1" smtClean="0">
                <a:latin typeface="Times New Roman"/>
                <a:ea typeface="Times New Roman"/>
                <a:cs typeface="Calibri"/>
              </a:rPr>
              <a:t>Васинова</a:t>
            </a:r>
            <a:r>
              <a:rPr lang="ru-RU" sz="1800" i="1" dirty="0" smtClean="0">
                <a:latin typeface="Times New Roman"/>
                <a:ea typeface="Times New Roman"/>
                <a:cs typeface="Calibri"/>
              </a:rPr>
              <a:t> Н.Д. – менеджер – методист управления образования и молодежной политики Администрации города Смоленска)</a:t>
            </a:r>
            <a:endParaRPr lang="ru-RU" sz="1800" i="1" dirty="0"/>
          </a:p>
          <a:p>
            <a:pPr lvl="1"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8704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1451</Words>
  <Application>Microsoft Office PowerPoint</Application>
  <PresentationFormat>Экран (4:3)</PresentationFormat>
  <Paragraphs>160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Исполнительная</vt:lpstr>
      <vt:lpstr>Из опыта проведения научно-практической конференции  (с международным участием) «Развитие научно-технического творчества детей и молодежи»</vt:lpstr>
      <vt:lpstr>Образовательная робототехника</vt:lpstr>
      <vt:lpstr>Образовательная робототехника</vt:lpstr>
      <vt:lpstr>Образовательная робототехника</vt:lpstr>
      <vt:lpstr>Образовательная робототехника</vt:lpstr>
      <vt:lpstr>Образовательная робототехника</vt:lpstr>
      <vt:lpstr>Образовательная робототехника</vt:lpstr>
      <vt:lpstr>Образовательная робототехника</vt:lpstr>
      <vt:lpstr>Заседание городского методического совета 14.12.2016  </vt:lpstr>
      <vt:lpstr>Образовательная робототехника </vt:lpstr>
      <vt:lpstr>Решение МС: с целью создания условий для  развития образовательной робототехники в муниципальных образовательных учреждениях и учреждениях дополнительного образования: </vt:lpstr>
      <vt:lpstr>Конкурс проектов по образовательной робототехнике</vt:lpstr>
      <vt:lpstr>Конкурс проектов по образовательной робототехнике</vt:lpstr>
      <vt:lpstr>Конкурс проектов по образовательной робототехнике</vt:lpstr>
      <vt:lpstr>Конкурс проектов по образовательной робототехнике</vt:lpstr>
      <vt:lpstr>Конкурс проектов по образовательной робототехнике</vt:lpstr>
      <vt:lpstr>Конкурс проектов по образовательной робототехнике</vt:lpstr>
      <vt:lpstr>Конкурс проектов по образовательной робототехнике</vt:lpstr>
      <vt:lpstr>Конкурс проектов по образовательной робототехнике</vt:lpstr>
      <vt:lpstr>Всероссийской научно-практической конференции «Развитие научно-технического творчества детей и молодежи» 30-31 мая 2017 года на базе СмолГУ</vt:lpstr>
      <vt:lpstr>Всероссийской научно-практической конференции «Развитие научно-технического творчества детей и молодежи»</vt:lpstr>
      <vt:lpstr>Всероссийской научно-практической конференции «Развитие научно-технического творчества детей и молодежи»</vt:lpstr>
      <vt:lpstr>Всероссийской научно-практической конференции «Развитие научно-технического творчества детей и молодежи»</vt:lpstr>
      <vt:lpstr>  План проведения НПК </vt:lpstr>
      <vt:lpstr>План проведения НПК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Васинова Наталья Дмитриевна</dc:creator>
  <cp:lastModifiedBy>User3</cp:lastModifiedBy>
  <cp:revision>45</cp:revision>
  <cp:lastPrinted>2016-12-13T15:01:29Z</cp:lastPrinted>
  <dcterms:created xsi:type="dcterms:W3CDTF">2016-12-13T05:57:45Z</dcterms:created>
  <dcterms:modified xsi:type="dcterms:W3CDTF">2019-01-15T08:51:34Z</dcterms:modified>
</cp:coreProperties>
</file>