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0ACD-6525-453E-8DBB-A50ADE0A5521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BFE-2F73-4CFC-A504-7622D6B2D9FD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0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0ACD-6525-453E-8DBB-A50ADE0A5521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BFE-2F73-4CFC-A504-7622D6B2D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42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0ACD-6525-453E-8DBB-A50ADE0A5521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BFE-2F73-4CFC-A504-7622D6B2D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294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0ACD-6525-453E-8DBB-A50ADE0A5521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BFE-2F73-4CFC-A504-7622D6B2D9F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5639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0ACD-6525-453E-8DBB-A50ADE0A5521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BFE-2F73-4CFC-A504-7622D6B2D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292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0ACD-6525-453E-8DBB-A50ADE0A5521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BFE-2F73-4CFC-A504-7622D6B2D9F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3888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0ACD-6525-453E-8DBB-A50ADE0A5521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BFE-2F73-4CFC-A504-7622D6B2D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304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0ACD-6525-453E-8DBB-A50ADE0A5521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BFE-2F73-4CFC-A504-7622D6B2D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242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0ACD-6525-453E-8DBB-A50ADE0A5521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BFE-2F73-4CFC-A504-7622D6B2D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57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0ACD-6525-453E-8DBB-A50ADE0A5521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BFE-2F73-4CFC-A504-7622D6B2D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17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0ACD-6525-453E-8DBB-A50ADE0A5521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BFE-2F73-4CFC-A504-7622D6B2D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91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0ACD-6525-453E-8DBB-A50ADE0A5521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BFE-2F73-4CFC-A504-7622D6B2D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98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0ACD-6525-453E-8DBB-A50ADE0A5521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BFE-2F73-4CFC-A504-7622D6B2D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97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0ACD-6525-453E-8DBB-A50ADE0A5521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BFE-2F73-4CFC-A504-7622D6B2D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206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0ACD-6525-453E-8DBB-A50ADE0A5521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BFE-2F73-4CFC-A504-7622D6B2D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053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0ACD-6525-453E-8DBB-A50ADE0A5521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BFE-2F73-4CFC-A504-7622D6B2D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723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0ACD-6525-453E-8DBB-A50ADE0A5521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1BFE-2F73-4CFC-A504-7622D6B2D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85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FF90ACD-6525-453E-8DBB-A50ADE0A5521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6BF1BFE-2F73-4CFC-A504-7622D6B2D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2662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  <p:sldLayoutId id="2147483900" r:id="rId13"/>
    <p:sldLayoutId id="2147483901" r:id="rId14"/>
    <p:sldLayoutId id="2147483902" r:id="rId15"/>
    <p:sldLayoutId id="2147483903" r:id="rId16"/>
    <p:sldLayoutId id="21474839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AAfgVV9urb5OGG5lzGC27w?view_as=subscribe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droo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846160"/>
            <a:ext cx="9144000" cy="5483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cap="all" dirty="0" smtClean="0"/>
              <a:t>Муниципальное бюджетное общеобразовательное учреждение</a:t>
            </a:r>
            <a:br>
              <a:rPr lang="ru-RU" sz="2000" cap="all" dirty="0" smtClean="0"/>
            </a:br>
            <a:r>
              <a:rPr lang="ru-RU" sz="2000" cap="all" dirty="0" smtClean="0"/>
              <a:t> Средняя школа №2 города Смоленска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8782" y="1848218"/>
            <a:ext cx="1075443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Современные дистанционные технологии и интерактивные средства электронного обучения в организации образовательного процесса в школе</a:t>
            </a:r>
            <a:endParaRPr lang="ru-RU" sz="32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22812" y="5338547"/>
            <a:ext cx="9144000" cy="5483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sz="1800" cap="none" dirty="0" smtClean="0"/>
              <a:t>Подготовил:</a:t>
            </a:r>
          </a:p>
          <a:p>
            <a:pPr algn="r"/>
            <a:r>
              <a:rPr lang="ru-RU" sz="1800" cap="none" dirty="0" smtClean="0"/>
              <a:t> </a:t>
            </a:r>
            <a:r>
              <a:rPr lang="ru-RU" sz="1800" cap="none" dirty="0" err="1" smtClean="0"/>
              <a:t>Ранченко</a:t>
            </a:r>
            <a:r>
              <a:rPr lang="ru-RU" sz="1800" cap="none" dirty="0" smtClean="0"/>
              <a:t> </a:t>
            </a:r>
          </a:p>
          <a:p>
            <a:pPr algn="r"/>
            <a:r>
              <a:rPr lang="ru-RU" sz="1800" cap="none" dirty="0" smtClean="0"/>
              <a:t>Александр Сергеевич</a:t>
            </a:r>
            <a:endParaRPr lang="ru-RU" sz="1800" cap="none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524000" y="6473375"/>
            <a:ext cx="9144000" cy="5483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dirty="0" smtClean="0"/>
              <a:t>г. Смоленск, 2020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15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86734" y="234750"/>
            <a:ext cx="6096000" cy="13388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spcAft>
                <a:spcPts val="0"/>
              </a:spcAft>
              <a:tabLst>
                <a:tab pos="485775" algn="l"/>
                <a:tab pos="5940425" algn="r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Следующий век будет именно таким,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какими будут воспитаны для него будущие граждане».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Я.А.Коменский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fs.znanio.ru/d5aff2/bb/69/6e58d516cc8ad17b97f79177099167a8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30" y="1368862"/>
            <a:ext cx="6681952" cy="5019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29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97541"/>
            <a:ext cx="8534400" cy="76629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Дистанционное обучение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Крест 3"/>
          <p:cNvSpPr/>
          <p:nvPr/>
        </p:nvSpPr>
        <p:spPr>
          <a:xfrm>
            <a:off x="5349922" y="325282"/>
            <a:ext cx="368490" cy="327546"/>
          </a:xfrm>
          <a:prstGeom prst="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8412" y="5134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i="0" dirty="0" smtClean="0">
                <a:effectLst/>
                <a:latin typeface="Times New Roman" panose="02020603050405020304" pitchFamily="18" charset="0"/>
              </a:rPr>
              <a:t>Обучение в индивидуальном темпе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</a:rPr>
              <a:t> - скорость изучения устанавливается самим учащимся в зависимости от его личных обстоятельств и потребностей.</a:t>
            </a:r>
            <a:endParaRPr lang="ru-RU" sz="1400" b="0" i="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97940" y="102926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i="0" dirty="0" smtClean="0">
                <a:effectLst/>
                <a:latin typeface="Times New Roman" panose="02020603050405020304" pitchFamily="18" charset="0"/>
              </a:rPr>
              <a:t>Свобода и гибкость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</a:rPr>
              <a:t> - учащийся может самостоятельно планировать время, место и продолжительность занятий</a:t>
            </a:r>
            <a:endParaRPr lang="ru-RU" dirty="0"/>
          </a:p>
        </p:txBody>
      </p:sp>
      <p:sp>
        <p:nvSpPr>
          <p:cNvPr id="7" name="Крест 6"/>
          <p:cNvSpPr/>
          <p:nvPr/>
        </p:nvSpPr>
        <p:spPr>
          <a:xfrm>
            <a:off x="5329450" y="1208197"/>
            <a:ext cx="368490" cy="327546"/>
          </a:xfrm>
          <a:prstGeom prst="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697940" y="171547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i="0" dirty="0" smtClean="0">
                <a:effectLst/>
                <a:latin typeface="Times New Roman" panose="02020603050405020304" pitchFamily="18" charset="0"/>
              </a:rPr>
              <a:t>Доступность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</a:rPr>
              <a:t> - независимость от географического и временного положения обучающегося и образовательного учреждения позволяет не ограничивать себя в образовательных потребностях</a:t>
            </a:r>
            <a:endParaRPr lang="ru-RU" dirty="0"/>
          </a:p>
        </p:txBody>
      </p:sp>
      <p:sp>
        <p:nvSpPr>
          <p:cNvPr id="9" name="Крест 8"/>
          <p:cNvSpPr/>
          <p:nvPr/>
        </p:nvSpPr>
        <p:spPr>
          <a:xfrm>
            <a:off x="5363569" y="2133495"/>
            <a:ext cx="368490" cy="327546"/>
          </a:xfrm>
          <a:prstGeom prst="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718412" y="298880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i="0" dirty="0" smtClean="0">
                <a:effectLst/>
                <a:latin typeface="Times New Roman" panose="02020603050405020304" pitchFamily="18" charset="0"/>
              </a:rPr>
              <a:t>Мобильность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</a:rPr>
              <a:t> - эффективная реализация обратной связи между преподавателем и обучаемым является одним из основных требований и оснований успешности процесса обучения.</a:t>
            </a:r>
            <a:endParaRPr lang="ru-RU" sz="1400" b="0" i="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1" name="Крест 10"/>
          <p:cNvSpPr/>
          <p:nvPr/>
        </p:nvSpPr>
        <p:spPr>
          <a:xfrm>
            <a:off x="5363569" y="3366585"/>
            <a:ext cx="368490" cy="327546"/>
          </a:xfrm>
          <a:prstGeom prst="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18412" y="4320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i="0" dirty="0" smtClean="0">
                <a:effectLst/>
                <a:latin typeface="Times New Roman" panose="02020603050405020304" pitchFamily="18" charset="0"/>
              </a:rPr>
              <a:t>Технологичность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</a:rPr>
              <a:t> - использование в образовательном процессе новейших достижений информационных и телекоммуникационных технологий</a:t>
            </a:r>
            <a:endParaRPr lang="ru-RU" dirty="0"/>
          </a:p>
        </p:txBody>
      </p:sp>
      <p:sp>
        <p:nvSpPr>
          <p:cNvPr id="13" name="Крест 12"/>
          <p:cNvSpPr/>
          <p:nvPr/>
        </p:nvSpPr>
        <p:spPr>
          <a:xfrm>
            <a:off x="5349922" y="4577046"/>
            <a:ext cx="368490" cy="327546"/>
          </a:xfrm>
          <a:prstGeom prst="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18412" y="536676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i="0" dirty="0" smtClean="0">
                <a:effectLst/>
                <a:latin typeface="Times New Roman" panose="02020603050405020304" pitchFamily="18" charset="0"/>
              </a:rPr>
              <a:t>Социальное равноправие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</a:rPr>
              <a:t> - равные возможности получения образования независимо от места проживания, состояния здоровья, элитарности и материальной обеспеченности обучаемого</a:t>
            </a:r>
            <a:endParaRPr lang="ru-RU" dirty="0"/>
          </a:p>
        </p:txBody>
      </p:sp>
      <p:sp>
        <p:nvSpPr>
          <p:cNvPr id="15" name="Крест 14"/>
          <p:cNvSpPr/>
          <p:nvPr/>
        </p:nvSpPr>
        <p:spPr>
          <a:xfrm>
            <a:off x="5349922" y="5778905"/>
            <a:ext cx="368490" cy="327546"/>
          </a:xfrm>
          <a:prstGeom prst="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1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0" y="2497541"/>
            <a:ext cx="8534400" cy="76629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Дистанционное обучение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7688" y="814360"/>
            <a:ext cx="504968" cy="218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882185" y="18487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i="0" u="none" strike="noStrike" dirty="0" smtClean="0">
                <a:effectLst/>
                <a:latin typeface="Times New Roman" panose="02020603050405020304" pitchFamily="18" charset="0"/>
              </a:rPr>
              <a:t>Отсутствие очного общения между обучающимися и преподавателем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</a:rPr>
              <a:t>. То есть все моменты, связанные с индивидуальным подходом и воспитанием, исключаются. А когда рядом нет человека, который мог бы эмоционально окрасить знания, это значительный минус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7688" y="2304198"/>
            <a:ext cx="504968" cy="218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882185" y="182576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i="0" dirty="0" smtClean="0">
                <a:effectLst/>
                <a:latin typeface="Times New Roman" panose="02020603050405020304" pitchFamily="18" charset="0"/>
              </a:rPr>
              <a:t>Необходимость наличия целого ряда индивидуально-психологических условий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. Для дистанционного обучения необходима жесткая самодисциплина, а его результат напрямую зависит от самостоятельности и сознательности учащегося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882185" y="361784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0" i="0" dirty="0" smtClean="0">
                <a:effectLst/>
                <a:latin typeface="Times New Roman" panose="02020603050405020304" pitchFamily="18" charset="0"/>
              </a:rPr>
              <a:t>Необходимость постоянного доступа к источникам информации. </a:t>
            </a:r>
            <a:r>
              <a:rPr lang="ru-RU" b="1" i="0" dirty="0" smtClean="0">
                <a:effectLst/>
                <a:latin typeface="Times New Roman" panose="02020603050405020304" pitchFamily="18" charset="0"/>
              </a:rPr>
              <a:t>Нужна хорошая техническая оснащенность: компьютер и выход в Интернет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397688" y="3900503"/>
            <a:ext cx="504968" cy="2433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902656" y="489154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i="0" dirty="0" smtClean="0">
                <a:effectLst/>
                <a:latin typeface="Times New Roman" panose="02020603050405020304" pitchFamily="18" charset="0"/>
              </a:rPr>
              <a:t>Как правило, обучающиеся ощущают недостаток практических занятий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77217" y="5068653"/>
            <a:ext cx="504968" cy="218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882185" y="57837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i="0" dirty="0" smtClean="0">
                <a:effectLst/>
                <a:latin typeface="Times New Roman" panose="02020603050405020304" pitchFamily="18" charset="0"/>
              </a:rPr>
              <a:t>Отсутствует постоянный контроль над обучающимися, который является мощным побудительным стимулом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397688" y="5933340"/>
            <a:ext cx="504968" cy="218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1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78" y="1244930"/>
            <a:ext cx="7074090" cy="397723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524466" y="2696402"/>
            <a:ext cx="40673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Видеоканал</a:t>
            </a:r>
          </a:p>
          <a:p>
            <a:pPr algn="ctr"/>
            <a:r>
              <a:rPr lang="ru-RU" sz="2800" b="1" dirty="0" smtClean="0">
                <a:hlinkClick r:id="rId3"/>
              </a:rPr>
              <a:t>Александр </a:t>
            </a:r>
            <a:r>
              <a:rPr lang="ru-RU" sz="2800" b="1" dirty="0" err="1" smtClean="0">
                <a:hlinkClick r:id="rId3"/>
              </a:rPr>
              <a:t>Ранченко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79274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4710" y="-67734"/>
            <a:ext cx="8534400" cy="1507067"/>
          </a:xfrm>
        </p:spPr>
        <p:txBody>
          <a:bodyPr/>
          <a:lstStyle/>
          <a:p>
            <a:r>
              <a:rPr lang="ru-RU" dirty="0" smtClean="0"/>
              <a:t>Полезные ссылки и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182" y="1439333"/>
            <a:ext cx="11737560" cy="3615267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chemeClr val="tx1"/>
                </a:solidFill>
              </a:rPr>
              <a:t>Epic Pen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это очень необычное и эффективное в работе приложение, которое представляет собой, своего рода, графический редактор. Его главная специализация – это возможность рисования на рабочем столе операционной системы, независимо от того, что запущенно в данный момент работы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</a:rPr>
              <a:t>Free Cam 8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универсальную программу для быстрой записи роликов с экрана </a:t>
            </a:r>
            <a:r>
              <a:rPr lang="ru-RU" dirty="0" smtClean="0">
                <a:solidFill>
                  <a:schemeClr val="tx1"/>
                </a:solidFill>
              </a:rPr>
              <a:t>компьютера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Idroo</a:t>
            </a:r>
            <a:r>
              <a:rPr lang="en-US" b="1" dirty="0" smtClean="0">
                <a:solidFill>
                  <a:schemeClr val="tx1"/>
                </a:solidFill>
              </a:rPr>
              <a:t> (</a:t>
            </a:r>
            <a:r>
              <a:rPr lang="en-US" b="1" dirty="0" smtClean="0">
                <a:solidFill>
                  <a:schemeClr val="tx1"/>
                </a:solidFill>
                <a:hlinkClick r:id="rId2"/>
              </a:rPr>
              <a:t>https</a:t>
            </a:r>
            <a:r>
              <a:rPr lang="en-US" b="1" dirty="0">
                <a:solidFill>
                  <a:schemeClr val="tx1"/>
                </a:solidFill>
                <a:hlinkClick r:id="rId2"/>
              </a:rPr>
              <a:t>://idroo.com</a:t>
            </a:r>
            <a:r>
              <a:rPr lang="en-US" b="1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r>
              <a:rPr lang="ru-RU" b="1" dirty="0" smtClean="0">
                <a:solidFill>
                  <a:schemeClr val="tx1"/>
                </a:solidFill>
              </a:rPr>
              <a:t>- </a:t>
            </a:r>
            <a:r>
              <a:rPr lang="ru-RU" dirty="0" smtClean="0">
                <a:solidFill>
                  <a:schemeClr val="tx1"/>
                </a:solidFill>
              </a:rPr>
              <a:t>это </a:t>
            </a:r>
            <a:r>
              <a:rPr lang="ru-RU" dirty="0">
                <a:solidFill>
                  <a:schemeClr val="tx1"/>
                </a:solidFill>
              </a:rPr>
              <a:t>виртуальная доска как для индивидуальной работы, так и работы с группой онлайн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40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2319" y="2303690"/>
            <a:ext cx="8534400" cy="1507067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86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77</TotalTime>
  <Words>249</Words>
  <Application>Microsoft Office PowerPoint</Application>
  <PresentationFormat>Широкоэкранный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Сектор</vt:lpstr>
      <vt:lpstr>Муниципальное бюджетное общеобразовательное учреждение  Средняя школа №2 города Смоленска </vt:lpstr>
      <vt:lpstr>Презентация PowerPoint</vt:lpstr>
      <vt:lpstr>Презентация PowerPoint</vt:lpstr>
      <vt:lpstr>Презентация PowerPoint</vt:lpstr>
      <vt:lpstr>Презентация PowerPoint</vt:lpstr>
      <vt:lpstr>Полезные ссылки и программы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8</cp:revision>
  <dcterms:created xsi:type="dcterms:W3CDTF">2020-10-28T05:39:17Z</dcterms:created>
  <dcterms:modified xsi:type="dcterms:W3CDTF">2020-10-28T06:56:46Z</dcterms:modified>
</cp:coreProperties>
</file>