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19" r:id="rId3"/>
    <p:sldId id="306" r:id="rId4"/>
    <p:sldId id="281" r:id="rId5"/>
    <p:sldId id="287" r:id="rId6"/>
    <p:sldId id="310" r:id="rId7"/>
    <p:sldId id="312" r:id="rId8"/>
    <p:sldId id="316" r:id="rId9"/>
    <p:sldId id="311" r:id="rId10"/>
    <p:sldId id="313" r:id="rId11"/>
    <p:sldId id="315" r:id="rId12"/>
    <p:sldId id="270" r:id="rId13"/>
    <p:sldId id="317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283" r:id="rId2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9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97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56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0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51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3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34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75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2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2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4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4AD0-0707-4AA4-88B6-DE979635DC6D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13B44-9E44-4EAB-82BD-C37D12F13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ail.ru/public/Fr8b/1BvLR8ur8" TargetMode="External"/><Relationship Id="rId2" Type="http://schemas.openxmlformats.org/officeDocument/2006/relationships/hyperlink" Target="https://drive.google.com/drive/folders/11UWVALmJ3R67Hdlkb9T1jAPhKc2-k7og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stock/5gGppfQz4pHLYEb3F2jhBohw" TargetMode="External"/><Relationship Id="rId5" Type="http://schemas.openxmlformats.org/officeDocument/2006/relationships/hyperlink" Target="https://cloud.mail.ru/public/r9q8/TE88e4g9q" TargetMode="External"/><Relationship Id="rId4" Type="http://schemas.openxmlformats.org/officeDocument/2006/relationships/hyperlink" Target="https://disk.yandex.ru/d/MD_QEWYnUyeEf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molmetod2017.admin-smolensk.ru/konkursy1/" TargetMode="External"/><Relationship Id="rId2" Type="http://schemas.openxmlformats.org/officeDocument/2006/relationships/hyperlink" Target="https://smolmetod2017.admin-smolensk.ru/files/550/2021-2022-polozhenie-_-vu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olderview?id=1gAAcs2dOn006dqOqxW2285ulEOMDEzwd" TargetMode="External"/><Relationship Id="rId13" Type="http://schemas.openxmlformats.org/officeDocument/2006/relationships/hyperlink" Target="https://drive.google.com/drive/folders/1GNe6jKXEKE9alGMe1UQvi76dLhPiHbQx" TargetMode="External"/><Relationship Id="rId3" Type="http://schemas.openxmlformats.org/officeDocument/2006/relationships/hyperlink" Target="https://cloud.mail.ru/public/rszg/x8T2AgJph" TargetMode="External"/><Relationship Id="rId7" Type="http://schemas.openxmlformats.org/officeDocument/2006/relationships/hyperlink" Target="https://drive.google.com/drive/folders/1FuWMotoKHTrwtKwSE18COiMU3TVucZgC?usp=sharing" TargetMode="External"/><Relationship Id="rId12" Type="http://schemas.openxmlformats.org/officeDocument/2006/relationships/hyperlink" Target="https://drive.google.com/file/d/1AV4Op0rssY6j-IpIV9kK1VE0_yVlfeXk/view?usp=sharing" TargetMode="External"/><Relationship Id="rId2" Type="http://schemas.openxmlformats.org/officeDocument/2006/relationships/hyperlink" Target="https://cloud.mail.ru/public/5HY5/mRNLvi7j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lFdxHMMFYnUO2A" TargetMode="External"/><Relationship Id="rId11" Type="http://schemas.openxmlformats.org/officeDocument/2006/relationships/hyperlink" Target="https://drive.google.com/drive/folders/1hctzr2TlGw7_zE5rN9-NCyN1x9MEmlwu?usp=sharing" TargetMode="External"/><Relationship Id="rId5" Type="http://schemas.openxmlformats.org/officeDocument/2006/relationships/hyperlink" Target="https://disk.yandex.ru/i/60xkfarHepSoHQ" TargetMode="External"/><Relationship Id="rId10" Type="http://schemas.openxmlformats.org/officeDocument/2006/relationships/hyperlink" Target="https://disk.yandex.ru/i/ovWYOnEMSkqg7A" TargetMode="External"/><Relationship Id="rId4" Type="http://schemas.openxmlformats.org/officeDocument/2006/relationships/hyperlink" Target="https://cloud.mail.ru/public/Ef8U/h5RyeGUyn" TargetMode="External"/><Relationship Id="rId9" Type="http://schemas.openxmlformats.org/officeDocument/2006/relationships/hyperlink" Target="https://disk.yandex.ru/d/rJnu__3pc25UfA?w=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z5PlUAFlw8v1xVbN_44mxUi5OqDUJBst/edit" TargetMode="External"/><Relationship Id="rId3" Type="http://schemas.openxmlformats.org/officeDocument/2006/relationships/hyperlink" Target="https://cloud.mail.ru/public/rszg/x8T2AgJph" TargetMode="External"/><Relationship Id="rId7" Type="http://schemas.openxmlformats.org/officeDocument/2006/relationships/hyperlink" Target="https://drive.google.com/file/d/1Ittk26J2R5joMFmHad1j69nGjAJP5hW8/view?usp=sharing" TargetMode="External"/><Relationship Id="rId2" Type="http://schemas.openxmlformats.org/officeDocument/2006/relationships/hyperlink" Target="https://cloud.mail.ru/public/5HY5/mRNLvi7j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_-3zCYgmd7JpLmk9xMlbIg3mE_pRU1Fs/view?usp=sharing" TargetMode="External"/><Relationship Id="rId5" Type="http://schemas.openxmlformats.org/officeDocument/2006/relationships/hyperlink" Target="https://drive.google.com/file/d/1-tPV-w4qHtMvtoTxXhszarrX4c_sZKfy/view?usp=sharing" TargetMode="External"/><Relationship Id="rId4" Type="http://schemas.openxmlformats.org/officeDocument/2006/relationships/hyperlink" Target="https://cloud.mail.ru/public/Ef8U/h5RyeGUy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X9K0Yk8dG0&amp;t=84s" TargetMode="External"/><Relationship Id="rId2" Type="http://schemas.openxmlformats.org/officeDocument/2006/relationships/hyperlink" Target="https://www.youtube.com/watch?v=dln-TaslyM8&amp;t=29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6XpmytO9BVyp7g?w=3" TargetMode="External"/><Relationship Id="rId2" Type="http://schemas.openxmlformats.org/officeDocument/2006/relationships/hyperlink" Target="https://cloud.mail.ru/public/wkop/U4Ys5zg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file/d/10Ay6RGaol8VfDuWpH3F5Fk3uT-_iS0LV/view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rive.google.com/file/d/1OVWcJGcmWhm8eaiJKFtM5AYxi7pyHnAx/view?usp=shari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FuWMotoKHTrwtKwSE18COiMU3TVucZgC?usp=sharing" TargetMode="External"/><Relationship Id="rId2" Type="http://schemas.openxmlformats.org/officeDocument/2006/relationships/hyperlink" Target="https://disk.yandex.ru/i/K8kwwz-0kG3Cs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ouroki.net/" TargetMode="External"/><Relationship Id="rId2" Type="http://schemas.openxmlformats.org/officeDocument/2006/relationships/hyperlink" Target="https://dopobr.68edu.ru/about-us/structure/otdel-od/bank-videourokov-dialo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u.ru/video-lessons" TargetMode="External"/><Relationship Id="rId4" Type="http://schemas.openxmlformats.org/officeDocument/2006/relationships/hyperlink" Target="https://www.youtube.com/c/%D0%92%D0%B8%D0%B4%D0%B5%D0%BE%D1%83%D1%80%D0%BE%D0%BA%D0%B8%D0%B2%D0%98%D0%BD%D1%82%D0%B5%D1%80%D0%BD%D0%B5%D1%82/video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srOX1x1SCPSpkOWcIItP3Pp9yuzXMBG/edit?usp=sharing&amp;ouid=118371411379367928979&amp;rtpof=true&amp;sd=true" TargetMode="External"/><Relationship Id="rId7" Type="http://schemas.openxmlformats.org/officeDocument/2006/relationships/hyperlink" Target="https://disk.yandex.ru/i/6lUM_dFBkYOHww" TargetMode="External"/><Relationship Id="rId2" Type="http://schemas.openxmlformats.org/officeDocument/2006/relationships/hyperlink" Target="https://drive.google.com/drive/folders/1oTkIpnDFG473SJVrbjJz8OlajW7bJLLF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2VRZ/j5ddLLga9" TargetMode="External"/><Relationship Id="rId5" Type="http://schemas.openxmlformats.org/officeDocument/2006/relationships/hyperlink" Target="https://disk.yandex.ru/d/8uA-mqLek6W4Mw" TargetMode="External"/><Relationship Id="rId4" Type="http://schemas.openxmlformats.org/officeDocument/2006/relationships/hyperlink" Target="https://drive.google.com/file/d/1W1JdTE1mfFRLboK6xtO7uGcHoyvVbm91/view?usp=sha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xCmMBo0Z3LD0sg" TargetMode="External"/><Relationship Id="rId2" Type="http://schemas.openxmlformats.org/officeDocument/2006/relationships/hyperlink" Target="https://drive.google.com/drive/folders/1i7rbBdiHOuJHFR0U4IvOlJwd-FqcMmJl?usp=sha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d/C-L1qKdFVb-c4A" TargetMode="External"/><Relationship Id="rId5" Type="http://schemas.openxmlformats.org/officeDocument/2006/relationships/hyperlink" Target="https://cloud.mail.ru/public/M2EG/Bj1V7ZDRS" TargetMode="External"/><Relationship Id="rId4" Type="http://schemas.openxmlformats.org/officeDocument/2006/relationships/hyperlink" Target="https://cloud.mail.ru/public/66ug/LWrDxYZd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BDukwa5tX-PeIQ" TargetMode="External"/><Relationship Id="rId3" Type="http://schemas.openxmlformats.org/officeDocument/2006/relationships/hyperlink" Target="https://cloud.mail.ru/stock/2kvdNcNU1hNez7aH9pi1AtFc" TargetMode="External"/><Relationship Id="rId7" Type="http://schemas.openxmlformats.org/officeDocument/2006/relationships/hyperlink" Target="https://disk.yandex.ru/i/TtY3r8dFx3QeOw" TargetMode="External"/><Relationship Id="rId2" Type="http://schemas.openxmlformats.org/officeDocument/2006/relationships/hyperlink" Target="https://cloud.mail.ru/public/icZh/YUu2mGww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eZ71/eRQ32y6Qp" TargetMode="External"/><Relationship Id="rId11" Type="http://schemas.openxmlformats.org/officeDocument/2006/relationships/hyperlink" Target="https://cloud.mail.ru/public/P2n8/qrbFPtqHU" TargetMode="External"/><Relationship Id="rId5" Type="http://schemas.openxmlformats.org/officeDocument/2006/relationships/hyperlink" Target="https://disk.yandex.ru/i/YrOPZEBztT5pKA" TargetMode="External"/><Relationship Id="rId10" Type="http://schemas.openxmlformats.org/officeDocument/2006/relationships/hyperlink" Target="https://disk.yandex.ru/i/Jkl_lKdFnHMVSw" TargetMode="External"/><Relationship Id="rId4" Type="http://schemas.openxmlformats.org/officeDocument/2006/relationships/hyperlink" Target="https://cloud.mail.ru/public/zqkD/ddicvwCvY" TargetMode="External"/><Relationship Id="rId9" Type="http://schemas.openxmlformats.org/officeDocument/2006/relationships/hyperlink" Target="https://disk.yandex.ru/i/GyUF4UzyBsFlj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pODCguCi125cWg" TargetMode="External"/><Relationship Id="rId2" Type="http://schemas.openxmlformats.org/officeDocument/2006/relationships/hyperlink" Target="https://disk.yandex.ru/d/g57tg-ZCBEaSQ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veVahM2xljHmCA" TargetMode="External"/><Relationship Id="rId3" Type="http://schemas.openxmlformats.org/officeDocument/2006/relationships/hyperlink" Target="https://cloud.mail.ru/stock/2kvdNcNU1hNez7aH9pi1AtFc" TargetMode="External"/><Relationship Id="rId7" Type="http://schemas.openxmlformats.org/officeDocument/2006/relationships/hyperlink" Target="https://disk.yandex.ru/i/WjQfHT0i6m4osg" TargetMode="External"/><Relationship Id="rId2" Type="http://schemas.openxmlformats.org/officeDocument/2006/relationships/hyperlink" Target="https://cloud.mail.ru/public/BzYQ/1QADvjd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wthV/RVXSPTq1V" TargetMode="External"/><Relationship Id="rId5" Type="http://schemas.openxmlformats.org/officeDocument/2006/relationships/hyperlink" Target="https://drive.google.com/drive/folders/1VVeC6v-CL_kx-xf4-RtlBoobUYp7F05J" TargetMode="External"/><Relationship Id="rId4" Type="http://schemas.openxmlformats.org/officeDocument/2006/relationships/hyperlink" Target="https://cloud.mail.ru/public/8Txa/eeS9r7Cqp" TargetMode="External"/><Relationship Id="rId9" Type="http://schemas.openxmlformats.org/officeDocument/2006/relationships/hyperlink" Target="https://disk.yandex.ru/i/XpuPDfAz7e5u5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4311" y="2215147"/>
            <a:ext cx="94061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ru-RU" sz="6000" b="1" dirty="0" smtClean="0">
                <a:solidFill>
                  <a:srgbClr val="0070C0"/>
                </a:solidFill>
              </a:rPr>
              <a:t>Итоги городского конкурса «Лучший </a:t>
            </a:r>
            <a:r>
              <a:rPr lang="ru-RU" sz="6000" b="1" dirty="0" err="1" smtClean="0">
                <a:solidFill>
                  <a:srgbClr val="0070C0"/>
                </a:solidFill>
              </a:rPr>
              <a:t>видеоурок</a:t>
            </a:r>
            <a:r>
              <a:rPr lang="ru-RU" sz="6000" b="1" dirty="0" smtClean="0">
                <a:solidFill>
                  <a:srgbClr val="0070C0"/>
                </a:solidFill>
              </a:rPr>
              <a:t>»</a:t>
            </a:r>
            <a:endParaRPr lang="ru-RU" sz="6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3973" y="583870"/>
            <a:ext cx="5716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Методический отдел МБУ ДО «ЦДО» города Смоленска </a:t>
            </a:r>
            <a:endParaRPr lang="ru-RU" dirty="0"/>
          </a:p>
        </p:txBody>
      </p:sp>
      <p:pic>
        <p:nvPicPr>
          <p:cNvPr id="4" name="Picture 2" descr="https://smolmetod2017.admin-smolensk.ru/files/78/slider/emble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01" y="319566"/>
            <a:ext cx="1332707" cy="8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5712" y="523141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/>
              <a:t>Левина Ольга Анатольевна</a:t>
            </a:r>
            <a:r>
              <a:rPr lang="ru-RU" dirty="0"/>
              <a:t>, методист методического отдела МБУ ДО «ЦДО»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07120" y="6184392"/>
            <a:ext cx="1476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Апрель, 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25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>
                <a:solidFill>
                  <a:srgbClr val="C00000"/>
                </a:solidFill>
              </a:rPr>
              <a:t>Номинация «Учение с увлечением»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26796"/>
              </p:ext>
            </p:extLst>
          </p:nvPr>
        </p:nvGraphicFramePr>
        <p:xfrm>
          <a:off x="365343" y="1333071"/>
          <a:ext cx="11461315" cy="527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009">
                  <a:extLst>
                    <a:ext uri="{9D8B030D-6E8A-4147-A177-3AD203B41FA5}">
                      <a16:colId xmlns:a16="http://schemas.microsoft.com/office/drawing/2014/main" val="4003451479"/>
                    </a:ext>
                  </a:extLst>
                </a:gridCol>
                <a:gridCol w="3279648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3658839">
                  <a:extLst>
                    <a:ext uri="{9D8B030D-6E8A-4147-A177-3AD203B41FA5}">
                      <a16:colId xmlns:a16="http://schemas.microsoft.com/office/drawing/2014/main" val="1011720133"/>
                    </a:ext>
                  </a:extLst>
                </a:gridCol>
                <a:gridCol w="1882284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1713535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16001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1" dirty="0" smtClean="0">
                          <a:latin typeface="+mn-lt"/>
                          <a:cs typeface="Times New Roman" panose="02020603050405020304" pitchFamily="18" charset="0"/>
                        </a:rPr>
                        <a:t>Макарова Вера Петровна</a:t>
                      </a: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учитель-логопед</a:t>
                      </a:r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МБОУ "СШ № 17 им. Героя Российской Федерации А.Б. Буханова"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1 класс, реализующий АООП НОО обучающихся с ТНР. "Автоматизация [л] в слогах, словах" 	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  <a:hlinkClick r:id="rId2"/>
                        </a:rPr>
                        <a:t>https://drive.google.com/drive/folders/11UWVALmJ3R67Hdlkb9T1jAPhKc2-k7og?usp=sharing</a:t>
                      </a:r>
                      <a:endParaRPr lang="en-US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  <a:hlinkClick r:id="rId2"/>
                        </a:rPr>
                        <a:t>https://drive.google.com/drive/folders/11UWVALmJ3R67Hdlkb9T1jAPhKc2-k7og?usp=sharing</a:t>
                      </a:r>
                      <a:endParaRPr lang="en-US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lang="ru-RU" sz="16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Васильева Виктория Анатольевна</a:t>
                      </a: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</a:t>
                      </a:r>
                      <a:r>
                        <a:rPr lang="en-US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МБОУ "СШ № 9"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класс. Окружающий мир. «Путешествие по Москве».	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https://cloud.mail.ru/public/Fr8b/1BvLR8ur8</a:t>
                      </a:r>
                      <a:endParaRPr lang="en-US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https://disk.yandex.ru/d/MD_QEWYnUyeEfw</a:t>
                      </a:r>
                      <a:endParaRPr lang="en-US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Самохвалова</a:t>
                      </a:r>
                      <a:r>
                        <a:rPr lang="ru-RU" sz="16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Ирина Эдуардовна</a:t>
                      </a: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МБОУ «СШ №12»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класс. Ролик. Использование пиктограмм для разучивания стихотворений с детьми начальной школы. Программа внеурочной деятельности </a:t>
                      </a:r>
                      <a:r>
                        <a:rPr lang="ru-RU" sz="16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общеинтеллектуального</a:t>
                      </a: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направления «Край мой Смоленский». Глава, занятие по теме «Животные хвойных и лиственных лесов»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https://cloud.mail.ru/public/r9q8/TE88e4g9q</a:t>
                      </a:r>
                      <a:endParaRPr lang="ru-RU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https://cloud.mail.ru/stock/5gGppfQz4pHLYEb3F2jhBohw</a:t>
                      </a:r>
                      <a:endParaRPr lang="ru-RU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5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0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</p:spPr>
        <p:txBody>
          <a:bodyPr/>
          <a:lstStyle/>
          <a:p>
            <a:r>
              <a:rPr lang="ru-RU" b="1" dirty="0" smtClean="0"/>
              <a:t>По результатам конкурса рекомендуем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Включаем разнообразные приемы и методы мотивации обучающихся</a:t>
            </a:r>
          </a:p>
          <a:p>
            <a:r>
              <a:rPr lang="ru-RU" dirty="0" smtClean="0"/>
              <a:t>2. </a:t>
            </a:r>
            <a:r>
              <a:rPr lang="ru-RU" dirty="0"/>
              <a:t>Больше деятельности обучающихся (на уроке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3. </a:t>
            </a:r>
            <a:r>
              <a:rPr lang="ru-RU" dirty="0"/>
              <a:t>Наличие обратной связи с </a:t>
            </a:r>
            <a:r>
              <a:rPr lang="ru-RU" dirty="0" smtClean="0"/>
              <a:t>обучающимися, рефлексия на каждом этапе урока</a:t>
            </a:r>
          </a:p>
          <a:p>
            <a:r>
              <a:rPr lang="ru-RU" dirty="0" smtClean="0"/>
              <a:t>4. Добавляем креативности и оригинальности</a:t>
            </a:r>
          </a:p>
          <a:p>
            <a:r>
              <a:rPr lang="ru-RU" dirty="0" smtClean="0"/>
              <a:t>5. Создаем творческую, доверительную обстановку</a:t>
            </a:r>
          </a:p>
          <a:p>
            <a:r>
              <a:rPr lang="ru-RU" dirty="0" smtClean="0"/>
              <a:t>6. Развиваем </a:t>
            </a:r>
            <a:r>
              <a:rPr lang="ru-RU" dirty="0"/>
              <a:t>функциональные </a:t>
            </a:r>
            <a:r>
              <a:rPr lang="ru-RU" dirty="0" smtClean="0"/>
              <a:t>умения, выходим за рамки одного предмета</a:t>
            </a:r>
          </a:p>
          <a:p>
            <a:r>
              <a:rPr lang="ru-RU" dirty="0" smtClean="0"/>
              <a:t>7. Создаем продукт широкого спектра использования </a:t>
            </a:r>
          </a:p>
          <a:p>
            <a:r>
              <a:rPr lang="ru-RU" dirty="0" smtClean="0"/>
              <a:t>8. Улучшаем качество </a:t>
            </a:r>
            <a:r>
              <a:rPr lang="ru-RU" dirty="0"/>
              <a:t>видеосъемки (звук, видео)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48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69593"/>
            <a:ext cx="10515600" cy="4351338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Положение о конкурсе</a:t>
            </a:r>
            <a:r>
              <a:rPr lang="ru-RU" dirty="0" smtClean="0"/>
              <a:t> «Лучший </a:t>
            </a:r>
            <a:r>
              <a:rPr lang="ru-RU" dirty="0" err="1" smtClean="0"/>
              <a:t>видеоурок</a:t>
            </a:r>
            <a:r>
              <a:rPr lang="ru-RU" dirty="0" smtClean="0"/>
              <a:t>»</a:t>
            </a:r>
          </a:p>
          <a:p>
            <a:pPr algn="just"/>
            <a:r>
              <a:rPr lang="ru-RU" sz="2400" dirty="0" smtClean="0"/>
              <a:t>Методические рекомендации по подготовке, проведению и анализу современного урока (</a:t>
            </a:r>
            <a:r>
              <a:rPr lang="ru-RU" sz="2400" dirty="0" err="1" smtClean="0"/>
              <a:t>видеоурока</a:t>
            </a:r>
            <a:r>
              <a:rPr lang="ru-RU" sz="2400" dirty="0" smtClean="0"/>
              <a:t>) </a:t>
            </a:r>
          </a:p>
          <a:p>
            <a:pPr marL="0" indent="0" algn="just">
              <a:buNone/>
            </a:pPr>
            <a:r>
              <a:rPr lang="ru-RU" sz="2400" i="1" dirty="0" smtClean="0"/>
              <a:t>(можно скачать архив по ссылке: </a:t>
            </a:r>
            <a:r>
              <a:rPr lang="en-US" sz="2400" i="1" dirty="0">
                <a:hlinkClick r:id="rId3"/>
              </a:rPr>
              <a:t>https://smolmetod2017.admin-smolensk.ru/konkursy1</a:t>
            </a:r>
            <a:r>
              <a:rPr lang="en-US" sz="2400" i="1" dirty="0" smtClean="0">
                <a:hlinkClick r:id="rId3"/>
              </a:rPr>
              <a:t>/</a:t>
            </a:r>
            <a:r>
              <a:rPr lang="ru-RU" sz="2400" i="1" dirty="0" smtClean="0"/>
              <a:t>)</a:t>
            </a:r>
          </a:p>
          <a:p>
            <a:pPr algn="just"/>
            <a:r>
              <a:rPr lang="ru-RU" sz="2400" dirty="0" smtClean="0"/>
              <a:t>Методические рекомендации по созданию электронных учебных материалов (</a:t>
            </a:r>
            <a:r>
              <a:rPr lang="ru-RU" sz="2400" dirty="0" err="1" smtClean="0"/>
              <a:t>видеоуроков</a:t>
            </a:r>
            <a:r>
              <a:rPr lang="ru-RU" sz="2400" dirty="0" smtClean="0"/>
              <a:t>) в условиях развития цифровой образовательной среды. Цифровая </a:t>
            </a:r>
            <a:r>
              <a:rPr lang="ru-RU" sz="2400" dirty="0"/>
              <a:t>грамотность педагога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(</a:t>
            </a:r>
            <a:r>
              <a:rPr lang="ru-RU" sz="2400" dirty="0"/>
              <a:t>можно скачать архив по ссылке: </a:t>
            </a:r>
            <a:r>
              <a:rPr lang="ru-RU" sz="2400" dirty="0">
                <a:hlinkClick r:id="rId3"/>
              </a:rPr>
              <a:t>https://smolmetod2017.admin-smolensk.ru/konkursy1</a:t>
            </a:r>
            <a:r>
              <a:rPr lang="ru-RU" sz="2400" dirty="0" smtClean="0">
                <a:hlinkClick r:id="rId3"/>
              </a:rPr>
              <a:t>/</a:t>
            </a:r>
            <a:r>
              <a:rPr lang="ru-RU" sz="2400" dirty="0" smtClean="0"/>
              <a:t>)</a:t>
            </a:r>
          </a:p>
          <a:p>
            <a:pPr marL="0" indent="0" algn="just">
              <a:buNone/>
            </a:pPr>
            <a:endParaRPr lang="ru-RU" sz="2400" dirty="0"/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763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72" y="1874393"/>
            <a:ext cx="10515600" cy="1575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</a:rPr>
              <a:t>Банк </a:t>
            </a:r>
            <a:r>
              <a:rPr lang="ru-RU" sz="9600" b="1" dirty="0" smtClean="0">
                <a:solidFill>
                  <a:srgbClr val="0070C0"/>
                </a:solidFill>
              </a:rPr>
              <a:t>видеоуроков-2021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34" y="3194198"/>
            <a:ext cx="1816958" cy="29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Номинация «Урок на основе системно-деятельностного подхода»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hlinkClick r:id="rId2"/>
              </a:rPr>
              <a:t>Интегрированный урок </a:t>
            </a:r>
            <a:r>
              <a:rPr lang="ru-RU" dirty="0" smtClean="0"/>
              <a:t>(русского языка и математики). Урок-ярмарка </a:t>
            </a:r>
            <a:r>
              <a:rPr lang="ru-RU" dirty="0" smtClean="0">
                <a:hlinkClick r:id="rId3"/>
              </a:rPr>
              <a:t>«Старинные меры длины и веса в русском фольклоре». </a:t>
            </a:r>
            <a:r>
              <a:rPr lang="ru-RU" dirty="0" smtClean="0"/>
              <a:t>Учителя: Белошапкина Ирина Петровна, </a:t>
            </a:r>
            <a:r>
              <a:rPr lang="ru-RU" dirty="0" err="1" smtClean="0"/>
              <a:t>Ситникова</a:t>
            </a:r>
            <a:r>
              <a:rPr lang="ru-RU" dirty="0" smtClean="0"/>
              <a:t> Яна Владимировна МБОУ «СШ № 32 им. С.А. Лавочкина». 2020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Английский язык, </a:t>
            </a:r>
            <a:r>
              <a:rPr lang="ru-RU" dirty="0"/>
              <a:t>4 класс. «Мой дом</a:t>
            </a:r>
            <a:r>
              <a:rPr lang="ru-RU" dirty="0" smtClean="0"/>
              <a:t>».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cloud.mail.ru/public/Ef8U/h5RyeGUyn</a:t>
            </a:r>
            <a:r>
              <a:rPr lang="ru-RU" dirty="0"/>
              <a:t> Кузьменкова Ольга </a:t>
            </a:r>
            <a:r>
              <a:rPr lang="ru-RU" dirty="0" smtClean="0"/>
              <a:t>Васильевна</a:t>
            </a:r>
            <a:r>
              <a:rPr lang="ru-RU" dirty="0"/>
              <a:t>, </a:t>
            </a:r>
            <a:r>
              <a:rPr lang="ru-RU" dirty="0" smtClean="0"/>
              <a:t>учитель МБОУ </a:t>
            </a:r>
            <a:r>
              <a:rPr lang="ru-RU" dirty="0"/>
              <a:t>«Гимназия № 4» г. </a:t>
            </a:r>
            <a:r>
              <a:rPr lang="ru-RU" dirty="0" smtClean="0"/>
              <a:t>Смоленска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Русский язык, 2 класс. «Учимся </a:t>
            </a:r>
            <a:r>
              <a:rPr lang="ru-RU" dirty="0"/>
              <a:t>находить и проверять орфограммы в слове</a:t>
            </a:r>
            <a:r>
              <a:rPr lang="ru-RU" dirty="0" smtClean="0"/>
              <a:t>». Бадеева </a:t>
            </a:r>
            <a:r>
              <a:rPr lang="ru-RU" dirty="0"/>
              <a:t>Л.П., учитель русского языка и литературы МБОУ «СШ № 25» </a:t>
            </a:r>
            <a:r>
              <a:rPr lang="en-US" dirty="0">
                <a:hlinkClick r:id="rId5"/>
              </a:rPr>
              <a:t>https://disk.yandex.ru/i/60xkfarHepSoHQ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Урок английского языка, 8 класс. «Монархия </a:t>
            </a:r>
            <a:r>
              <a:rPr lang="ru-RU" dirty="0"/>
              <a:t>(</a:t>
            </a:r>
            <a:r>
              <a:rPr lang="en-US" dirty="0"/>
              <a:t>Monarchy)</a:t>
            </a:r>
            <a:r>
              <a:rPr lang="ru-RU" dirty="0" smtClean="0"/>
              <a:t>». </a:t>
            </a:r>
            <a:r>
              <a:rPr lang="ru-RU" dirty="0"/>
              <a:t>Панифедова Ирина Михайловна, учитель английского языка.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disk.yandex.ru/i/lFdxHMMFYnUO2A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Урок физической культуры, 5 класс. Комплексное </a:t>
            </a:r>
            <a:r>
              <a:rPr lang="ru-RU" dirty="0"/>
              <a:t>развитие физических </a:t>
            </a:r>
            <a:r>
              <a:rPr lang="ru-RU" dirty="0" smtClean="0"/>
              <a:t>качеств. Кудряшов </a:t>
            </a:r>
            <a:r>
              <a:rPr lang="ru-RU" dirty="0"/>
              <a:t>Василий </a:t>
            </a:r>
            <a:r>
              <a:rPr lang="ru-RU" dirty="0" smtClean="0"/>
              <a:t>Михайлович, учитель МБОУ «СШ № 40»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drive.google.com/drive/folders/1FuWMotoKHTrwtKwSE18COiMU3TVucZgC?usp=sharing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Обществознание, 10 класс. Искусство и его функции.  Миронова </a:t>
            </a:r>
            <a:r>
              <a:rPr lang="ru-RU" dirty="0"/>
              <a:t>Анастасия </a:t>
            </a:r>
            <a:r>
              <a:rPr lang="ru-RU" dirty="0" smtClean="0"/>
              <a:t>Стефановна, учитель МБОУ «СШ № 12»</a:t>
            </a:r>
            <a:r>
              <a:rPr lang="en-US" dirty="0"/>
              <a:t>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drive.google.com/folderview?id=1gAAcs2dOn006dqOqxW2285ulEOMDEzwd</a:t>
            </a:r>
            <a:endParaRPr lang="en-US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Интегрированный урок (математика, химия). Решение задач на смеси и сплавы. </a:t>
            </a:r>
            <a:r>
              <a:rPr lang="ru-RU" dirty="0" err="1" smtClean="0"/>
              <a:t>Сечкова</a:t>
            </a:r>
            <a:r>
              <a:rPr lang="ru-RU" dirty="0" smtClean="0"/>
              <a:t> Л.Н., Абрамович И.В.. </a:t>
            </a:r>
            <a:r>
              <a:rPr lang="en-US" dirty="0" smtClean="0">
                <a:hlinkClick r:id="rId9"/>
              </a:rPr>
              <a:t>https</a:t>
            </a:r>
            <a:r>
              <a:rPr lang="en-US" dirty="0">
                <a:hlinkClick r:id="rId9"/>
              </a:rPr>
              <a:t>://disk.yandex.ru/d/rJnu__</a:t>
            </a:r>
            <a:r>
              <a:rPr lang="en-US" dirty="0" smtClean="0">
                <a:hlinkClick r:id="rId9"/>
              </a:rPr>
              <a:t>3pc25UfA?w=3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Французский язык. </a:t>
            </a:r>
            <a:r>
              <a:rPr lang="ru-RU" dirty="0" smtClean="0"/>
              <a:t>«Кино». Клиенкова </a:t>
            </a:r>
            <a:r>
              <a:rPr lang="ru-RU" dirty="0"/>
              <a:t>Екатерина Сергеевна, </a:t>
            </a:r>
            <a:r>
              <a:rPr lang="ru-RU" dirty="0" smtClean="0"/>
              <a:t>учитель МБОУ </a:t>
            </a:r>
            <a:r>
              <a:rPr lang="ru-RU" dirty="0"/>
              <a:t>«СШ № 25»  </a:t>
            </a:r>
            <a:r>
              <a:rPr lang="en-US" dirty="0" smtClean="0">
                <a:hlinkClick r:id="rId10"/>
              </a:rPr>
              <a:t>https</a:t>
            </a:r>
            <a:r>
              <a:rPr lang="en-US" dirty="0">
                <a:hlinkClick r:id="rId10"/>
              </a:rPr>
              <a:t>://</a:t>
            </a:r>
            <a:r>
              <a:rPr lang="en-US" dirty="0" smtClean="0">
                <a:hlinkClick r:id="rId10"/>
              </a:rPr>
              <a:t>disk.yandex.ru/i/ovWYOnEMSkqg7A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 smtClean="0"/>
              <a:t>Информатика. Сидоркина </a:t>
            </a:r>
            <a:r>
              <a:rPr lang="ru-RU" dirty="0"/>
              <a:t>Ольга </a:t>
            </a:r>
            <a:r>
              <a:rPr lang="ru-RU" dirty="0" smtClean="0"/>
              <a:t>Александровна</a:t>
            </a:r>
            <a:r>
              <a:rPr lang="ru-RU" dirty="0"/>
              <a:t>, учитель МБОУ «СШ №40</a:t>
            </a:r>
            <a:r>
              <a:rPr lang="ru-RU" dirty="0" smtClean="0"/>
              <a:t>»</a:t>
            </a:r>
            <a:r>
              <a:rPr lang="en-US" dirty="0"/>
              <a:t> </a:t>
            </a:r>
            <a:r>
              <a:rPr lang="en-US" dirty="0">
                <a:hlinkClick r:id="rId11"/>
              </a:rPr>
              <a:t>https://</a:t>
            </a:r>
            <a:r>
              <a:rPr lang="en-US" dirty="0" smtClean="0">
                <a:hlinkClick r:id="rId11"/>
              </a:rPr>
              <a:t>drive.google.com/drive/folders/1hctzr2TlGw7_zE5rN9-NCyN1x9MEmlwu?usp=sharing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/>
              <a:t>Интегрированный урок (литература, история</a:t>
            </a:r>
            <a:r>
              <a:rPr lang="ru-RU" dirty="0" smtClean="0"/>
              <a:t>). 9 класс.  «</a:t>
            </a:r>
            <a:r>
              <a:rPr lang="ru-RU" dirty="0"/>
              <a:t>Восстание декабристов. Судьба и творчество его участников</a:t>
            </a:r>
            <a:r>
              <a:rPr lang="ru-RU" dirty="0" smtClean="0"/>
              <a:t>». </a:t>
            </a:r>
            <a:r>
              <a:rPr lang="en-US" dirty="0" smtClean="0">
                <a:hlinkClick r:id="rId12"/>
              </a:rPr>
              <a:t>https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drive.google.com/file/d/1AV4Op0rssY6j-IpIV9kK1VE0_yVlfeXk/view?usp=sharing</a:t>
            </a:r>
            <a:r>
              <a:rPr lang="ru-RU" dirty="0" smtClean="0"/>
              <a:t> 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en-US" dirty="0">
                <a:hlinkClick r:id="rId13"/>
              </a:rPr>
              <a:t>https://</a:t>
            </a:r>
            <a:r>
              <a:rPr lang="en-US" dirty="0" smtClean="0">
                <a:hlinkClick r:id="rId13"/>
              </a:rPr>
              <a:t>drive.google.com/drive/folders/1GNe6jKXEKE9alGMe1UQvi76dLhPiHbQx</a:t>
            </a: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53979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5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 </a:t>
            </a:r>
            <a:r>
              <a:rPr lang="ru-RU" dirty="0" err="1" smtClean="0"/>
              <a:t>видеоуроков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ru-RU" dirty="0" smtClean="0">
                <a:hlinkClick r:id="rId2"/>
              </a:rPr>
              <a:t>Интегрированный урок </a:t>
            </a:r>
            <a:r>
              <a:rPr lang="ru-RU" dirty="0" smtClean="0"/>
              <a:t>(русского языка и математики). Урок-ярмарка </a:t>
            </a:r>
            <a:r>
              <a:rPr lang="ru-RU" dirty="0" smtClean="0">
                <a:hlinkClick r:id="rId3"/>
              </a:rPr>
              <a:t>«Старинные меры длины и веса в русском фольклоре». </a:t>
            </a:r>
            <a:r>
              <a:rPr lang="ru-RU" dirty="0" smtClean="0"/>
              <a:t>Учителя: Белошапкина Ирина Петровна, </a:t>
            </a:r>
            <a:r>
              <a:rPr lang="ru-RU" dirty="0" err="1" smtClean="0"/>
              <a:t>Ситникова</a:t>
            </a:r>
            <a:r>
              <a:rPr lang="ru-RU" dirty="0" smtClean="0"/>
              <a:t> Яна Владимировна МБОУ «СШ № 32 им. С.А. Лавочкина». 2020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hlinkClick r:id="rId4"/>
              </a:rPr>
              <a:t>Гимназия № 4.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cloud.mail.ru/public/Ef8U/h5RyeGUyn</a:t>
            </a: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dirty="0">
                <a:hlinkClick r:id="rId5"/>
              </a:rPr>
              <a:t>Скринкаст. </a:t>
            </a:r>
            <a:r>
              <a:rPr lang="ru-RU" dirty="0"/>
              <a:t>Математика, 6 класс. Сложение чисел с разными </a:t>
            </a:r>
            <a:r>
              <a:rPr lang="ru-RU" dirty="0" smtClean="0"/>
              <a:t>знаками. </a:t>
            </a:r>
            <a:r>
              <a:rPr lang="ru-RU" dirty="0" smtClean="0">
                <a:hlinkClick r:id="rId6"/>
              </a:rPr>
              <a:t>Обучающий </a:t>
            </a:r>
            <a:r>
              <a:rPr lang="ru-RU" dirty="0">
                <a:hlinkClick r:id="rId6"/>
              </a:rPr>
              <a:t>видеоролик для дистанционного </a:t>
            </a:r>
            <a:r>
              <a:rPr lang="ru-RU" dirty="0" smtClean="0">
                <a:hlinkClick r:id="rId6"/>
              </a:rPr>
              <a:t>обучения. </a:t>
            </a:r>
            <a:r>
              <a:rPr lang="ru-RU" dirty="0" smtClean="0"/>
              <a:t>Гайкова </a:t>
            </a:r>
            <a:r>
              <a:rPr lang="ru-RU" dirty="0"/>
              <a:t>Л.А., учитель МБОУ «СШ № 40» г</a:t>
            </a:r>
            <a:r>
              <a:rPr lang="ru-RU" dirty="0" smtClean="0"/>
              <a:t>. Смоленска, 2021</a:t>
            </a:r>
          </a:p>
          <a:p>
            <a:pPr marL="0" indent="0" algn="just" fontAlgn="base">
              <a:buNone/>
            </a:pPr>
            <a:r>
              <a:rPr lang="ru-RU" dirty="0" smtClean="0"/>
              <a:t>3. </a:t>
            </a:r>
            <a:r>
              <a:rPr lang="ru-RU" dirty="0" smtClean="0">
                <a:hlinkClick r:id="rId7"/>
              </a:rPr>
              <a:t>Скринкаст.</a:t>
            </a:r>
            <a:r>
              <a:rPr lang="ru-RU" dirty="0" smtClean="0"/>
              <a:t> Математика, 5 класс. Глава </a:t>
            </a:r>
            <a:r>
              <a:rPr lang="ru-RU" dirty="0"/>
              <a:t>8. Инструменты для вычислений и измерений</a:t>
            </a:r>
            <a:r>
              <a:rPr lang="ru-RU" dirty="0" smtClean="0"/>
              <a:t>. § </a:t>
            </a:r>
            <a:r>
              <a:rPr lang="ru-RU" dirty="0"/>
              <a:t>40 </a:t>
            </a:r>
            <a:r>
              <a:rPr lang="ru-RU" dirty="0" smtClean="0"/>
              <a:t>Проценты. </a:t>
            </a:r>
            <a:r>
              <a:rPr lang="ru-RU" dirty="0" smtClean="0">
                <a:hlinkClick r:id="rId8"/>
              </a:rPr>
              <a:t>Ранченко</a:t>
            </a:r>
            <a:r>
              <a:rPr lang="ru-RU" dirty="0" smtClean="0"/>
              <a:t> </a:t>
            </a:r>
            <a:r>
              <a:rPr lang="ru-RU" dirty="0"/>
              <a:t>Александр </a:t>
            </a:r>
            <a:r>
              <a:rPr lang="ru-RU" dirty="0" smtClean="0"/>
              <a:t>Сергеевич, МБОУ </a:t>
            </a:r>
            <a:r>
              <a:rPr lang="ru-RU" dirty="0"/>
              <a:t>«СШ </a:t>
            </a:r>
            <a:r>
              <a:rPr lang="ru-RU" dirty="0" smtClean="0"/>
              <a:t>№ 2</a:t>
            </a:r>
            <a:r>
              <a:rPr lang="ru-RU" dirty="0"/>
              <a:t>» г. </a:t>
            </a:r>
            <a:r>
              <a:rPr lang="ru-RU" dirty="0" smtClean="0"/>
              <a:t>Смоленск, 2021</a:t>
            </a:r>
            <a:endParaRPr lang="ru-RU" dirty="0"/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53979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153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Чигвинцев </a:t>
            </a:r>
            <a:r>
              <a:rPr lang="ru-RU" sz="3200" b="1" dirty="0">
                <a:solidFill>
                  <a:srgbClr val="0070C0"/>
                </a:solidFill>
              </a:rPr>
              <a:t>Иван Александрович, учитель истории </a:t>
            </a:r>
            <a:r>
              <a:rPr lang="ru-RU" sz="3200" b="1" dirty="0" smtClean="0">
                <a:solidFill>
                  <a:srgbClr val="0070C0"/>
                </a:solidFill>
              </a:rPr>
              <a:t>МБОУ «СШ № 25». Номинация «Учение с увлечением»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	</a:t>
            </a:r>
            <a:r>
              <a:rPr lang="ru-RU" b="1" dirty="0"/>
              <a:t>Видео экскурсия «Катюша капитана Флёрова»</a:t>
            </a:r>
          </a:p>
          <a:p>
            <a:pPr algn="just"/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www.youtube.com/watch?v=dln-TaslyM8&amp;t=29s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Виртуальная </a:t>
            </a:r>
            <a:r>
              <a:rPr lang="ru-RU" dirty="0"/>
              <a:t>экскурсия о первой экспериментальной батарее реактивных систем залпового огня "БМ-13"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 smtClean="0"/>
              <a:t>2.</a:t>
            </a:r>
            <a:r>
              <a:rPr lang="ru-RU" b="1" dirty="0"/>
              <a:t>	</a:t>
            </a:r>
            <a:r>
              <a:rPr lang="ru-RU" dirty="0"/>
              <a:t>Видео экскурсия «Дорогой отцов героев»</a:t>
            </a:r>
          </a:p>
          <a:p>
            <a:pPr algn="just"/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www.youtube.com/watch?v=JX9K0Yk8dG0&amp;t=84s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Ролик </a:t>
            </a:r>
            <a:r>
              <a:rPr lang="ru-RU" dirty="0"/>
              <a:t>повествует о Вяземской воздушно-десантной операции 1942 года и о старшеклассниках 25 средней школы города Смоленска, создавших вместе со своим учителем истории поисковый отряд и установивших в 1970 году обелиск у деревни Буда-Завод в честь воинов-десантников, сражавшихся на Смоленской земле с захватчиками. А также о ветеране Великой Отечественной войны, участнике Вяземской операции Алексее Петровиче </a:t>
            </a:r>
            <a:r>
              <a:rPr lang="ru-RU" dirty="0" err="1"/>
              <a:t>Камозине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159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883"/>
          </a:xfrm>
        </p:spPr>
        <p:txBody>
          <a:bodyPr/>
          <a:lstStyle/>
          <a:p>
            <a:r>
              <a:rPr lang="ru-RU" b="1" dirty="0" smtClean="0"/>
              <a:t>Номинация «Учение с увлечением»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00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2. Занятие </a:t>
            </a:r>
            <a:r>
              <a:rPr lang="ru-RU" dirty="0"/>
              <a:t>по программе внеурочной деятельности</a:t>
            </a:r>
            <a:r>
              <a:rPr lang="ru-RU" dirty="0" smtClean="0"/>
              <a:t>. 6 класс. «На </a:t>
            </a:r>
            <a:r>
              <a:rPr lang="ru-RU" dirty="0"/>
              <a:t>пути к финансовой </a:t>
            </a:r>
            <a:r>
              <a:rPr lang="ru-RU" dirty="0" smtClean="0"/>
              <a:t>грамотности». </a:t>
            </a:r>
            <a:r>
              <a:rPr lang="ru-RU" b="1" i="1" dirty="0" smtClean="0"/>
              <a:t>Марина Наталья Николаевна</a:t>
            </a:r>
            <a:r>
              <a:rPr lang="ru-RU" dirty="0" smtClean="0"/>
              <a:t>, учитель математики МБОУ «СШ № 40».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cloud.mail.ru/public/wkop/U4Ys5zgCx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3. Внеурочное занятие. Дорога в космос. </a:t>
            </a:r>
            <a:r>
              <a:rPr lang="ru-RU" b="1" i="1" dirty="0" smtClean="0"/>
              <a:t>Исаева, Шинкоренко</a:t>
            </a:r>
            <a:r>
              <a:rPr lang="ru-RU" dirty="0" smtClean="0"/>
              <a:t>, учителя начальных классов МБОУ «СШ № 5».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disk.yandex.ru/d/6XpmytO9BVyp7g?w=3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65351"/>
            <a:ext cx="3575804" cy="22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8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ru-RU" b="1" dirty="0" smtClean="0"/>
              <a:t>Номинация «Методические находки»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466" y="1341120"/>
            <a:ext cx="7128353" cy="244575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 Видеоролик </a:t>
            </a:r>
            <a:r>
              <a:rPr lang="ru-RU" dirty="0"/>
              <a:t>фразеологического выражения «Гордиев узел</a:t>
            </a:r>
            <a:r>
              <a:rPr lang="ru-RU" dirty="0" smtClean="0"/>
              <a:t>». Русский язык, 6 класс</a:t>
            </a:r>
            <a:r>
              <a:rPr lang="ru-RU" dirty="0"/>
              <a:t>. § 29. </a:t>
            </a:r>
            <a:r>
              <a:rPr lang="ru-RU" dirty="0" smtClean="0"/>
              <a:t>Фразеологизмы. § </a:t>
            </a:r>
            <a:r>
              <a:rPr lang="ru-RU" dirty="0"/>
              <a:t>30. Источники </a:t>
            </a:r>
            <a:r>
              <a:rPr lang="ru-RU" dirty="0" smtClean="0"/>
              <a:t>фразеологизмов. Ростова </a:t>
            </a:r>
            <a:r>
              <a:rPr lang="ru-RU" dirty="0"/>
              <a:t>Анна Сергеевна, учитель русского языка и </a:t>
            </a:r>
            <a:r>
              <a:rPr lang="ru-RU" dirty="0" smtClean="0"/>
              <a:t>литературы МБОУ </a:t>
            </a:r>
            <a:r>
              <a:rPr lang="ru-RU" dirty="0"/>
              <a:t>«СШ № 21 им. Н.И. </a:t>
            </a:r>
            <a:r>
              <a:rPr lang="ru-RU" dirty="0" err="1"/>
              <a:t>Рыленкова</a:t>
            </a:r>
            <a:r>
              <a:rPr lang="ru-RU" dirty="0" smtClean="0"/>
              <a:t>»,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https://drive.google.com/file/d/10Ay6RGaol8VfDuWpH3F5Fk3uT-_</a:t>
            </a:r>
            <a:r>
              <a:rPr lang="en-US" dirty="0" smtClean="0">
                <a:hlinkClick r:id="rId2"/>
              </a:rPr>
              <a:t>iS0LV/view?usp=sharing</a:t>
            </a:r>
            <a:endParaRPr lang="ru-RU" dirty="0" smtClean="0"/>
          </a:p>
          <a:p>
            <a:pPr algn="just"/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239" t="11989" r="6646" b="10773"/>
          <a:stretch/>
        </p:blipFill>
        <p:spPr>
          <a:xfrm>
            <a:off x="228906" y="3934456"/>
            <a:ext cx="5357702" cy="26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86608" y="4454440"/>
            <a:ext cx="6421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2. Шупегин </a:t>
            </a:r>
            <a:r>
              <a:rPr lang="ru-RU" sz="2400" dirty="0"/>
              <a:t>Андрей Александрович, учитель истории и обществознания, МБОУ «СШ №32 им. С. А. Лавочкина» г. Смоленска </a:t>
            </a:r>
            <a:r>
              <a:rPr lang="en-US" sz="2400" dirty="0">
                <a:hlinkClick r:id="rId4"/>
              </a:rPr>
              <a:t>https://drive.google.com/file/d/1OVWcJGcmWhm8eaiJKFtM5AYxi7pyHnAx/view?usp=sharing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10428" t="10359" r="34462" b="8241"/>
          <a:stretch/>
        </p:blipFill>
        <p:spPr>
          <a:xfrm>
            <a:off x="8555277" y="1341120"/>
            <a:ext cx="3331923" cy="27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3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Номинация «Методические </a:t>
            </a:r>
            <a:r>
              <a:rPr lang="ru-RU" b="1" dirty="0"/>
              <a:t>находки»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Урок «Путешествия</a:t>
            </a:r>
            <a:r>
              <a:rPr lang="ru-RU" dirty="0" smtClean="0"/>
              <a:t>».  9 класс. </a:t>
            </a:r>
            <a:r>
              <a:rPr lang="ru-RU" dirty="0"/>
              <a:t>Видеозапись фрагмента урока с </a:t>
            </a:r>
            <a:r>
              <a:rPr lang="ru-RU" dirty="0" smtClean="0"/>
              <a:t>обучающимися.  Шустина </a:t>
            </a:r>
            <a:r>
              <a:rPr lang="ru-RU" dirty="0"/>
              <a:t>Наталья </a:t>
            </a:r>
            <a:r>
              <a:rPr lang="ru-RU" dirty="0" smtClean="0"/>
              <a:t>Владиславовна, учитель английского языка МБОУ «СШ № 5».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disk.yandex.ru/i/K8kwwz-0kG3Csw</a:t>
            </a:r>
            <a:endParaRPr lang="ru-RU" dirty="0" smtClean="0"/>
          </a:p>
          <a:p>
            <a:pPr algn="just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drive.google.com/drive/folders/1FuWMotoKHTrwtKwSE18COiMU3TVucZgC?usp=sharing</a:t>
            </a:r>
            <a:endParaRPr lang="ru-RU" dirty="0" smtClean="0"/>
          </a:p>
          <a:p>
            <a:pPr algn="just"/>
            <a:endParaRPr lang="en-US" dirty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70" y="4443983"/>
            <a:ext cx="3223260" cy="21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7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12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Номинации конкурса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976" y="841248"/>
            <a:ext cx="11814048" cy="4351338"/>
          </a:xfrm>
        </p:spPr>
        <p:txBody>
          <a:bodyPr>
            <a:noAutofit/>
          </a:bodyPr>
          <a:lstStyle/>
          <a:p>
            <a:r>
              <a:rPr lang="ru-RU" sz="1400" b="1" dirty="0"/>
              <a:t>Номинация 1. «Современный урок на основе системно-деятельностного подхода» (</a:t>
            </a:r>
            <a:r>
              <a:rPr lang="ru-RU" sz="1400" b="1" dirty="0" err="1"/>
              <a:t>видеоурок</a:t>
            </a:r>
            <a:r>
              <a:rPr lang="ru-RU" sz="1400" b="1" dirty="0"/>
              <a:t> с обучающимися) (35-40 мин):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видеоуроки</a:t>
            </a:r>
            <a:r>
              <a:rPr lang="ru-RU" sz="1400" dirty="0"/>
              <a:t> по общеобразовательным предметам (1-11 классы);</a:t>
            </a:r>
          </a:p>
          <a:p>
            <a:r>
              <a:rPr lang="ru-RU" sz="1400" dirty="0"/>
              <a:t>- интегрированный урок.</a:t>
            </a:r>
          </a:p>
          <a:p>
            <a:r>
              <a:rPr lang="ru-RU" sz="1400" b="1" dirty="0"/>
              <a:t>Номинация 2. «Обучающий видеоролик для дистанционного обучения» (15-30 мин):</a:t>
            </a:r>
          </a:p>
          <a:p>
            <a:r>
              <a:rPr lang="ru-RU" sz="1400" dirty="0"/>
              <a:t>-видеозапись урока/обучающего ролика на камеру без школьников;</a:t>
            </a:r>
          </a:p>
          <a:p>
            <a:r>
              <a:rPr lang="ru-RU" sz="1400" dirty="0"/>
              <a:t>- видеозапись проведения лабораторной, практической работы, опыта, эксперимента;</a:t>
            </a:r>
          </a:p>
          <a:p>
            <a:r>
              <a:rPr lang="ru-RU" sz="1400" dirty="0"/>
              <a:t>- видеозапись объяснения материала с использованием метода </a:t>
            </a:r>
            <a:r>
              <a:rPr lang="ru-RU" sz="1400" dirty="0" err="1"/>
              <a:t>хромакея</a:t>
            </a:r>
            <a:r>
              <a:rPr lang="ru-RU" sz="1400" dirty="0"/>
              <a:t> («</a:t>
            </a:r>
            <a:r>
              <a:rPr lang="ru-RU" sz="1400" dirty="0" err="1"/>
              <a:t>greenscreen</a:t>
            </a:r>
            <a:r>
              <a:rPr lang="ru-RU" sz="1400" dirty="0"/>
              <a:t>» – зеленый экран);</a:t>
            </a:r>
          </a:p>
          <a:p>
            <a:r>
              <a:rPr lang="ru-RU" sz="1400" dirty="0"/>
              <a:t>- интерактивные </a:t>
            </a:r>
            <a:r>
              <a:rPr lang="ru-RU" sz="1400" dirty="0" err="1"/>
              <a:t>видеоуроки</a:t>
            </a:r>
            <a:r>
              <a:rPr lang="ru-RU" sz="1400" dirty="0"/>
              <a:t> (возможность выполнять действия во время просмотра </a:t>
            </a:r>
            <a:r>
              <a:rPr lang="ru-RU" sz="1400" dirty="0" err="1"/>
              <a:t>видеоурока</a:t>
            </a:r>
            <a:r>
              <a:rPr lang="ru-RU" sz="1400" dirty="0"/>
              <a:t>).</a:t>
            </a:r>
          </a:p>
          <a:p>
            <a:r>
              <a:rPr lang="ru-RU" sz="1400" b="1" dirty="0"/>
              <a:t>Номинация 3. «Методические находки» (до 20 мин):</a:t>
            </a:r>
          </a:p>
          <a:p>
            <a:r>
              <a:rPr lang="ru-RU" sz="1400" dirty="0"/>
              <a:t>- видеоролик конкретного этапа урока с применением современных педагогических технологий, инновационных и авторских методик;</a:t>
            </a:r>
          </a:p>
          <a:p>
            <a:r>
              <a:rPr lang="ru-RU" sz="1400" dirty="0"/>
              <a:t>- объяснение сложного материала с использованием моделирования, наглядного материала и изображения на доске.</a:t>
            </a:r>
          </a:p>
          <a:p>
            <a:r>
              <a:rPr lang="ru-RU" sz="1400" b="1" dirty="0"/>
              <a:t>Номинация 4. «Цифровая грамотность» (до 20 мин):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видеоуроки</a:t>
            </a:r>
            <a:r>
              <a:rPr lang="ru-RU" sz="1400" dirty="0"/>
              <a:t> по работе с интернет-сервисами, в компьютерных программах с озвучиванием или комментариями;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видеоинструкция</a:t>
            </a:r>
            <a:r>
              <a:rPr lang="ru-RU" sz="1400" dirty="0"/>
              <a:t> или </a:t>
            </a:r>
            <a:r>
              <a:rPr lang="ru-RU" sz="1400" dirty="0" err="1"/>
              <a:t>скринкаст</a:t>
            </a:r>
            <a:r>
              <a:rPr lang="ru-RU" sz="1400" dirty="0"/>
              <a:t> ;</a:t>
            </a:r>
          </a:p>
          <a:p>
            <a:r>
              <a:rPr lang="ru-RU" sz="1400" dirty="0"/>
              <a:t>- анимационный видеоролик;</a:t>
            </a:r>
          </a:p>
          <a:p>
            <a:r>
              <a:rPr lang="ru-RU" sz="1400" b="1" dirty="0"/>
              <a:t>Номинация 5. «Учение с увлечением» (до 20 мин):</a:t>
            </a:r>
          </a:p>
          <a:p>
            <a:r>
              <a:rPr lang="ru-RU" sz="1400" dirty="0"/>
              <a:t>- видео-мастер-класс по внеурочной деятельности или дополнительному образованию (с обучающимися или на камеру);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видеоурок</a:t>
            </a:r>
            <a:r>
              <a:rPr lang="ru-RU" sz="1400" dirty="0"/>
              <a:t> (учебное занятие) для ребенка с особыми образовательными потребностями;</a:t>
            </a:r>
          </a:p>
          <a:p>
            <a:r>
              <a:rPr lang="ru-RU" sz="1400" dirty="0"/>
              <a:t>- </a:t>
            </a:r>
            <a:r>
              <a:rPr lang="ru-RU" sz="1400" dirty="0" err="1"/>
              <a:t>видеоэкскурсия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03831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ru-RU" b="1" dirty="0" smtClean="0"/>
              <a:t>Банк </a:t>
            </a:r>
            <a:r>
              <a:rPr lang="ru-RU" b="1" dirty="0" err="1" smtClean="0"/>
              <a:t>видеоуроков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936" y="1325753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ru-RU" dirty="0" smtClean="0"/>
              <a:t>Банк </a:t>
            </a:r>
            <a:r>
              <a:rPr lang="ru-RU" dirty="0" err="1"/>
              <a:t>видеоуроков</a:t>
            </a:r>
            <a:r>
              <a:rPr lang="ru-RU" dirty="0"/>
              <a:t> педагогов дополнительного образования Тамбовской области «Диалог</a:t>
            </a:r>
            <a:r>
              <a:rPr lang="ru-RU" dirty="0" smtClean="0"/>
              <a:t>»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dopobr.68edu.ru/about-us/structure/otdel-od/bank-videourokov-dialog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://videouroki.net</a:t>
            </a:r>
            <a:r>
              <a:rPr lang="en-US" dirty="0" smtClean="0">
                <a:hlinkClick r:id="rId3"/>
              </a:rPr>
              <a:t>/</a:t>
            </a:r>
            <a:r>
              <a:rPr lang="ru-RU" dirty="0"/>
              <a:t> Видеоуроки.NET. Электронные тетради,  олимпиады, тесты (нужна </a:t>
            </a:r>
            <a:r>
              <a:rPr lang="ru-RU" dirty="0" smtClean="0"/>
              <a:t>регистрация). </a:t>
            </a:r>
            <a:r>
              <a:rPr lang="ru-RU" dirty="0" smtClean="0">
                <a:hlinkClick r:id="rId4"/>
              </a:rPr>
              <a:t>Видеоуроки </a:t>
            </a:r>
            <a:r>
              <a:rPr lang="ru-RU" dirty="0">
                <a:hlinkClick r:id="rId4"/>
              </a:rPr>
              <a:t>в Интернет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Репетиторы онлайн от </a:t>
            </a:r>
            <a:r>
              <a:rPr lang="ru-RU" dirty="0"/>
              <a:t>проекта «</a:t>
            </a:r>
            <a:r>
              <a:rPr lang="ru-RU" dirty="0" err="1"/>
              <a:t>ИнфоУрок»Бесплатные</a:t>
            </a:r>
            <a:r>
              <a:rPr lang="ru-RU" dirty="0"/>
              <a:t> </a:t>
            </a:r>
            <a:r>
              <a:rPr lang="ru-RU" dirty="0" err="1"/>
              <a:t>видеоуроки</a:t>
            </a:r>
            <a:r>
              <a:rPr lang="ru-RU" dirty="0"/>
              <a:t> для учеников 1‑11 классов и </a:t>
            </a:r>
            <a:r>
              <a:rPr lang="ru-RU" dirty="0" smtClean="0"/>
              <a:t>дошкольников.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iu.ru/video-lessons</a:t>
            </a: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pPr marL="514350" indent="-514350" algn="just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59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5736" y="691769"/>
            <a:ext cx="10515600" cy="224650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СПАСИБО ЗА ВНИМАНИЕ!!!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Дистанционное обучение школьников: онлайн уроки на телевидении | Дети в  городе Укра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7" y="2664243"/>
            <a:ext cx="6521323" cy="36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863" y="96901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ru-RU" alt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Школы-участницы </a:t>
            </a:r>
            <a:r>
              <a:rPr lang="ru-RU" alt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конкурса «Лучший </a:t>
            </a:r>
            <a:r>
              <a:rPr lang="ru-RU" altLang="ru-RU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видеоурок</a:t>
            </a:r>
            <a:r>
              <a:rPr lang="ru-RU" alt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79329"/>
              </p:ext>
            </p:extLst>
          </p:nvPr>
        </p:nvGraphicFramePr>
        <p:xfrm>
          <a:off x="5693663" y="905986"/>
          <a:ext cx="6248401" cy="5849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441">
                  <a:extLst>
                    <a:ext uri="{9D8B030D-6E8A-4147-A177-3AD203B41FA5}">
                      <a16:colId xmlns:a16="http://schemas.microsoft.com/office/drawing/2014/main" val="3363289290"/>
                    </a:ext>
                  </a:extLst>
                </a:gridCol>
                <a:gridCol w="1171415">
                  <a:extLst>
                    <a:ext uri="{9D8B030D-6E8A-4147-A177-3AD203B41FA5}">
                      <a16:colId xmlns:a16="http://schemas.microsoft.com/office/drawing/2014/main" val="1343115271"/>
                    </a:ext>
                  </a:extLst>
                </a:gridCol>
                <a:gridCol w="1041401">
                  <a:extLst>
                    <a:ext uri="{9D8B030D-6E8A-4147-A177-3AD203B41FA5}">
                      <a16:colId xmlns:a16="http://schemas.microsoft.com/office/drawing/2014/main" val="1455396086"/>
                    </a:ext>
                  </a:extLst>
                </a:gridCol>
                <a:gridCol w="1040759">
                  <a:extLst>
                    <a:ext uri="{9D8B030D-6E8A-4147-A177-3AD203B41FA5}">
                      <a16:colId xmlns:a16="http://schemas.microsoft.com/office/drawing/2014/main" val="783458372"/>
                    </a:ext>
                  </a:extLst>
                </a:gridCol>
                <a:gridCol w="911385">
                  <a:extLst>
                    <a:ext uri="{9D8B030D-6E8A-4147-A177-3AD203B41FA5}">
                      <a16:colId xmlns:a16="http://schemas.microsoft.com/office/drawing/2014/main" val="1026343001"/>
                    </a:ext>
                  </a:extLst>
                </a:gridCol>
              </a:tblGrid>
              <a:tr h="324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Участники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634805"/>
                  </a:ext>
                </a:extLst>
              </a:tr>
              <a:tr h="22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119248607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2»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23232116"/>
                  </a:ext>
                </a:extLst>
              </a:tr>
              <a:tr h="306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5»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264059337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«Гимназия № 4»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194621824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9»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3626674320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12»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253065302"/>
                  </a:ext>
                </a:extLst>
              </a:tr>
              <a:tr h="537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17 им. Героя Российской Федерации А.Б. Буханова»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3552258209"/>
                  </a:ext>
                </a:extLst>
              </a:tr>
              <a:tr h="358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МБОУ «СШ № 21 им. Н.И. </a:t>
                      </a:r>
                      <a:r>
                        <a:rPr lang="ru-RU" sz="1600" dirty="0" err="1">
                          <a:effectLst/>
                        </a:rPr>
                        <a:t>Рыленкова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4198751979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25»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1930054833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29»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644238167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31»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2188214669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32»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4010750887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37»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4254547234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МБОУ «СШ № 40»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2099075990"/>
                  </a:ext>
                </a:extLst>
              </a:tr>
              <a:tr h="234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Детский сад № 49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359447565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87" marR="62787" marT="0" marB="0"/>
                </a:tc>
                <a:extLst>
                  <a:ext uri="{0D108BD9-81ED-4DB2-BD59-A6C34878D82A}">
                    <a16:rowId xmlns:a16="http://schemas.microsoft.com/office/drawing/2014/main" val="392435356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17918"/>
              </p:ext>
            </p:extLst>
          </p:nvPr>
        </p:nvGraphicFramePr>
        <p:xfrm>
          <a:off x="237744" y="1924181"/>
          <a:ext cx="5123686" cy="4527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1031">
                  <a:extLst>
                    <a:ext uri="{9D8B030D-6E8A-4147-A177-3AD203B41FA5}">
                      <a16:colId xmlns:a16="http://schemas.microsoft.com/office/drawing/2014/main" val="1431824345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val="41291817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87700403"/>
                    </a:ext>
                  </a:extLst>
                </a:gridCol>
                <a:gridCol w="658368">
                  <a:extLst>
                    <a:ext uri="{9D8B030D-6E8A-4147-A177-3AD203B41FA5}">
                      <a16:colId xmlns:a16="http://schemas.microsoft.com/office/drawing/2014/main" val="3909607844"/>
                    </a:ext>
                  </a:extLst>
                </a:gridCol>
                <a:gridCol w="743711">
                  <a:extLst>
                    <a:ext uri="{9D8B030D-6E8A-4147-A177-3AD203B41FA5}">
                      <a16:colId xmlns:a16="http://schemas.microsoft.com/office/drawing/2014/main" val="1834308612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Номинации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Участники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Победители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6313885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833434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Современный урок на основе системно-деятельностного подхода (</a:t>
                      </a:r>
                      <a:r>
                        <a:rPr lang="ru-RU" sz="1600" dirty="0" err="1">
                          <a:effectLst/>
                        </a:rPr>
                        <a:t>видеоурок</a:t>
                      </a:r>
                      <a:r>
                        <a:rPr lang="ru-RU" sz="1600" dirty="0">
                          <a:effectLst/>
                        </a:rPr>
                        <a:t> с обучающимися)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0325839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Обучающий видеоролик для дистанционного обучения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7274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Методические находки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038892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Цифровая грамотность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1610301"/>
                  </a:ext>
                </a:extLst>
              </a:tr>
              <a:tr h="255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Учение с увлечением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03299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5168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66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72" y="1874393"/>
            <a:ext cx="10515600" cy="1575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</a:rPr>
              <a:t>Банк </a:t>
            </a:r>
            <a:r>
              <a:rPr lang="ru-RU" sz="9600" b="1" dirty="0" smtClean="0">
                <a:solidFill>
                  <a:srgbClr val="0070C0"/>
                </a:solidFill>
              </a:rPr>
              <a:t>видеоуроков-2022</a:t>
            </a:r>
            <a:endParaRPr lang="ru-RU" sz="9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534" y="3194198"/>
            <a:ext cx="1816958" cy="29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4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43205"/>
            <a:ext cx="10515600" cy="86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>
                <a:solidFill>
                  <a:srgbClr val="C00000"/>
                </a:solidFill>
              </a:rPr>
              <a:t>I</a:t>
            </a:r>
            <a:r>
              <a:rPr lang="ru-RU" b="1" dirty="0" smtClean="0">
                <a:solidFill>
                  <a:srgbClr val="C00000"/>
                </a:solidFill>
              </a:rPr>
              <a:t> место</a:t>
            </a:r>
            <a:endParaRPr lang="ru-RU" sz="22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87277"/>
              </p:ext>
            </p:extLst>
          </p:nvPr>
        </p:nvGraphicFramePr>
        <p:xfrm>
          <a:off x="365341" y="1287272"/>
          <a:ext cx="11461315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098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2572512">
                  <a:extLst>
                    <a:ext uri="{9D8B030D-6E8A-4147-A177-3AD203B41FA5}">
                      <a16:colId xmlns:a16="http://schemas.microsoft.com/office/drawing/2014/main" val="1378610235"/>
                    </a:ext>
                  </a:extLst>
                </a:gridCol>
                <a:gridCol w="2938273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2414432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Участники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Сидоркина Татьяна</a:t>
                      </a:r>
                      <a:r>
                        <a:rPr lang="ru-RU" sz="1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Николаевна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 МБОУ "Гимназия № 4«. Номинация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«Современный урок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основе системно-деятельностного подхода 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видеоурок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обучающимися)»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класс. (по системе </a:t>
                      </a:r>
                      <a:r>
                        <a:rPr lang="ru-RU" sz="1400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Эльконина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-Давыдова)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https://drive.google.com/drive/folders/1oTkIpnDFG473SJVrbjJz8OlajW7bJLLF?usp=sharing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https://drive.google.com/drive/folders/1oTkIpnDFG473SJVrbjJz8OlajW7bJLLF?usp=sharing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202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Антончева</a:t>
                      </a: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Станиславовна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музыки МБОУ "Гимназия № 4" в номинации «</a:t>
                      </a:r>
                      <a:r>
                        <a:rPr lang="ru-RU" sz="14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Обучающий видеоролик 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для дистанционного обучения»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класс. Музыка. "Дом, который звучит"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3"/>
                        </a:rPr>
                        <a:t>https://docs.google.com/document/d/11srOX1x1SCPSpkOWcIItP3Pp9yuzXMBG/edit?usp=sharing&amp;ouid=118371411379367928979&amp;rtpof=true&amp;sd=true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4"/>
                        </a:rPr>
                        <a:t>https://drive.google.com/file/d/1W1JdTE1mfFRLboK6xtO7uGcHoyvVbm91/view?usp=sharing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Владимирова Юлия Олеговна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МБОУ "СШ № 25" в номинации </a:t>
                      </a:r>
                      <a:r>
                        <a:rPr lang="ru-RU" sz="14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«Методические находки»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3 класс. Русский язык. "Мягкий знак (Ь) на конце имен существительных после шипящих"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5"/>
                        </a:rPr>
                        <a:t>https://disk.yandex.ru/d/8uA-mqLek6W4Mw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5"/>
                        </a:rPr>
                        <a:t>https://disk.yandex.ru/d/8uA-mqLek6W4Mw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0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Сидоркина Ольга Александровна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математики и информатики МБОУ "СШ № 40" в номинации </a:t>
                      </a:r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«Цифровая грамотность»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	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7 класс. Информатика. "Формирование изображения на экране монитора"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https://drive.google.com/drive/folders/1oTkIpnDFG473SJVrbjJz8OlajW7bJLLF?usp=sharing</a:t>
                      </a:r>
                      <a:r>
                        <a:rPr lang="en-US" sz="1400" dirty="0" smtClean="0"/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https://drive.google.com/drive/folders/1oTkIpnDFG473SJVrbjJz8OlajW7bJLLF?usp=sharing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7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/>
                        <a:t>Торосян Ольга </a:t>
                      </a:r>
                      <a:r>
                        <a:rPr lang="ru-RU" sz="1400" b="1" i="1" dirty="0" err="1" smtClean="0"/>
                        <a:t>Агасиевна</a:t>
                      </a:r>
                      <a:r>
                        <a:rPr lang="ru-RU" sz="1400" dirty="0" smtClean="0"/>
                        <a:t>, учитель физической культуры МБОУ "СШ № 25" в номинации </a:t>
                      </a:r>
                      <a:r>
                        <a:rPr lang="ru-RU" sz="1400" b="1" dirty="0" smtClean="0"/>
                        <a:t>«Учение с увлечением»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1-4 классы. Мастер-класс по внеурочной деятельности "Планета футбола"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6"/>
                        </a:rPr>
                        <a:t>https://cloud.mail.ru/public/2VRZ/j5ddLLga9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7"/>
                        </a:rPr>
                        <a:t>https://disk.yandex.ru/i/6lUM_dFBkYOHww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30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07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sz="2200" b="1" dirty="0">
                <a:solidFill>
                  <a:srgbClr val="C00000"/>
                </a:solidFill>
              </a:rPr>
              <a:t>Номинация «Современный урок на основе системно-деятельностного подхода 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(</a:t>
            </a:r>
            <a:r>
              <a:rPr lang="ru-RU" sz="2000" b="1" dirty="0" err="1">
                <a:solidFill>
                  <a:srgbClr val="C00000"/>
                </a:solidFill>
              </a:rPr>
              <a:t>видеоурок</a:t>
            </a:r>
            <a:r>
              <a:rPr lang="ru-RU" sz="2000" b="1" dirty="0">
                <a:solidFill>
                  <a:srgbClr val="C00000"/>
                </a:solidFill>
              </a:rPr>
              <a:t> с обучающимися)»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133001"/>
              </p:ext>
            </p:extLst>
          </p:nvPr>
        </p:nvGraphicFramePr>
        <p:xfrm>
          <a:off x="646175" y="1589103"/>
          <a:ext cx="11131296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369">
                  <a:extLst>
                    <a:ext uri="{9D8B030D-6E8A-4147-A177-3AD203B41FA5}">
                      <a16:colId xmlns:a16="http://schemas.microsoft.com/office/drawing/2014/main" val="3057232682"/>
                    </a:ext>
                  </a:extLst>
                </a:gridCol>
                <a:gridCol w="3223959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2211768">
                  <a:extLst>
                    <a:ext uri="{9D8B030D-6E8A-4147-A177-3AD203B41FA5}">
                      <a16:colId xmlns:a16="http://schemas.microsoft.com/office/drawing/2014/main" val="1510654735"/>
                    </a:ext>
                  </a:extLst>
                </a:gridCol>
                <a:gridCol w="2768659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2320541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99052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err="1" smtClean="0">
                          <a:latin typeface="+mn-lt"/>
                          <a:cs typeface="Times New Roman" panose="02020603050405020304" pitchFamily="18" charset="0"/>
                        </a:rPr>
                        <a:t>Гудыменко</a:t>
                      </a:r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 Людмила Дмитриевна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русского языка и литературы МБОУ "СШ № 17 им. Героя Российской Федерации А.Б. Буханова"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8 класс. Русский язык. "Обобщение и повторение по теме "Односоставные предложения"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2"/>
                        </a:rPr>
                        <a:t>https://drive.google.com/drive/folders/1i7rbBdiHOuJHFR0U4IvOlJwd-FqcMmJl?usp=sharing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2"/>
                        </a:rPr>
                        <a:t>https://drive.google.com/drive/folders/1i7rbBdiHOuJHFR0U4IvOlJwd-FqcMmJl?usp=sharing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Мухтарова Дина Александровна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"СШ № 17 им. Героя Российской Федерации А.Б. Буханова"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3 класс. Окружающий мир. "Опасные незнакомцы"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3"/>
                        </a:rPr>
                        <a:t>https://disk.yandex.ru/d/xCmMBo0Z3LD0sg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3"/>
                        </a:rPr>
                        <a:t>https://disk.yandex.ru/d/xCmMBo0Z3LD0sg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Даниленкова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Ирина Сергеевна</a:t>
                      </a:r>
                      <a:r>
                        <a:rPr lang="ru-RU" sz="14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учитель начальных классов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МБОУ "СШ № 40"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3 класс. Окружающий мир. "Первые русские князья" (по системе Л.Н. </a:t>
                      </a:r>
                      <a:r>
                        <a:rPr lang="ru-RU" sz="1400" dirty="0" err="1" smtClean="0"/>
                        <a:t>Занкова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hlinkClick r:id="rId4"/>
                        </a:rPr>
                        <a:t>https://cloud.mail.ru/public/66ug/LWrDxYZdg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hlinkClick r:id="rId5"/>
                        </a:rPr>
                        <a:t>https://cloud.mail.ru/public/M2EG/Bj1V7ZDRS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05696"/>
                  </a:ext>
                </a:extLst>
              </a:tr>
              <a:tr h="9202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Уч.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Буряк Наталья Николаевна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физики и математики, </a:t>
                      </a:r>
                      <a:r>
                        <a:rPr lang="ru-RU" sz="1400" b="1" i="1" dirty="0" err="1" smtClean="0">
                          <a:latin typeface="+mn-lt"/>
                          <a:cs typeface="Times New Roman" panose="02020603050405020304" pitchFamily="18" charset="0"/>
                        </a:rPr>
                        <a:t>Сечкова</a:t>
                      </a:r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 Людмила Николаевна,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учитель математики МБОУ "СШ №5"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Интегрированный урок. 9 класс. Применение векторов при решении задач практического содержания	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6"/>
                        </a:rPr>
                        <a:t>https://disk.yandex.ru/d/C-L1qKdFVb-c4A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6"/>
                        </a:rPr>
                        <a:t>https://disk.yandex.ru/d/C-L1qKdFVb-c4A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46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7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174649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dirty="0" smtClean="0"/>
              <a:t>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31589"/>
              </p:ext>
            </p:extLst>
          </p:nvPr>
        </p:nvGraphicFramePr>
        <p:xfrm>
          <a:off x="341375" y="1225582"/>
          <a:ext cx="11436096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77">
                  <a:extLst>
                    <a:ext uri="{9D8B030D-6E8A-4147-A177-3AD203B41FA5}">
                      <a16:colId xmlns:a16="http://schemas.microsoft.com/office/drawing/2014/main" val="3057232682"/>
                    </a:ext>
                  </a:extLst>
                </a:gridCol>
                <a:gridCol w="2465566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3095800">
                  <a:extLst>
                    <a:ext uri="{9D8B030D-6E8A-4147-A177-3AD203B41FA5}">
                      <a16:colId xmlns:a16="http://schemas.microsoft.com/office/drawing/2014/main" val="1510654735"/>
                    </a:ext>
                  </a:extLst>
                </a:gridCol>
                <a:gridCol w="1753834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3474719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597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Чувальская</a:t>
                      </a:r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Полина Романовна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учитель русского языка и литературы МБОУ "СШ № 31"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5 класс. Ролик «Омонимы», 20 мин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2"/>
                        </a:rPr>
                        <a:t>https://cloud.mail.ru/public/icZh/YUu2mGwwp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3"/>
                        </a:rPr>
                        <a:t>https://cloud.mail.ru/stock/2kvdNcNU1hNez7aH9pi1AtFc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792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Стреляева</a:t>
                      </a: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Наталья Владимировна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начальных классов МБОУ «СШ № 29»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1 класс. Ролик «Буква Х» (Тема входит в раздел «Обучение грамоте», базовый уровень)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4"/>
                        </a:rPr>
                        <a:t>https://cloud.mail.ru/public/zqkD/ddicvwCvY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5"/>
                        </a:rPr>
                        <a:t>https://disk.yandex.ru/i/YrOPZEBztT5pKA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  <a:tr h="11213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Моисеенко Сергей Эдуардович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физики МБОУ "СШ № 31"</a:t>
                      </a:r>
                    </a:p>
                    <a:p>
                      <a:pPr algn="just"/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 9 класс. Лабораторная работа «Определение плотности твердого тела». Глава «Взаимодействие тел»; 9-й урок по теме «Плотность вещества». 20 мин		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6"/>
                        </a:rPr>
                        <a:t>https://cloud.mail.ru/public/eZ71/eRQ32y6Qp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Часть 1. </a:t>
                      </a:r>
                      <a:r>
                        <a:rPr lang="ru-RU" sz="1400" dirty="0" smtClean="0">
                          <a:hlinkClick r:id="rId7"/>
                        </a:rPr>
                        <a:t>https://disk.yandex.ru/i/TtY3r8dFx3QeOw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Часть 2. </a:t>
                      </a:r>
                      <a:r>
                        <a:rPr lang="ru-RU" sz="1400" dirty="0" smtClean="0">
                          <a:hlinkClick r:id="rId8"/>
                        </a:rPr>
                        <a:t>https://disk.yandex.ru/i/BDukwa5tX-PeIQ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705696"/>
                  </a:ext>
                </a:extLst>
              </a:tr>
              <a:tr h="89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Уч.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Кравцова Татьяна Владимировна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учитель математики МБОУ "СШ № 31"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9 класс. Алгебра. Подготовка к ОГЭ по теме "Функция", 15 мин	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https://cloud.mail.ru/public/SwMJ/ByZxsvJxs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Часть 1. </a:t>
                      </a:r>
                      <a:r>
                        <a:rPr lang="ru-RU" sz="1400" dirty="0" smtClean="0">
                          <a:hlinkClick r:id="rId9"/>
                        </a:rPr>
                        <a:t>https://disk.yandex.ru/i/GyUF4UzyBsFljA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Часть 2. </a:t>
                      </a:r>
                      <a:r>
                        <a:rPr lang="ru-RU" sz="1400" dirty="0" smtClean="0">
                          <a:hlinkClick r:id="rId10"/>
                        </a:rPr>
                        <a:t>https://disk.yandex.ru/i/Jkl_lKdFnHMVSw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74023"/>
                  </a:ext>
                </a:extLst>
              </a:tr>
              <a:tr h="8928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Уч.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latin typeface="+mn-lt"/>
                          <a:cs typeface="Times New Roman" panose="02020603050405020304" pitchFamily="18" charset="0"/>
                        </a:rPr>
                        <a:t>Картавенкова</a:t>
                      </a:r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 Марина Сергеевна,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учитель начальных классов МБОУ "СШ № 25"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4 класс. Математика. "Работа над задачами разных видов"		</a:t>
                      </a:r>
                    </a:p>
                    <a:p>
                      <a:pPr algn="just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11"/>
                        </a:rPr>
                        <a:t>https://cloud.mail.ru/public/P2n8/qrbFPtqHU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11"/>
                        </a:rPr>
                        <a:t>https://cloud.mail.ru/public/P2n8/qrbFPtqHU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1676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9962" y="856250"/>
            <a:ext cx="72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Номинация «Обучающий </a:t>
            </a:r>
            <a:r>
              <a:rPr lang="ru-RU" b="1" dirty="0">
                <a:solidFill>
                  <a:srgbClr val="C00000"/>
                </a:solidFill>
              </a:rPr>
              <a:t>видеоролик для дистанционного </a:t>
            </a:r>
            <a:r>
              <a:rPr lang="ru-RU" b="1" dirty="0" smtClean="0">
                <a:solidFill>
                  <a:srgbClr val="C00000"/>
                </a:solidFill>
              </a:rPr>
              <a:t>обучения»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174649"/>
            <a:ext cx="10515600" cy="8662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68521"/>
              </p:ext>
            </p:extLst>
          </p:nvPr>
        </p:nvGraphicFramePr>
        <p:xfrm>
          <a:off x="390144" y="1554766"/>
          <a:ext cx="11436096" cy="2200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177">
                  <a:extLst>
                    <a:ext uri="{9D8B030D-6E8A-4147-A177-3AD203B41FA5}">
                      <a16:colId xmlns:a16="http://schemas.microsoft.com/office/drawing/2014/main" val="3057232682"/>
                    </a:ext>
                  </a:extLst>
                </a:gridCol>
                <a:gridCol w="2465566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3095800">
                  <a:extLst>
                    <a:ext uri="{9D8B030D-6E8A-4147-A177-3AD203B41FA5}">
                      <a16:colId xmlns:a16="http://schemas.microsoft.com/office/drawing/2014/main" val="1510654735"/>
                    </a:ext>
                  </a:extLst>
                </a:gridCol>
                <a:gridCol w="1753834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3474719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597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8287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Уч.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Буряк Наталья Николаевна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физики и математики МБОУ "СШ №5"  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9 класс. Физика. Расчетные задачи в ОГЭ по физике (часть 2)		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2"/>
                        </a:rPr>
                        <a:t>https://disk.yandex.ru/d/g57tg-ZCBEaSQQ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hlinkClick r:id="rId2"/>
                        </a:rPr>
                        <a:t>https://disk.yandex.ru/d/g57tg-ZCBEaSQQ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792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Сечкова</a:t>
                      </a: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Людмила Николаевна,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учитель математики МБОУ "СШ №5"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9 класс. </a:t>
                      </a:r>
                      <a:r>
                        <a:rPr lang="ru-RU" sz="1400" dirty="0" err="1" smtClean="0"/>
                        <a:t>Алгебра.Уравнения</a:t>
                      </a:r>
                      <a:r>
                        <a:rPr lang="ru-RU" sz="1400" dirty="0" smtClean="0"/>
                        <a:t> части 1 в ОГЭ по математике		</a:t>
                      </a:r>
                    </a:p>
                    <a:p>
                      <a:pPr algn="just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3"/>
                        </a:rPr>
                        <a:t>https://disk.yandex.ru/d/pODCguCi125cWg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hlinkClick r:id="rId3"/>
                        </a:rPr>
                        <a:t>https://disk.yandex.ru/d/pODCguCi125cWg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05850" y="1040916"/>
            <a:ext cx="7270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Номинация «Обучающий </a:t>
            </a:r>
            <a:r>
              <a:rPr lang="ru-RU" b="1" dirty="0">
                <a:solidFill>
                  <a:srgbClr val="C00000"/>
                </a:solidFill>
              </a:rPr>
              <a:t>видеоролик для дистанционного </a:t>
            </a:r>
            <a:r>
              <a:rPr lang="ru-RU" b="1" dirty="0" smtClean="0">
                <a:solidFill>
                  <a:srgbClr val="C00000"/>
                </a:solidFill>
              </a:rPr>
              <a:t>обучения»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2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Городской конкурс «Лучший </a:t>
            </a:r>
            <a:r>
              <a:rPr lang="ru-RU" b="1" dirty="0" err="1" smtClean="0"/>
              <a:t>видеоурок</a:t>
            </a:r>
            <a:r>
              <a:rPr lang="ru-RU" b="1" dirty="0" smtClean="0"/>
              <a:t>» </a:t>
            </a:r>
            <a:br>
              <a:rPr lang="ru-RU" b="1" dirty="0" smtClean="0"/>
            </a:br>
            <a:r>
              <a:rPr lang="ru-RU" sz="2200" b="1" dirty="0">
                <a:solidFill>
                  <a:srgbClr val="C00000"/>
                </a:solidFill>
              </a:rPr>
              <a:t>Номинация «Цифровая грамотность»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10579"/>
              </p:ext>
            </p:extLst>
          </p:nvPr>
        </p:nvGraphicFramePr>
        <p:xfrm>
          <a:off x="365343" y="1231392"/>
          <a:ext cx="11461315" cy="2262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937">
                  <a:extLst>
                    <a:ext uri="{9D8B030D-6E8A-4147-A177-3AD203B41FA5}">
                      <a16:colId xmlns:a16="http://schemas.microsoft.com/office/drawing/2014/main" val="4003451479"/>
                    </a:ext>
                  </a:extLst>
                </a:gridCol>
                <a:gridCol w="3243072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3450336">
                  <a:extLst>
                    <a:ext uri="{9D8B030D-6E8A-4147-A177-3AD203B41FA5}">
                      <a16:colId xmlns:a16="http://schemas.microsoft.com/office/drawing/2014/main" val="1011720133"/>
                    </a:ext>
                  </a:extLst>
                </a:gridCol>
                <a:gridCol w="2023872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2012098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Место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Класс, тема урока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Карта </a:t>
                      </a:r>
                      <a:r>
                        <a:rPr lang="ru-RU" sz="1400" dirty="0" err="1" smtClean="0"/>
                        <a:t>видеоурока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Урок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8553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err="1" smtClean="0">
                          <a:latin typeface="+mn-lt"/>
                          <a:cs typeface="Times New Roman" panose="02020603050405020304" pitchFamily="18" charset="0"/>
                        </a:rPr>
                        <a:t>Чувальская</a:t>
                      </a:r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 Полина Романовна,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учитель русского языка и литературы</a:t>
                      </a:r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МБОУ "СШ № 31"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8 класс. Анимационный ролик «Словосочетание. Виды словосочетаний». 5 мин 55с	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  <a:hlinkClick r:id="rId2"/>
                        </a:rPr>
                        <a:t>https://cloud.mail.ru/public/BzYQ/1QADvjdmy</a:t>
                      </a:r>
                      <a:endParaRPr lang="en-US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  <a:hlinkClick r:id="rId3"/>
                        </a:rPr>
                        <a:t>https://cloud.mail.ru/stock/2kvdNcNU1hNez7aH9pi1AtFc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Мурашко Юлия Анатольевна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английского и французского языков МБОУ «Гимназия № 4»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5-6 класс. Французский язык. Лексический практикум	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https://cloud.mail.ru/public/8Txa/eeS9r7Cqp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https://drive.google.com/drive/folders/1VVeC6v-CL_kx-xf4-RtlBoobUYp7F05J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306087" y="3557385"/>
            <a:ext cx="4091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Номинация «Методические находки»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65654"/>
              </p:ext>
            </p:extLst>
          </p:nvPr>
        </p:nvGraphicFramePr>
        <p:xfrm>
          <a:off x="365343" y="3865880"/>
          <a:ext cx="11564947" cy="2384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129">
                  <a:extLst>
                    <a:ext uri="{9D8B030D-6E8A-4147-A177-3AD203B41FA5}">
                      <a16:colId xmlns:a16="http://schemas.microsoft.com/office/drawing/2014/main" val="4003451479"/>
                    </a:ext>
                  </a:extLst>
                </a:gridCol>
                <a:gridCol w="3266821">
                  <a:extLst>
                    <a:ext uri="{9D8B030D-6E8A-4147-A177-3AD203B41FA5}">
                      <a16:colId xmlns:a16="http://schemas.microsoft.com/office/drawing/2014/main" val="520894438"/>
                    </a:ext>
                  </a:extLst>
                </a:gridCol>
                <a:gridCol w="3481534">
                  <a:extLst>
                    <a:ext uri="{9D8B030D-6E8A-4147-A177-3AD203B41FA5}">
                      <a16:colId xmlns:a16="http://schemas.microsoft.com/office/drawing/2014/main" val="1011720133"/>
                    </a:ext>
                  </a:extLst>
                </a:gridCol>
                <a:gridCol w="2042172">
                  <a:extLst>
                    <a:ext uri="{9D8B030D-6E8A-4147-A177-3AD203B41FA5}">
                      <a16:colId xmlns:a16="http://schemas.microsoft.com/office/drawing/2014/main" val="229742435"/>
                    </a:ext>
                  </a:extLst>
                </a:gridCol>
                <a:gridCol w="2030291">
                  <a:extLst>
                    <a:ext uri="{9D8B030D-6E8A-4147-A177-3AD203B41FA5}">
                      <a16:colId xmlns:a16="http://schemas.microsoft.com/office/drawing/2014/main" val="3928453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Место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Участники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Класс, тема 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Карта </a:t>
                      </a:r>
                      <a:r>
                        <a:rPr lang="ru-RU" sz="1600" dirty="0" err="1" smtClean="0"/>
                        <a:t>видеоурока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Урок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950967"/>
                  </a:ext>
                </a:extLst>
              </a:tr>
              <a:tr h="8553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Times New Roman" panose="02020603050405020304" pitchFamily="18" charset="0"/>
                        </a:rPr>
                        <a:t>II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 smtClean="0">
                          <a:latin typeface="+mn-lt"/>
                          <a:cs typeface="Times New Roman" panose="02020603050405020304" pitchFamily="18" charset="0"/>
                        </a:rPr>
                        <a:t>Балабанова Наталья Владиславовна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, учитель английского и немецкого языков МБОУ "СШ № 5"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3-5 классы. Простое настоящее время (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</a:rPr>
                        <a:t>)		</a:t>
                      </a:r>
                      <a:endParaRPr lang="ru-RU" sz="1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  <a:hlinkClick r:id="rId6"/>
                        </a:rPr>
                        <a:t>https://cloud.mail.ru/public/wthV/RVXSPTq1V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cs typeface="Times New Roman" panose="02020603050405020304" pitchFamily="18" charset="0"/>
                          <a:hlinkClick r:id="rId7"/>
                        </a:rPr>
                        <a:t>https://disk.yandex.ru/i/WjQfHT0i6m4osg</a:t>
                      </a: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89048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Кускова Юлия Николаевна</a:t>
                      </a: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учитель русского языка и литературы МБОУ «СШ № 29 с углубленным изучением отдельных предметов»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класс. «Формирование аналитических УУД как методическая проблема при подготовке обучающихся к написанию сочинения формата 9.2 ОГЭ по русскому языку», 11 мин 22с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https://disk.yandex.ru/i/veVahM2xljHmCA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https://disk.yandex.ru/i/XpuPDfAz7e5u5g</a:t>
                      </a:r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400" dirty="0" smtClean="0"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81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6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2312</Words>
  <Application>Microsoft Office PowerPoint</Application>
  <PresentationFormat>Широкоэкранный</PresentationFormat>
  <Paragraphs>376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Номинации конкурса «Лучший видеоурок»</vt:lpstr>
      <vt:lpstr>Школы-участницы конкурса «Лучший видеоурок»</vt:lpstr>
      <vt:lpstr>Презентация PowerPoint</vt:lpstr>
      <vt:lpstr>Городской конкурс «Лучший видеоурок»  I место</vt:lpstr>
      <vt:lpstr>Городской конкурс «Лучший видеоурок»  Номинация «Современный урок на основе системно-деятельностного подхода  (видеоурок с обучающимися)»</vt:lpstr>
      <vt:lpstr>Городской конкурс «Лучший видеоурок» </vt:lpstr>
      <vt:lpstr>Городской конкурс «Лучший видеоурок» </vt:lpstr>
      <vt:lpstr>Городской конкурс «Лучший видеоурок»  Номинация «Цифровая грамотность»</vt:lpstr>
      <vt:lpstr>Городской конкурс «Лучший видеоурок»  Номинация «Учение с увлечением»</vt:lpstr>
      <vt:lpstr>По результатам конкурса рекомендуем</vt:lpstr>
      <vt:lpstr>Городской конкурс «Лучший видеоурок»</vt:lpstr>
      <vt:lpstr>Презентация PowerPoint</vt:lpstr>
      <vt:lpstr>Номинация «Урок на основе системно-деятельностного подхода»</vt:lpstr>
      <vt:lpstr>Банк видеоуроков</vt:lpstr>
      <vt:lpstr>Чигвинцев Иван Александрович, учитель истории МБОУ «СШ № 25». Номинация «Учение с увлечением»</vt:lpstr>
      <vt:lpstr>Номинация «Учение с увлечением»</vt:lpstr>
      <vt:lpstr>Номинация «Методические находки»</vt:lpstr>
      <vt:lpstr>Номинация «Методические находки» </vt:lpstr>
      <vt:lpstr>Банк видеоуроков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97</cp:revision>
  <cp:lastPrinted>2022-04-26T12:47:43Z</cp:lastPrinted>
  <dcterms:created xsi:type="dcterms:W3CDTF">2022-02-16T08:20:23Z</dcterms:created>
  <dcterms:modified xsi:type="dcterms:W3CDTF">2022-04-27T07:55:09Z</dcterms:modified>
</cp:coreProperties>
</file>