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6"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6.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1"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b="1" i="1">
                <a:latin typeface="Times New Roman" panose="02020603050405020304" pitchFamily="18" charset="0"/>
                <a:cs typeface="Times New Roman" panose="02020603050405020304" pitchFamily="18" charset="0"/>
              </a:rPr>
              <a:t>Распределение</a:t>
            </a:r>
            <a:r>
              <a:rPr lang="ru-RU" b="1" i="1" baseline="0">
                <a:latin typeface="Times New Roman" panose="02020603050405020304" pitchFamily="18" charset="0"/>
                <a:cs typeface="Times New Roman" panose="02020603050405020304" pitchFamily="18" charset="0"/>
              </a:rPr>
              <a:t> первичных баллов </a:t>
            </a:r>
            <a:r>
              <a:rPr lang="ru-RU" b="1" i="1">
                <a:latin typeface="Times New Roman" panose="02020603050405020304" pitchFamily="18" charset="0"/>
                <a:cs typeface="Times New Roman" panose="02020603050405020304" pitchFamily="18" charset="0"/>
              </a:rPr>
              <a:t>химия	</a:t>
            </a:r>
          </a:p>
        </c:rich>
      </c:tx>
      <c:overlay val="0"/>
      <c:spPr>
        <a:noFill/>
        <a:ln>
          <a:noFill/>
        </a:ln>
        <a:effectLst/>
      </c:spPr>
    </c:title>
    <c:autoTitleDeleted val="0"/>
    <c:plotArea>
      <c:layout/>
      <c:lineChart>
        <c:grouping val="standard"/>
        <c:varyColors val="0"/>
        <c:ser>
          <c:idx val="0"/>
          <c:order val="0"/>
          <c:tx>
            <c:strRef>
              <c:f>'Page 1'!$AJ$89</c:f>
              <c:strCache>
                <c:ptCount val="1"/>
                <c:pt idx="0">
                  <c:v>химия</c:v>
                </c:pt>
              </c:strCache>
            </c:strRef>
          </c:tx>
          <c:marker>
            <c:symbol val="none"/>
          </c:marker>
          <c:dLbls>
            <c:dLbl>
              <c:idx val="20"/>
              <c:tx>
                <c:rich>
                  <a:bodyPr/>
                  <a:lstStyle/>
                  <a:p>
                    <a:r>
                      <a:rPr lang="en-US"/>
                      <a:t>23</a:t>
                    </a:r>
                  </a:p>
                </c:rich>
              </c:tx>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EA-49E0-86C2-0C497138F494}"/>
                </c:ext>
              </c:extLst>
            </c:dLbl>
            <c:spPr>
              <a:noFill/>
              <a:ln>
                <a:noFill/>
              </a:ln>
              <a:effectLst/>
            </c:spPr>
            <c:txPr>
              <a:bodyPr/>
              <a:lstStyle/>
              <a:p>
                <a:pPr>
                  <a:defRPr sz="800"/>
                </a:pPr>
                <a:endParaRPr lang="ru-RU"/>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'Page 1'!$AK$85:$BY$85</c:f>
              <c:numCache>
                <c:formatCode>General</c:formatCode>
                <c:ptCount val="4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formatCode="0.0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numCache>
            </c:numRef>
          </c:cat>
          <c:val>
            <c:numRef>
              <c:f>'Page 1'!$AK$89:$BY$89</c:f>
              <c:numCache>
                <c:formatCode>General</c:formatCode>
                <c:ptCount val="41"/>
                <c:pt idx="0">
                  <c:v>0</c:v>
                </c:pt>
                <c:pt idx="1">
                  <c:v>0</c:v>
                </c:pt>
                <c:pt idx="2">
                  <c:v>1</c:v>
                </c:pt>
                <c:pt idx="3">
                  <c:v>0</c:v>
                </c:pt>
                <c:pt idx="4">
                  <c:v>1</c:v>
                </c:pt>
                <c:pt idx="5">
                  <c:v>1</c:v>
                </c:pt>
                <c:pt idx="6">
                  <c:v>2</c:v>
                </c:pt>
                <c:pt idx="7">
                  <c:v>0</c:v>
                </c:pt>
                <c:pt idx="8">
                  <c:v>0</c:v>
                </c:pt>
                <c:pt idx="9">
                  <c:v>0</c:v>
                </c:pt>
                <c:pt idx="10">
                  <c:v>19</c:v>
                </c:pt>
                <c:pt idx="11">
                  <c:v>18</c:v>
                </c:pt>
                <c:pt idx="12">
                  <c:v>30</c:v>
                </c:pt>
                <c:pt idx="13">
                  <c:v>18</c:v>
                </c:pt>
                <c:pt idx="14">
                  <c:v>23</c:v>
                </c:pt>
                <c:pt idx="15">
                  <c:v>23</c:v>
                </c:pt>
                <c:pt idx="16">
                  <c:v>26</c:v>
                </c:pt>
                <c:pt idx="17">
                  <c:v>24</c:v>
                </c:pt>
                <c:pt idx="18">
                  <c:v>24</c:v>
                </c:pt>
                <c:pt idx="19">
                  <c:v>28</c:v>
                </c:pt>
                <c:pt idx="20" formatCode="0.00">
                  <c:v>23</c:v>
                </c:pt>
                <c:pt idx="21">
                  <c:v>37</c:v>
                </c:pt>
                <c:pt idx="22">
                  <c:v>20</c:v>
                </c:pt>
                <c:pt idx="23">
                  <c:v>25</c:v>
                </c:pt>
                <c:pt idx="24">
                  <c:v>30</c:v>
                </c:pt>
                <c:pt idx="25">
                  <c:v>18</c:v>
                </c:pt>
                <c:pt idx="26">
                  <c:v>34</c:v>
                </c:pt>
                <c:pt idx="27">
                  <c:v>30</c:v>
                </c:pt>
                <c:pt idx="28">
                  <c:v>22</c:v>
                </c:pt>
                <c:pt idx="29">
                  <c:v>36</c:v>
                </c:pt>
                <c:pt idx="30">
                  <c:v>18</c:v>
                </c:pt>
                <c:pt idx="31">
                  <c:v>37</c:v>
                </c:pt>
                <c:pt idx="32">
                  <c:v>31</c:v>
                </c:pt>
                <c:pt idx="33">
                  <c:v>20</c:v>
                </c:pt>
                <c:pt idx="34">
                  <c:v>37</c:v>
                </c:pt>
                <c:pt idx="35">
                  <c:v>19</c:v>
                </c:pt>
                <c:pt idx="36">
                  <c:v>30</c:v>
                </c:pt>
                <c:pt idx="37">
                  <c:v>24</c:v>
                </c:pt>
                <c:pt idx="38">
                  <c:v>28</c:v>
                </c:pt>
                <c:pt idx="39">
                  <c:v>17</c:v>
                </c:pt>
                <c:pt idx="40">
                  <c:v>9</c:v>
                </c:pt>
              </c:numCache>
            </c:numRef>
          </c:val>
          <c:smooth val="0"/>
          <c:extLst>
            <c:ext xmlns:c16="http://schemas.microsoft.com/office/drawing/2014/chart" uri="{C3380CC4-5D6E-409C-BE32-E72D297353CC}">
              <c16:uniqueId val="{00000001-55EA-49E0-86C2-0C497138F494}"/>
            </c:ext>
          </c:extLst>
        </c:ser>
        <c:dLbls>
          <c:showLegendKey val="0"/>
          <c:showVal val="0"/>
          <c:showCatName val="0"/>
          <c:showSerName val="0"/>
          <c:showPercent val="0"/>
          <c:showBubbleSize val="0"/>
        </c:dLbls>
        <c:smooth val="0"/>
        <c:axId val="192304640"/>
        <c:axId val="305377216"/>
      </c:lineChart>
      <c:catAx>
        <c:axId val="192304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305377216"/>
        <c:crosses val="autoZero"/>
        <c:auto val="1"/>
        <c:lblAlgn val="ctr"/>
        <c:lblOffset val="100"/>
        <c:tickLblSkip val="1"/>
        <c:noMultiLvlLbl val="0"/>
      </c:catAx>
      <c:valAx>
        <c:axId val="30537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9230464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r>
              <a:rPr lang="ru-RU" sz="3600" b="1" i="1">
                <a:latin typeface="Times New Roman" panose="02020603050405020304" pitchFamily="18" charset="0"/>
                <a:cs typeface="Times New Roman" panose="02020603050405020304" pitchFamily="18" charset="0"/>
              </a:rPr>
              <a:t>Динамина</a:t>
            </a:r>
            <a:r>
              <a:rPr lang="ru-RU" sz="3600"/>
              <a:t> </a:t>
            </a:r>
            <a:r>
              <a:rPr lang="ru-RU" sz="3600" b="1" i="1">
                <a:latin typeface="Times New Roman" panose="02020603050405020304" pitchFamily="18" charset="0"/>
                <a:cs typeface="Times New Roman" panose="02020603050405020304" pitchFamily="18" charset="0"/>
              </a:rPr>
              <a:t>результатаов ОГЭ по химии</a:t>
            </a: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2018 год</c:v>
                </c:pt>
              </c:strCache>
            </c:strRef>
          </c:tx>
          <c:spPr>
            <a:solidFill>
              <a:schemeClr val="accent1"/>
            </a:solidFill>
            <a:ln>
              <a:noFill/>
            </a:ln>
            <a:effectLst/>
          </c:spPr>
          <c:invertIfNegative val="0"/>
          <c:cat>
            <c:strRef>
              <c:f>Лист1!$A$2:$A$5</c:f>
              <c:strCache>
                <c:ptCount val="4"/>
                <c:pt idx="0">
                  <c:v>Получили "2"</c:v>
                </c:pt>
                <c:pt idx="1">
                  <c:v>Получили "3"</c:v>
                </c:pt>
                <c:pt idx="2">
                  <c:v>Получили "4"</c:v>
                </c:pt>
                <c:pt idx="3">
                  <c:v>Получили "5"</c:v>
                </c:pt>
              </c:strCache>
            </c:strRef>
          </c:cat>
          <c:val>
            <c:numRef>
              <c:f>Лист1!$B$2:$B$5</c:f>
              <c:numCache>
                <c:formatCode>General</c:formatCode>
                <c:ptCount val="4"/>
                <c:pt idx="0">
                  <c:v>0.1</c:v>
                </c:pt>
                <c:pt idx="1">
                  <c:v>23.8</c:v>
                </c:pt>
                <c:pt idx="2">
                  <c:v>37.1</c:v>
                </c:pt>
                <c:pt idx="3">
                  <c:v>39</c:v>
                </c:pt>
              </c:numCache>
            </c:numRef>
          </c:val>
          <c:extLst>
            <c:ext xmlns:c16="http://schemas.microsoft.com/office/drawing/2014/chart" uri="{C3380CC4-5D6E-409C-BE32-E72D297353CC}">
              <c16:uniqueId val="{00000000-C4B4-4353-8706-096192A07E8F}"/>
            </c:ext>
          </c:extLst>
        </c:ser>
        <c:ser>
          <c:idx val="1"/>
          <c:order val="1"/>
          <c:tx>
            <c:strRef>
              <c:f>Лист1!$C$1</c:f>
              <c:strCache>
                <c:ptCount val="1"/>
                <c:pt idx="0">
                  <c:v>2019 год</c:v>
                </c:pt>
              </c:strCache>
            </c:strRef>
          </c:tx>
          <c:spPr>
            <a:solidFill>
              <a:schemeClr val="accent2"/>
            </a:solidFill>
            <a:ln>
              <a:noFill/>
            </a:ln>
            <a:effectLst/>
          </c:spPr>
          <c:invertIfNegative val="0"/>
          <c:cat>
            <c:strRef>
              <c:f>Лист1!$A$2:$A$5</c:f>
              <c:strCache>
                <c:ptCount val="4"/>
                <c:pt idx="0">
                  <c:v>Получили "2"</c:v>
                </c:pt>
                <c:pt idx="1">
                  <c:v>Получили "3"</c:v>
                </c:pt>
                <c:pt idx="2">
                  <c:v>Получили "4"</c:v>
                </c:pt>
                <c:pt idx="3">
                  <c:v>Получили "5"</c:v>
                </c:pt>
              </c:strCache>
            </c:strRef>
          </c:cat>
          <c:val>
            <c:numRef>
              <c:f>Лист1!$C$2:$C$5</c:f>
              <c:numCache>
                <c:formatCode>General</c:formatCode>
                <c:ptCount val="4"/>
                <c:pt idx="0">
                  <c:v>0.4</c:v>
                </c:pt>
                <c:pt idx="1">
                  <c:v>24.2</c:v>
                </c:pt>
                <c:pt idx="2">
                  <c:v>39.9</c:v>
                </c:pt>
                <c:pt idx="3">
                  <c:v>35.5</c:v>
                </c:pt>
              </c:numCache>
            </c:numRef>
          </c:val>
          <c:extLst>
            <c:ext xmlns:c16="http://schemas.microsoft.com/office/drawing/2014/chart" uri="{C3380CC4-5D6E-409C-BE32-E72D297353CC}">
              <c16:uniqueId val="{00000001-C4B4-4353-8706-096192A07E8F}"/>
            </c:ext>
          </c:extLst>
        </c:ser>
        <c:ser>
          <c:idx val="2"/>
          <c:order val="2"/>
          <c:tx>
            <c:strRef>
              <c:f>Лист1!$D$1</c:f>
              <c:strCache>
                <c:ptCount val="1"/>
                <c:pt idx="0">
                  <c:v>2022 год</c:v>
                </c:pt>
              </c:strCache>
            </c:strRef>
          </c:tx>
          <c:spPr>
            <a:solidFill>
              <a:schemeClr val="accent3"/>
            </a:solidFill>
            <a:ln>
              <a:noFill/>
            </a:ln>
            <a:effectLst/>
          </c:spPr>
          <c:invertIfNegative val="0"/>
          <c:cat>
            <c:strRef>
              <c:f>Лист1!$A$2:$A$5</c:f>
              <c:strCache>
                <c:ptCount val="4"/>
                <c:pt idx="0">
                  <c:v>Получили "2"</c:v>
                </c:pt>
                <c:pt idx="1">
                  <c:v>Получили "3"</c:v>
                </c:pt>
                <c:pt idx="2">
                  <c:v>Получили "4"</c:v>
                </c:pt>
                <c:pt idx="3">
                  <c:v>Получили "5"</c:v>
                </c:pt>
              </c:strCache>
            </c:strRef>
          </c:cat>
          <c:val>
            <c:numRef>
              <c:f>Лист1!$D$2:$D$5</c:f>
              <c:numCache>
                <c:formatCode>General</c:formatCode>
                <c:ptCount val="4"/>
                <c:pt idx="0">
                  <c:v>0.6</c:v>
                </c:pt>
                <c:pt idx="1">
                  <c:v>32.700000000000003</c:v>
                </c:pt>
                <c:pt idx="2">
                  <c:v>34.5</c:v>
                </c:pt>
                <c:pt idx="3">
                  <c:v>32.200000000000003</c:v>
                </c:pt>
              </c:numCache>
            </c:numRef>
          </c:val>
          <c:extLst>
            <c:ext xmlns:c16="http://schemas.microsoft.com/office/drawing/2014/chart" uri="{C3380CC4-5D6E-409C-BE32-E72D297353CC}">
              <c16:uniqueId val="{00000002-C4B4-4353-8706-096192A07E8F}"/>
            </c:ext>
          </c:extLst>
        </c:ser>
        <c:dLbls>
          <c:showLegendKey val="0"/>
          <c:showVal val="0"/>
          <c:showCatName val="0"/>
          <c:showSerName val="0"/>
          <c:showPercent val="0"/>
          <c:showBubbleSize val="0"/>
        </c:dLbls>
        <c:gapWidth val="219"/>
        <c:overlap val="-27"/>
        <c:axId val="409656736"/>
        <c:axId val="409649848"/>
      </c:barChart>
      <c:catAx>
        <c:axId val="409656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409649848"/>
        <c:crosses val="autoZero"/>
        <c:auto val="1"/>
        <c:lblAlgn val="ctr"/>
        <c:lblOffset val="100"/>
        <c:noMultiLvlLbl val="0"/>
      </c:catAx>
      <c:valAx>
        <c:axId val="409649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409656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400" i="1">
              <a:latin typeface="Times New Roman" panose="02020603050405020304" pitchFamily="18" charset="0"/>
              <a:cs typeface="Times New Roman" panose="02020603050405020304" pitchFamily="18" charset="0"/>
            </a:defRPr>
          </a:pPr>
          <a:endParaRPr lang="ru-RU"/>
        </a:p>
      </c:txPr>
    </c:title>
    <c:autoTitleDeleted val="0"/>
    <c:plotArea>
      <c:layout/>
      <c:barChart>
        <c:barDir val="bar"/>
        <c:grouping val="clustered"/>
        <c:varyColors val="0"/>
        <c:ser>
          <c:idx val="0"/>
          <c:order val="0"/>
          <c:tx>
            <c:strRef>
              <c:f>Лист1!$B$1</c:f>
              <c:strCache>
                <c:ptCount val="1"/>
                <c:pt idx="0">
                  <c:v>Средний % выполнения заданий базового уровня сложности</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Лист1!$A$2:$A$15</c:f>
              <c:numCache>
                <c:formatCode>General</c:formatCode>
                <c:ptCount val="14"/>
                <c:pt idx="0">
                  <c:v>1</c:v>
                </c:pt>
                <c:pt idx="1">
                  <c:v>2</c:v>
                </c:pt>
                <c:pt idx="2">
                  <c:v>3</c:v>
                </c:pt>
                <c:pt idx="3">
                  <c:v>5</c:v>
                </c:pt>
                <c:pt idx="4">
                  <c:v>6</c:v>
                </c:pt>
                <c:pt idx="5">
                  <c:v>7</c:v>
                </c:pt>
                <c:pt idx="6">
                  <c:v>8</c:v>
                </c:pt>
                <c:pt idx="7">
                  <c:v>11</c:v>
                </c:pt>
                <c:pt idx="8">
                  <c:v>13</c:v>
                </c:pt>
                <c:pt idx="9">
                  <c:v>14</c:v>
                </c:pt>
                <c:pt idx="10">
                  <c:v>15</c:v>
                </c:pt>
                <c:pt idx="11">
                  <c:v>16</c:v>
                </c:pt>
                <c:pt idx="12">
                  <c:v>18</c:v>
                </c:pt>
                <c:pt idx="13">
                  <c:v>19</c:v>
                </c:pt>
              </c:numCache>
            </c:numRef>
          </c:cat>
          <c:val>
            <c:numRef>
              <c:f>Лист1!$B$2:$B$15</c:f>
              <c:numCache>
                <c:formatCode>General</c:formatCode>
                <c:ptCount val="14"/>
                <c:pt idx="0">
                  <c:v>52.88</c:v>
                </c:pt>
                <c:pt idx="1">
                  <c:v>92.7</c:v>
                </c:pt>
                <c:pt idx="2">
                  <c:v>68.12</c:v>
                </c:pt>
                <c:pt idx="3">
                  <c:v>88.6</c:v>
                </c:pt>
                <c:pt idx="4">
                  <c:v>66.45</c:v>
                </c:pt>
                <c:pt idx="5">
                  <c:v>65.430000000000007</c:v>
                </c:pt>
                <c:pt idx="6">
                  <c:v>48.02</c:v>
                </c:pt>
                <c:pt idx="7">
                  <c:v>85.79</c:v>
                </c:pt>
                <c:pt idx="8">
                  <c:v>72.98</c:v>
                </c:pt>
                <c:pt idx="9">
                  <c:v>65.69</c:v>
                </c:pt>
                <c:pt idx="10">
                  <c:v>78.36</c:v>
                </c:pt>
                <c:pt idx="11">
                  <c:v>28.81</c:v>
                </c:pt>
                <c:pt idx="12">
                  <c:v>72.73</c:v>
                </c:pt>
                <c:pt idx="13">
                  <c:v>35.85</c:v>
                </c:pt>
              </c:numCache>
            </c:numRef>
          </c:val>
          <c:extLst>
            <c:ext xmlns:c16="http://schemas.microsoft.com/office/drawing/2014/chart" uri="{C3380CC4-5D6E-409C-BE32-E72D297353CC}">
              <c16:uniqueId val="{00000000-4C81-40AD-8B5C-BF2C45C3C03E}"/>
            </c:ext>
          </c:extLst>
        </c:ser>
        <c:dLbls>
          <c:showLegendKey val="0"/>
          <c:showVal val="0"/>
          <c:showCatName val="0"/>
          <c:showSerName val="0"/>
          <c:showPercent val="0"/>
          <c:showBubbleSize val="0"/>
        </c:dLbls>
        <c:gapWidth val="150"/>
        <c:axId val="203244672"/>
        <c:axId val="203246208"/>
      </c:barChart>
      <c:catAx>
        <c:axId val="203244672"/>
        <c:scaling>
          <c:orientation val="minMax"/>
        </c:scaling>
        <c:delete val="0"/>
        <c:axPos val="l"/>
        <c:numFmt formatCode="General" sourceLinked="1"/>
        <c:majorTickMark val="out"/>
        <c:minorTickMark val="none"/>
        <c:tickLblPos val="nextTo"/>
        <c:crossAx val="203246208"/>
        <c:crosses val="autoZero"/>
        <c:auto val="1"/>
        <c:lblAlgn val="ctr"/>
        <c:lblOffset val="100"/>
        <c:noMultiLvlLbl val="0"/>
      </c:catAx>
      <c:valAx>
        <c:axId val="203246208"/>
        <c:scaling>
          <c:orientation val="minMax"/>
        </c:scaling>
        <c:delete val="0"/>
        <c:axPos val="b"/>
        <c:majorGridlines/>
        <c:numFmt formatCode="General" sourceLinked="1"/>
        <c:majorTickMark val="out"/>
        <c:minorTickMark val="none"/>
        <c:tickLblPos val="nextTo"/>
        <c:crossAx val="203244672"/>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400" i="1">
              <a:latin typeface="Times New Roman" panose="02020603050405020304" pitchFamily="18" charset="0"/>
              <a:cs typeface="Times New Roman" panose="02020603050405020304" pitchFamily="18" charset="0"/>
            </a:defRPr>
          </a:pPr>
          <a:endParaRPr lang="ru-RU"/>
        </a:p>
      </c:txPr>
    </c:title>
    <c:autoTitleDeleted val="0"/>
    <c:plotArea>
      <c:layout/>
      <c:barChart>
        <c:barDir val="bar"/>
        <c:grouping val="clustered"/>
        <c:varyColors val="0"/>
        <c:ser>
          <c:idx val="0"/>
          <c:order val="0"/>
          <c:tx>
            <c:strRef>
              <c:f>Лист1!$B$1</c:f>
              <c:strCache>
                <c:ptCount val="1"/>
                <c:pt idx="0">
                  <c:v>Средний % выполнения заданий повышенного уровня сложности</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Лист1!$A$2:$A$6</c:f>
              <c:numCache>
                <c:formatCode>General</c:formatCode>
                <c:ptCount val="5"/>
                <c:pt idx="0">
                  <c:v>4</c:v>
                </c:pt>
                <c:pt idx="1">
                  <c:v>9</c:v>
                </c:pt>
                <c:pt idx="2">
                  <c:v>10</c:v>
                </c:pt>
                <c:pt idx="3">
                  <c:v>12</c:v>
                </c:pt>
                <c:pt idx="4">
                  <c:v>17</c:v>
                </c:pt>
              </c:numCache>
            </c:numRef>
          </c:cat>
          <c:val>
            <c:numRef>
              <c:f>Лист1!$B$2:$B$6</c:f>
              <c:numCache>
                <c:formatCode>General</c:formatCode>
                <c:ptCount val="5"/>
                <c:pt idx="0">
                  <c:v>84.76</c:v>
                </c:pt>
                <c:pt idx="1">
                  <c:v>59.15</c:v>
                </c:pt>
                <c:pt idx="2">
                  <c:v>43.53</c:v>
                </c:pt>
                <c:pt idx="3">
                  <c:v>73.37</c:v>
                </c:pt>
                <c:pt idx="4">
                  <c:v>55.89</c:v>
                </c:pt>
              </c:numCache>
            </c:numRef>
          </c:val>
          <c:extLst>
            <c:ext xmlns:c16="http://schemas.microsoft.com/office/drawing/2014/chart" uri="{C3380CC4-5D6E-409C-BE32-E72D297353CC}">
              <c16:uniqueId val="{00000000-092D-4D24-B8E3-6E2A1DC483B5}"/>
            </c:ext>
          </c:extLst>
        </c:ser>
        <c:dLbls>
          <c:showLegendKey val="0"/>
          <c:showVal val="0"/>
          <c:showCatName val="0"/>
          <c:showSerName val="0"/>
          <c:showPercent val="0"/>
          <c:showBubbleSize val="0"/>
        </c:dLbls>
        <c:gapWidth val="150"/>
        <c:axId val="203315456"/>
        <c:axId val="203333632"/>
      </c:barChart>
      <c:catAx>
        <c:axId val="203315456"/>
        <c:scaling>
          <c:orientation val="minMax"/>
        </c:scaling>
        <c:delete val="0"/>
        <c:axPos val="l"/>
        <c:numFmt formatCode="General" sourceLinked="1"/>
        <c:majorTickMark val="out"/>
        <c:minorTickMark val="none"/>
        <c:tickLblPos val="nextTo"/>
        <c:crossAx val="203333632"/>
        <c:crosses val="autoZero"/>
        <c:auto val="1"/>
        <c:lblAlgn val="ctr"/>
        <c:lblOffset val="100"/>
        <c:noMultiLvlLbl val="0"/>
      </c:catAx>
      <c:valAx>
        <c:axId val="203333632"/>
        <c:scaling>
          <c:orientation val="minMax"/>
        </c:scaling>
        <c:delete val="0"/>
        <c:axPos val="b"/>
        <c:majorGridlines/>
        <c:numFmt formatCode="General" sourceLinked="1"/>
        <c:majorTickMark val="out"/>
        <c:minorTickMark val="none"/>
        <c:tickLblPos val="nextTo"/>
        <c:crossAx val="20331545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400" i="1">
              <a:latin typeface="Times New Roman" panose="02020603050405020304" pitchFamily="18" charset="0"/>
              <a:cs typeface="Times New Roman" panose="02020603050405020304" pitchFamily="18" charset="0"/>
            </a:defRPr>
          </a:pPr>
          <a:endParaRPr lang="ru-RU"/>
        </a:p>
      </c:txPr>
    </c:title>
    <c:autoTitleDeleted val="0"/>
    <c:plotArea>
      <c:layout/>
      <c:barChart>
        <c:barDir val="bar"/>
        <c:grouping val="clustered"/>
        <c:varyColors val="0"/>
        <c:ser>
          <c:idx val="0"/>
          <c:order val="0"/>
          <c:tx>
            <c:strRef>
              <c:f>Лист1!$B$1</c:f>
              <c:strCache>
                <c:ptCount val="1"/>
                <c:pt idx="0">
                  <c:v>Средний % выполнения заданий высокого уровня сложности</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Лист1!$A$2:$A$6</c:f>
              <c:numCache>
                <c:formatCode>General</c:formatCode>
                <c:ptCount val="5"/>
                <c:pt idx="0">
                  <c:v>20</c:v>
                </c:pt>
                <c:pt idx="1">
                  <c:v>21</c:v>
                </c:pt>
                <c:pt idx="2">
                  <c:v>22</c:v>
                </c:pt>
                <c:pt idx="3">
                  <c:v>23</c:v>
                </c:pt>
                <c:pt idx="4">
                  <c:v>24</c:v>
                </c:pt>
              </c:numCache>
            </c:numRef>
          </c:cat>
          <c:val>
            <c:numRef>
              <c:f>Лист1!$B$2:$B$6</c:f>
              <c:numCache>
                <c:formatCode>General</c:formatCode>
                <c:ptCount val="5"/>
                <c:pt idx="0">
                  <c:v>63.72</c:v>
                </c:pt>
                <c:pt idx="1">
                  <c:v>51.57</c:v>
                </c:pt>
                <c:pt idx="2">
                  <c:v>48.4</c:v>
                </c:pt>
                <c:pt idx="3">
                  <c:v>61.24</c:v>
                </c:pt>
                <c:pt idx="4">
                  <c:v>78.3</c:v>
                </c:pt>
              </c:numCache>
            </c:numRef>
          </c:val>
          <c:extLst>
            <c:ext xmlns:c16="http://schemas.microsoft.com/office/drawing/2014/chart" uri="{C3380CC4-5D6E-409C-BE32-E72D297353CC}">
              <c16:uniqueId val="{00000000-C2B6-4664-8FF4-4707FEBF7A45}"/>
            </c:ext>
          </c:extLst>
        </c:ser>
        <c:dLbls>
          <c:showLegendKey val="0"/>
          <c:showVal val="0"/>
          <c:showCatName val="0"/>
          <c:showSerName val="0"/>
          <c:showPercent val="0"/>
          <c:showBubbleSize val="0"/>
        </c:dLbls>
        <c:gapWidth val="150"/>
        <c:axId val="203361664"/>
        <c:axId val="203355264"/>
      </c:barChart>
      <c:catAx>
        <c:axId val="203361664"/>
        <c:scaling>
          <c:orientation val="minMax"/>
        </c:scaling>
        <c:delete val="0"/>
        <c:axPos val="l"/>
        <c:numFmt formatCode="General" sourceLinked="1"/>
        <c:majorTickMark val="out"/>
        <c:minorTickMark val="none"/>
        <c:tickLblPos val="nextTo"/>
        <c:crossAx val="203355264"/>
        <c:crosses val="autoZero"/>
        <c:auto val="1"/>
        <c:lblAlgn val="ctr"/>
        <c:lblOffset val="100"/>
        <c:noMultiLvlLbl val="0"/>
      </c:catAx>
      <c:valAx>
        <c:axId val="203355264"/>
        <c:scaling>
          <c:orientation val="minMax"/>
        </c:scaling>
        <c:delete val="0"/>
        <c:axPos val="b"/>
        <c:majorGridlines/>
        <c:numFmt formatCode="General" sourceLinked="1"/>
        <c:majorTickMark val="out"/>
        <c:minorTickMark val="none"/>
        <c:tickLblPos val="nextTo"/>
        <c:crossAx val="20336166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Лист1!$B$1</c:f>
              <c:strCache>
                <c:ptCount val="1"/>
                <c:pt idx="0">
                  <c:v>Группа выпускников, получивших отметку "2"</c:v>
                </c:pt>
              </c:strCache>
            </c:strRef>
          </c:tx>
          <c:spPr>
            <a:ln w="28575" cap="rnd">
              <a:solidFill>
                <a:schemeClr val="accent1"/>
              </a:solidFill>
              <a:round/>
            </a:ln>
            <a:effectLst/>
          </c:spPr>
          <c:marker>
            <c:symbol val="none"/>
          </c:marker>
          <c:cat>
            <c:strRef>
              <c:f>Лист1!$A$2:$A$25</c:f>
              <c:strCache>
                <c:ptCount val="24"/>
                <c:pt idx="0">
                  <c:v>№1 (Б)</c:v>
                </c:pt>
                <c:pt idx="1">
                  <c:v>№2 (Б)</c:v>
                </c:pt>
                <c:pt idx="2">
                  <c:v>№3 (Б)</c:v>
                </c:pt>
                <c:pt idx="3">
                  <c:v>№4 (П)</c:v>
                </c:pt>
                <c:pt idx="4">
                  <c:v>№5 (Б)</c:v>
                </c:pt>
                <c:pt idx="5">
                  <c:v>№6 (Б)</c:v>
                </c:pt>
                <c:pt idx="6">
                  <c:v>№7 (Б)</c:v>
                </c:pt>
                <c:pt idx="7">
                  <c:v>№8 (Б)</c:v>
                </c:pt>
                <c:pt idx="8">
                  <c:v>№9 (П)</c:v>
                </c:pt>
                <c:pt idx="9">
                  <c:v>№10 (П)</c:v>
                </c:pt>
                <c:pt idx="10">
                  <c:v>№11 (Б)</c:v>
                </c:pt>
                <c:pt idx="11">
                  <c:v>№12 (П)</c:v>
                </c:pt>
                <c:pt idx="12">
                  <c:v>№13 (Б)</c:v>
                </c:pt>
                <c:pt idx="13">
                  <c:v>№14 (Б)</c:v>
                </c:pt>
                <c:pt idx="14">
                  <c:v>№15 (Б)</c:v>
                </c:pt>
                <c:pt idx="15">
                  <c:v>№16 (Б)</c:v>
                </c:pt>
                <c:pt idx="16">
                  <c:v>№ 17 (П)</c:v>
                </c:pt>
                <c:pt idx="17">
                  <c:v>№18 (Б)</c:v>
                </c:pt>
                <c:pt idx="18">
                  <c:v>№19 (Б)</c:v>
                </c:pt>
                <c:pt idx="19">
                  <c:v>№20 (В)</c:v>
                </c:pt>
                <c:pt idx="20">
                  <c:v>№21 (В)</c:v>
                </c:pt>
                <c:pt idx="21">
                  <c:v>№22 (В)</c:v>
                </c:pt>
                <c:pt idx="22">
                  <c:v>№23 (В)</c:v>
                </c:pt>
                <c:pt idx="23">
                  <c:v>№24 (В)</c:v>
                </c:pt>
              </c:strCache>
            </c:strRef>
          </c:cat>
          <c:val>
            <c:numRef>
              <c:f>Лист1!$B$2:$B$25</c:f>
              <c:numCache>
                <c:formatCode>General</c:formatCode>
                <c:ptCount val="24"/>
                <c:pt idx="0">
                  <c:v>0</c:v>
                </c:pt>
                <c:pt idx="1">
                  <c:v>80</c:v>
                </c:pt>
                <c:pt idx="2">
                  <c:v>40</c:v>
                </c:pt>
                <c:pt idx="3">
                  <c:v>20</c:v>
                </c:pt>
                <c:pt idx="4">
                  <c:v>20</c:v>
                </c:pt>
                <c:pt idx="5">
                  <c:v>0</c:v>
                </c:pt>
                <c:pt idx="6">
                  <c:v>20</c:v>
                </c:pt>
                <c:pt idx="7">
                  <c:v>0</c:v>
                </c:pt>
                <c:pt idx="8">
                  <c:v>20</c:v>
                </c:pt>
                <c:pt idx="9">
                  <c:v>30</c:v>
                </c:pt>
                <c:pt idx="10">
                  <c:v>20</c:v>
                </c:pt>
                <c:pt idx="11">
                  <c:v>30</c:v>
                </c:pt>
                <c:pt idx="12">
                  <c:v>20</c:v>
                </c:pt>
                <c:pt idx="13">
                  <c:v>0</c:v>
                </c:pt>
                <c:pt idx="14">
                  <c:v>20</c:v>
                </c:pt>
                <c:pt idx="15">
                  <c:v>0</c:v>
                </c:pt>
                <c:pt idx="16">
                  <c:v>0</c:v>
                </c:pt>
                <c:pt idx="17">
                  <c:v>20</c:v>
                </c:pt>
                <c:pt idx="18">
                  <c:v>0</c:v>
                </c:pt>
                <c:pt idx="19">
                  <c:v>0</c:v>
                </c:pt>
                <c:pt idx="20">
                  <c:v>0</c:v>
                </c:pt>
                <c:pt idx="21">
                  <c:v>0</c:v>
                </c:pt>
                <c:pt idx="22">
                  <c:v>0</c:v>
                </c:pt>
                <c:pt idx="23">
                  <c:v>10</c:v>
                </c:pt>
              </c:numCache>
            </c:numRef>
          </c:val>
          <c:smooth val="0"/>
          <c:extLst>
            <c:ext xmlns:c16="http://schemas.microsoft.com/office/drawing/2014/chart" uri="{C3380CC4-5D6E-409C-BE32-E72D297353CC}">
              <c16:uniqueId val="{00000000-BBA0-4159-BBEB-82E7901DCF1E}"/>
            </c:ext>
          </c:extLst>
        </c:ser>
        <c:ser>
          <c:idx val="1"/>
          <c:order val="1"/>
          <c:tx>
            <c:strRef>
              <c:f>Лист1!$C$1</c:f>
              <c:strCache>
                <c:ptCount val="1"/>
                <c:pt idx="0">
                  <c:v>Группа выпускников, получивших отметку "3"</c:v>
                </c:pt>
              </c:strCache>
            </c:strRef>
          </c:tx>
          <c:spPr>
            <a:ln w="28575" cap="rnd">
              <a:solidFill>
                <a:schemeClr val="accent2"/>
              </a:solidFill>
              <a:round/>
            </a:ln>
            <a:effectLst/>
          </c:spPr>
          <c:marker>
            <c:symbol val="none"/>
          </c:marker>
          <c:cat>
            <c:strRef>
              <c:f>Лист1!$A$2:$A$25</c:f>
              <c:strCache>
                <c:ptCount val="24"/>
                <c:pt idx="0">
                  <c:v>№1 (Б)</c:v>
                </c:pt>
                <c:pt idx="1">
                  <c:v>№2 (Б)</c:v>
                </c:pt>
                <c:pt idx="2">
                  <c:v>№3 (Б)</c:v>
                </c:pt>
                <c:pt idx="3">
                  <c:v>№4 (П)</c:v>
                </c:pt>
                <c:pt idx="4">
                  <c:v>№5 (Б)</c:v>
                </c:pt>
                <c:pt idx="5">
                  <c:v>№6 (Б)</c:v>
                </c:pt>
                <c:pt idx="6">
                  <c:v>№7 (Б)</c:v>
                </c:pt>
                <c:pt idx="7">
                  <c:v>№8 (Б)</c:v>
                </c:pt>
                <c:pt idx="8">
                  <c:v>№9 (П)</c:v>
                </c:pt>
                <c:pt idx="9">
                  <c:v>№10 (П)</c:v>
                </c:pt>
                <c:pt idx="10">
                  <c:v>№11 (Б)</c:v>
                </c:pt>
                <c:pt idx="11">
                  <c:v>№12 (П)</c:v>
                </c:pt>
                <c:pt idx="12">
                  <c:v>№13 (Б)</c:v>
                </c:pt>
                <c:pt idx="13">
                  <c:v>№14 (Б)</c:v>
                </c:pt>
                <c:pt idx="14">
                  <c:v>№15 (Б)</c:v>
                </c:pt>
                <c:pt idx="15">
                  <c:v>№16 (Б)</c:v>
                </c:pt>
                <c:pt idx="16">
                  <c:v>№ 17 (П)</c:v>
                </c:pt>
                <c:pt idx="17">
                  <c:v>№18 (Б)</c:v>
                </c:pt>
                <c:pt idx="18">
                  <c:v>№19 (Б)</c:v>
                </c:pt>
                <c:pt idx="19">
                  <c:v>№20 (В)</c:v>
                </c:pt>
                <c:pt idx="20">
                  <c:v>№21 (В)</c:v>
                </c:pt>
                <c:pt idx="21">
                  <c:v>№22 (В)</c:v>
                </c:pt>
                <c:pt idx="22">
                  <c:v>№23 (В)</c:v>
                </c:pt>
                <c:pt idx="23">
                  <c:v>№24 (В)</c:v>
                </c:pt>
              </c:strCache>
            </c:strRef>
          </c:cat>
          <c:val>
            <c:numRef>
              <c:f>Лист1!$C$2:$C$25</c:f>
              <c:numCache>
                <c:formatCode>General</c:formatCode>
                <c:ptCount val="24"/>
                <c:pt idx="0">
                  <c:v>42.52</c:v>
                </c:pt>
                <c:pt idx="1">
                  <c:v>88.19</c:v>
                </c:pt>
                <c:pt idx="2">
                  <c:v>51.18</c:v>
                </c:pt>
                <c:pt idx="3">
                  <c:v>69.09</c:v>
                </c:pt>
                <c:pt idx="4">
                  <c:v>78.349999999999994</c:v>
                </c:pt>
                <c:pt idx="5">
                  <c:v>47.64</c:v>
                </c:pt>
                <c:pt idx="6">
                  <c:v>42.91</c:v>
                </c:pt>
                <c:pt idx="7">
                  <c:v>31.1</c:v>
                </c:pt>
                <c:pt idx="8">
                  <c:v>42.13</c:v>
                </c:pt>
                <c:pt idx="9">
                  <c:v>29.33</c:v>
                </c:pt>
                <c:pt idx="10">
                  <c:v>78.349999999999994</c:v>
                </c:pt>
                <c:pt idx="11">
                  <c:v>58.66</c:v>
                </c:pt>
                <c:pt idx="12">
                  <c:v>53.76</c:v>
                </c:pt>
                <c:pt idx="13">
                  <c:v>42.52</c:v>
                </c:pt>
                <c:pt idx="14">
                  <c:v>56.69</c:v>
                </c:pt>
                <c:pt idx="15">
                  <c:v>22.05</c:v>
                </c:pt>
                <c:pt idx="16">
                  <c:v>25.2</c:v>
                </c:pt>
                <c:pt idx="17">
                  <c:v>48.82</c:v>
                </c:pt>
                <c:pt idx="18">
                  <c:v>7.48</c:v>
                </c:pt>
                <c:pt idx="19">
                  <c:v>27.3</c:v>
                </c:pt>
                <c:pt idx="20">
                  <c:v>13.29</c:v>
                </c:pt>
                <c:pt idx="21">
                  <c:v>8.4</c:v>
                </c:pt>
                <c:pt idx="22">
                  <c:v>26.28</c:v>
                </c:pt>
                <c:pt idx="23">
                  <c:v>59.25</c:v>
                </c:pt>
              </c:numCache>
            </c:numRef>
          </c:val>
          <c:smooth val="0"/>
          <c:extLst>
            <c:ext xmlns:c16="http://schemas.microsoft.com/office/drawing/2014/chart" uri="{C3380CC4-5D6E-409C-BE32-E72D297353CC}">
              <c16:uniqueId val="{00000001-BBA0-4159-BBEB-82E7901DCF1E}"/>
            </c:ext>
          </c:extLst>
        </c:ser>
        <c:ser>
          <c:idx val="2"/>
          <c:order val="2"/>
          <c:tx>
            <c:strRef>
              <c:f>Лист1!$D$1</c:f>
              <c:strCache>
                <c:ptCount val="1"/>
                <c:pt idx="0">
                  <c:v>Группа выпускников, получивших отметку "4"</c:v>
                </c:pt>
              </c:strCache>
            </c:strRef>
          </c:tx>
          <c:spPr>
            <a:ln w="28575" cap="rnd">
              <a:solidFill>
                <a:schemeClr val="accent3"/>
              </a:solidFill>
              <a:round/>
            </a:ln>
            <a:effectLst/>
          </c:spPr>
          <c:marker>
            <c:symbol val="none"/>
          </c:marker>
          <c:cat>
            <c:strRef>
              <c:f>Лист1!$A$2:$A$25</c:f>
              <c:strCache>
                <c:ptCount val="24"/>
                <c:pt idx="0">
                  <c:v>№1 (Б)</c:v>
                </c:pt>
                <c:pt idx="1">
                  <c:v>№2 (Б)</c:v>
                </c:pt>
                <c:pt idx="2">
                  <c:v>№3 (Б)</c:v>
                </c:pt>
                <c:pt idx="3">
                  <c:v>№4 (П)</c:v>
                </c:pt>
                <c:pt idx="4">
                  <c:v>№5 (Б)</c:v>
                </c:pt>
                <c:pt idx="5">
                  <c:v>№6 (Б)</c:v>
                </c:pt>
                <c:pt idx="6">
                  <c:v>№7 (Б)</c:v>
                </c:pt>
                <c:pt idx="7">
                  <c:v>№8 (Б)</c:v>
                </c:pt>
                <c:pt idx="8">
                  <c:v>№9 (П)</c:v>
                </c:pt>
                <c:pt idx="9">
                  <c:v>№10 (П)</c:v>
                </c:pt>
                <c:pt idx="10">
                  <c:v>№11 (Б)</c:v>
                </c:pt>
                <c:pt idx="11">
                  <c:v>№12 (П)</c:v>
                </c:pt>
                <c:pt idx="12">
                  <c:v>№13 (Б)</c:v>
                </c:pt>
                <c:pt idx="13">
                  <c:v>№14 (Б)</c:v>
                </c:pt>
                <c:pt idx="14">
                  <c:v>№15 (Б)</c:v>
                </c:pt>
                <c:pt idx="15">
                  <c:v>№16 (Б)</c:v>
                </c:pt>
                <c:pt idx="16">
                  <c:v>№ 17 (П)</c:v>
                </c:pt>
                <c:pt idx="17">
                  <c:v>№18 (Б)</c:v>
                </c:pt>
                <c:pt idx="18">
                  <c:v>№19 (Б)</c:v>
                </c:pt>
                <c:pt idx="19">
                  <c:v>№20 (В)</c:v>
                </c:pt>
                <c:pt idx="20">
                  <c:v>№21 (В)</c:v>
                </c:pt>
                <c:pt idx="21">
                  <c:v>№22 (В)</c:v>
                </c:pt>
                <c:pt idx="22">
                  <c:v>№23 (В)</c:v>
                </c:pt>
                <c:pt idx="23">
                  <c:v>№24 (В)</c:v>
                </c:pt>
              </c:strCache>
            </c:strRef>
          </c:cat>
          <c:val>
            <c:numRef>
              <c:f>Лист1!$D$2:$D$25</c:f>
              <c:numCache>
                <c:formatCode>General</c:formatCode>
                <c:ptCount val="24"/>
                <c:pt idx="0">
                  <c:v>47.04</c:v>
                </c:pt>
                <c:pt idx="1">
                  <c:v>93.33</c:v>
                </c:pt>
                <c:pt idx="2">
                  <c:v>67.41</c:v>
                </c:pt>
                <c:pt idx="3">
                  <c:v>88.52</c:v>
                </c:pt>
                <c:pt idx="4">
                  <c:v>91.85</c:v>
                </c:pt>
                <c:pt idx="5">
                  <c:v>67.41</c:v>
                </c:pt>
                <c:pt idx="6">
                  <c:v>66.67</c:v>
                </c:pt>
                <c:pt idx="7">
                  <c:v>44.07</c:v>
                </c:pt>
                <c:pt idx="8">
                  <c:v>56.48</c:v>
                </c:pt>
                <c:pt idx="9">
                  <c:v>38.89</c:v>
                </c:pt>
                <c:pt idx="10">
                  <c:v>83.33</c:v>
                </c:pt>
                <c:pt idx="11">
                  <c:v>70.37</c:v>
                </c:pt>
                <c:pt idx="12">
                  <c:v>75.930000000000007</c:v>
                </c:pt>
                <c:pt idx="13">
                  <c:v>64.44</c:v>
                </c:pt>
                <c:pt idx="14">
                  <c:v>81.11</c:v>
                </c:pt>
                <c:pt idx="15">
                  <c:v>25.56</c:v>
                </c:pt>
                <c:pt idx="16">
                  <c:v>58.33</c:v>
                </c:pt>
                <c:pt idx="17">
                  <c:v>75.19</c:v>
                </c:pt>
                <c:pt idx="18">
                  <c:v>31.11</c:v>
                </c:pt>
                <c:pt idx="19">
                  <c:v>70.12</c:v>
                </c:pt>
                <c:pt idx="20">
                  <c:v>52.59</c:v>
                </c:pt>
                <c:pt idx="21">
                  <c:v>48.77</c:v>
                </c:pt>
                <c:pt idx="22">
                  <c:v>65.459999999999994</c:v>
                </c:pt>
                <c:pt idx="23">
                  <c:v>85.37</c:v>
                </c:pt>
              </c:numCache>
            </c:numRef>
          </c:val>
          <c:smooth val="0"/>
          <c:extLst>
            <c:ext xmlns:c16="http://schemas.microsoft.com/office/drawing/2014/chart" uri="{C3380CC4-5D6E-409C-BE32-E72D297353CC}">
              <c16:uniqueId val="{00000002-BBA0-4159-BBEB-82E7901DCF1E}"/>
            </c:ext>
          </c:extLst>
        </c:ser>
        <c:ser>
          <c:idx val="3"/>
          <c:order val="3"/>
          <c:tx>
            <c:strRef>
              <c:f>Лист1!$E$1</c:f>
              <c:strCache>
                <c:ptCount val="1"/>
                <c:pt idx="0">
                  <c:v>Группа выпускников, получивших отметку "5"</c:v>
                </c:pt>
              </c:strCache>
            </c:strRef>
          </c:tx>
          <c:spPr>
            <a:ln w="28575" cap="rnd">
              <a:solidFill>
                <a:schemeClr val="accent4"/>
              </a:solidFill>
              <a:round/>
            </a:ln>
            <a:effectLst/>
          </c:spPr>
          <c:marker>
            <c:symbol val="none"/>
          </c:marker>
          <c:cat>
            <c:strRef>
              <c:f>Лист1!$A$2:$A$25</c:f>
              <c:strCache>
                <c:ptCount val="24"/>
                <c:pt idx="0">
                  <c:v>№1 (Б)</c:v>
                </c:pt>
                <c:pt idx="1">
                  <c:v>№2 (Б)</c:v>
                </c:pt>
                <c:pt idx="2">
                  <c:v>№3 (Б)</c:v>
                </c:pt>
                <c:pt idx="3">
                  <c:v>№4 (П)</c:v>
                </c:pt>
                <c:pt idx="4">
                  <c:v>№5 (Б)</c:v>
                </c:pt>
                <c:pt idx="5">
                  <c:v>№6 (Б)</c:v>
                </c:pt>
                <c:pt idx="6">
                  <c:v>№7 (Б)</c:v>
                </c:pt>
                <c:pt idx="7">
                  <c:v>№8 (Б)</c:v>
                </c:pt>
                <c:pt idx="8">
                  <c:v>№9 (П)</c:v>
                </c:pt>
                <c:pt idx="9">
                  <c:v>№10 (П)</c:v>
                </c:pt>
                <c:pt idx="10">
                  <c:v>№11 (Б)</c:v>
                </c:pt>
                <c:pt idx="11">
                  <c:v>№12 (П)</c:v>
                </c:pt>
                <c:pt idx="12">
                  <c:v>№13 (Б)</c:v>
                </c:pt>
                <c:pt idx="13">
                  <c:v>№14 (Б)</c:v>
                </c:pt>
                <c:pt idx="14">
                  <c:v>№15 (Б)</c:v>
                </c:pt>
                <c:pt idx="15">
                  <c:v>№16 (Б)</c:v>
                </c:pt>
                <c:pt idx="16">
                  <c:v>№ 17 (П)</c:v>
                </c:pt>
                <c:pt idx="17">
                  <c:v>№18 (Б)</c:v>
                </c:pt>
                <c:pt idx="18">
                  <c:v>№19 (Б)</c:v>
                </c:pt>
                <c:pt idx="19">
                  <c:v>№20 (В)</c:v>
                </c:pt>
                <c:pt idx="20">
                  <c:v>№21 (В)</c:v>
                </c:pt>
                <c:pt idx="21">
                  <c:v>№22 (В)</c:v>
                </c:pt>
                <c:pt idx="22">
                  <c:v>№23 (В)</c:v>
                </c:pt>
                <c:pt idx="23">
                  <c:v>№24 (В)</c:v>
                </c:pt>
              </c:strCache>
            </c:strRef>
          </c:cat>
          <c:val>
            <c:numRef>
              <c:f>Лист1!$E$2:$E$25</c:f>
              <c:numCache>
                <c:formatCode>General</c:formatCode>
                <c:ptCount val="24"/>
                <c:pt idx="0">
                  <c:v>70.73</c:v>
                </c:pt>
                <c:pt idx="1">
                  <c:v>96.83</c:v>
                </c:pt>
                <c:pt idx="2">
                  <c:v>86.51</c:v>
                </c:pt>
                <c:pt idx="3">
                  <c:v>97.82</c:v>
                </c:pt>
                <c:pt idx="4">
                  <c:v>96.83</c:v>
                </c:pt>
                <c:pt idx="5">
                  <c:v>85.71</c:v>
                </c:pt>
                <c:pt idx="6">
                  <c:v>87.7</c:v>
                </c:pt>
                <c:pt idx="7">
                  <c:v>70.239999999999995</c:v>
                </c:pt>
                <c:pt idx="8">
                  <c:v>79.959999999999994</c:v>
                </c:pt>
                <c:pt idx="9">
                  <c:v>63.1</c:v>
                </c:pt>
                <c:pt idx="10">
                  <c:v>97.22</c:v>
                </c:pt>
                <c:pt idx="11">
                  <c:v>92.26</c:v>
                </c:pt>
                <c:pt idx="12">
                  <c:v>91.27</c:v>
                </c:pt>
                <c:pt idx="13">
                  <c:v>91.67</c:v>
                </c:pt>
                <c:pt idx="14">
                  <c:v>98.41</c:v>
                </c:pt>
                <c:pt idx="15">
                  <c:v>39.68</c:v>
                </c:pt>
                <c:pt idx="16">
                  <c:v>85.32</c:v>
                </c:pt>
                <c:pt idx="17">
                  <c:v>95.24</c:v>
                </c:pt>
                <c:pt idx="18">
                  <c:v>70.239999999999995</c:v>
                </c:pt>
                <c:pt idx="19">
                  <c:v>94.84</c:v>
                </c:pt>
                <c:pt idx="20">
                  <c:v>90.08</c:v>
                </c:pt>
                <c:pt idx="21">
                  <c:v>89.29</c:v>
                </c:pt>
                <c:pt idx="22">
                  <c:v>93.15</c:v>
                </c:pt>
                <c:pt idx="23">
                  <c:v>91.27</c:v>
                </c:pt>
              </c:numCache>
            </c:numRef>
          </c:val>
          <c:smooth val="0"/>
          <c:extLst>
            <c:ext xmlns:c16="http://schemas.microsoft.com/office/drawing/2014/chart" uri="{C3380CC4-5D6E-409C-BE32-E72D297353CC}">
              <c16:uniqueId val="{00000003-BBA0-4159-BBEB-82E7901DCF1E}"/>
            </c:ext>
          </c:extLst>
        </c:ser>
        <c:dLbls>
          <c:showLegendKey val="0"/>
          <c:showVal val="0"/>
          <c:showCatName val="0"/>
          <c:showSerName val="0"/>
          <c:showPercent val="0"/>
          <c:showBubbleSize val="0"/>
        </c:dLbls>
        <c:smooth val="0"/>
        <c:axId val="391284952"/>
        <c:axId val="391282656"/>
      </c:lineChart>
      <c:catAx>
        <c:axId val="391284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391282656"/>
        <c:crosses val="autoZero"/>
        <c:auto val="1"/>
        <c:lblAlgn val="ctr"/>
        <c:lblOffset val="100"/>
        <c:noMultiLvlLbl val="0"/>
      </c:catAx>
      <c:valAx>
        <c:axId val="391282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391284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9700614"/>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1275510"/>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8993331"/>
      </p:ext>
    </p:extLst>
  </p:cSld>
  <p:clrMapOvr>
    <a:masterClrMapping/>
  </p:clrMapOvr>
  <p:transition spd="slow">
    <p:push dir="u"/>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6445078"/>
      </p:ext>
    </p:extLst>
  </p:cSld>
  <p:clrMapOvr>
    <a:masterClrMapping/>
  </p:clrMapOvr>
  <p:transition spd="slow">
    <p:push dir="u"/>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217667"/>
      </p:ext>
    </p:extLst>
  </p:cSld>
  <p:clrMapOvr>
    <a:masterClrMapping/>
  </p:clrMapOvr>
  <p:transition spd="slow">
    <p:push dir="u"/>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8245620"/>
      </p:ext>
    </p:extLst>
  </p:cSld>
  <p:clrMapOvr>
    <a:masterClrMapping/>
  </p:clrMapOvr>
  <p:transition spd="slow">
    <p:push dir="u"/>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8229936"/>
      </p:ext>
    </p:extLst>
  </p:cSld>
  <p:clrMapOvr>
    <a:masterClrMapping/>
  </p:clrMapOvr>
  <p:transition spd="slow">
    <p:push dir="u"/>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6229029"/>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578265"/>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1620745"/>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0897442"/>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8957740"/>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8510620"/>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9659854"/>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3150203"/>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6405813"/>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8/25/2022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9630801"/>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Lst>
  <p:transition spd="slow">
    <p:push dir="u"/>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fipi.ru/navigator-podgotovki/navigator-oge#f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b="1" dirty="0">
                <a:solidFill>
                  <a:schemeClr val="accent1"/>
                </a:solidFill>
              </a:rPr>
              <a:t>Использование результатов ГИА по химии для повышения качества образования</a:t>
            </a:r>
          </a:p>
        </p:txBody>
      </p:sp>
      <p:sp>
        <p:nvSpPr>
          <p:cNvPr id="3" name="Подзаголовок 2"/>
          <p:cNvSpPr>
            <a:spLocks noGrp="1"/>
          </p:cNvSpPr>
          <p:nvPr>
            <p:ph type="subTitle" idx="1"/>
          </p:nvPr>
        </p:nvSpPr>
        <p:spPr>
          <a:xfrm>
            <a:off x="7888778" y="4777379"/>
            <a:ext cx="3615834" cy="1126283"/>
          </a:xfrm>
        </p:spPr>
        <p:txBody>
          <a:bodyPr>
            <a:normAutofit lnSpcReduction="10000"/>
          </a:bodyPr>
          <a:lstStyle/>
          <a:p>
            <a:pPr algn="just"/>
            <a:r>
              <a:rPr lang="ru-RU" dirty="0" smtClean="0"/>
              <a:t>Звонарева Г.Н., </a:t>
            </a:r>
            <a:r>
              <a:rPr lang="ru-RU" smtClean="0"/>
              <a:t>учитель химии МБОУ </a:t>
            </a:r>
            <a:r>
              <a:rPr lang="ru-RU" dirty="0" smtClean="0"/>
              <a:t>«Средняя </a:t>
            </a:r>
            <a:r>
              <a:rPr lang="ru-RU" smtClean="0"/>
              <a:t>школа №37</a:t>
            </a:r>
            <a:r>
              <a:rPr lang="ru-RU" dirty="0" smtClean="0"/>
              <a:t>» города Смоленска</a:t>
            </a:r>
            <a:endParaRPr lang="ru-RU" dirty="0"/>
          </a:p>
        </p:txBody>
      </p:sp>
    </p:spTree>
    <p:extLst>
      <p:ext uri="{BB962C8B-B14F-4D97-AF65-F5344CB8AC3E}">
        <p14:creationId xmlns:p14="http://schemas.microsoft.com/office/powerpoint/2010/main" val="3243602453"/>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013497"/>
          </a:xfrm>
        </p:spPr>
        <p:txBody>
          <a:bodyPr>
            <a:normAutofit fontScale="90000"/>
          </a:bodyPr>
          <a:lstStyle/>
          <a:p>
            <a:pPr algn="ctr"/>
            <a:r>
              <a:rPr lang="ru-RU" b="1" dirty="0"/>
              <a:t>Содержательный анализ выполнения заданий КИМ ОГЭ</a:t>
            </a:r>
            <a:endParaRPr lang="ru-RU" dirty="0"/>
          </a:p>
        </p:txBody>
      </p:sp>
      <p:graphicFrame>
        <p:nvGraphicFramePr>
          <p:cNvPr id="15" name="Объект 14"/>
          <p:cNvGraphicFramePr>
            <a:graphicFrameLocks noGrp="1"/>
          </p:cNvGraphicFramePr>
          <p:nvPr>
            <p:ph idx="1"/>
          </p:nvPr>
        </p:nvGraphicFramePr>
        <p:xfrm>
          <a:off x="2589213" y="1762125"/>
          <a:ext cx="8915400"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620043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98850"/>
          </a:xfrm>
        </p:spPr>
        <p:txBody>
          <a:bodyPr>
            <a:normAutofit fontScale="90000"/>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022532753"/>
              </p:ext>
            </p:extLst>
          </p:nvPr>
        </p:nvGraphicFramePr>
        <p:xfrm>
          <a:off x="2589213" y="1230284"/>
          <a:ext cx="8915400" cy="46815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988830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83147191"/>
              </p:ext>
            </p:extLst>
          </p:nvPr>
        </p:nvGraphicFramePr>
        <p:xfrm>
          <a:off x="2589213" y="1288473"/>
          <a:ext cx="8915400" cy="46233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688157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a:t>Результаты выполнение заданий КИМ всех уровней различными группами обучающихся</a:t>
            </a:r>
            <a:r>
              <a:rPr lang="ru-RU" dirty="0"/>
              <a:t/>
            </a:r>
            <a:br>
              <a:rPr lang="ru-RU" dirty="0"/>
            </a:br>
            <a:endParaRPr lang="ru-RU" dirty="0"/>
          </a:p>
        </p:txBody>
      </p:sp>
      <p:graphicFrame>
        <p:nvGraphicFramePr>
          <p:cNvPr id="4" name="Объект 3"/>
          <p:cNvGraphicFramePr>
            <a:graphicFrameLocks noGrp="1"/>
          </p:cNvGraphicFramePr>
          <p:nvPr>
            <p:ph idx="1"/>
          </p:nvPr>
        </p:nvGraphicFramePr>
        <p:xfrm>
          <a:off x="2589213"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959026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solidFill>
                  <a:schemeClr val="tx1">
                    <a:lumMod val="75000"/>
                    <a:lumOff val="25000"/>
                  </a:schemeClr>
                </a:solidFill>
              </a:rPr>
              <a:t>Анализ метапредметных результатов</a:t>
            </a:r>
            <a:endParaRPr lang="ru-RU" dirty="0">
              <a:solidFill>
                <a:schemeClr val="tx1">
                  <a:lumMod val="75000"/>
                  <a:lumOff val="25000"/>
                </a:schemeClr>
              </a:solidFill>
            </a:endParaRPr>
          </a:p>
        </p:txBody>
      </p:sp>
      <p:sp>
        <p:nvSpPr>
          <p:cNvPr id="3" name="Объект 2"/>
          <p:cNvSpPr>
            <a:spLocks noGrp="1"/>
          </p:cNvSpPr>
          <p:nvPr>
            <p:ph idx="1"/>
          </p:nvPr>
        </p:nvSpPr>
        <p:spPr/>
        <p:txBody>
          <a:bodyPr>
            <a:normAutofit lnSpcReduction="10000"/>
          </a:bodyPr>
          <a:lstStyle/>
          <a:p>
            <a:pPr marL="0" indent="0" algn="just">
              <a:buNone/>
            </a:pPr>
            <a:r>
              <a:rPr lang="ru-RU" sz="2400" b="1" dirty="0" smtClean="0">
                <a:solidFill>
                  <a:schemeClr val="accent1"/>
                </a:solidFill>
              </a:rPr>
              <a:t>Выявленные дефициты: </a:t>
            </a:r>
          </a:p>
          <a:p>
            <a:pPr lvl="0" algn="just"/>
            <a:r>
              <a:rPr lang="ru-RU" sz="2400" b="1" dirty="0" smtClean="0">
                <a:solidFill>
                  <a:schemeClr val="tx1"/>
                </a:solidFill>
              </a:rPr>
              <a:t>слабо сформированные навыки смыслового чтения; </a:t>
            </a:r>
          </a:p>
          <a:p>
            <a:pPr lvl="0" algn="just"/>
            <a:r>
              <a:rPr lang="ru-RU" sz="2400" b="1" dirty="0" err="1" smtClean="0">
                <a:solidFill>
                  <a:schemeClr val="tx1"/>
                </a:solidFill>
              </a:rPr>
              <a:t>несформированность</a:t>
            </a:r>
            <a:r>
              <a:rPr lang="ru-RU" sz="2400" b="1" dirty="0" smtClean="0">
                <a:solidFill>
                  <a:schemeClr val="tx1"/>
                </a:solidFill>
              </a:rPr>
              <a:t> </a:t>
            </a:r>
            <a:r>
              <a:rPr lang="ru-RU" sz="2400" b="1" dirty="0">
                <a:solidFill>
                  <a:schemeClr val="tx1"/>
                </a:solidFill>
              </a:rPr>
              <a:t>вычислительных навыков; </a:t>
            </a:r>
          </a:p>
          <a:p>
            <a:pPr lvl="0" algn="just"/>
            <a:r>
              <a:rPr lang="ru-RU" sz="2400" b="1" dirty="0">
                <a:solidFill>
                  <a:schemeClr val="tx1"/>
                </a:solidFill>
              </a:rPr>
              <a:t>неумение проводить анализ условия задания, искать пути ее решения, применять известный алгоритм в нестандартной ситуации; </a:t>
            </a:r>
          </a:p>
          <a:p>
            <a:pPr lvl="0" algn="just"/>
            <a:r>
              <a:rPr lang="ru-RU" sz="2400" b="1" dirty="0">
                <a:solidFill>
                  <a:schemeClr val="tx1"/>
                </a:solidFill>
              </a:rPr>
              <a:t>слабые навыки контроля и самоконтроля, что указывает на </a:t>
            </a:r>
            <a:r>
              <a:rPr lang="ru-RU" sz="2400" b="1" dirty="0" err="1">
                <a:solidFill>
                  <a:schemeClr val="tx1"/>
                </a:solidFill>
              </a:rPr>
              <a:t>несформированность</a:t>
            </a:r>
            <a:r>
              <a:rPr lang="ru-RU" sz="2400" b="1" dirty="0">
                <a:solidFill>
                  <a:schemeClr val="tx1"/>
                </a:solidFill>
              </a:rPr>
              <a:t> регулятивных умений.</a:t>
            </a:r>
          </a:p>
          <a:p>
            <a:endParaRPr lang="ru-RU" sz="2400" dirty="0">
              <a:solidFill>
                <a:schemeClr val="tx1"/>
              </a:solidFill>
            </a:endParaRPr>
          </a:p>
        </p:txBody>
      </p:sp>
    </p:spTree>
    <p:extLst>
      <p:ext uri="{BB962C8B-B14F-4D97-AF65-F5344CB8AC3E}">
        <p14:creationId xmlns:p14="http://schemas.microsoft.com/office/powerpoint/2010/main" val="2777280122"/>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614486"/>
          </a:xfrm>
        </p:spPr>
        <p:txBody>
          <a:bodyPr>
            <a:normAutofit fontScale="90000"/>
          </a:bodyPr>
          <a:lstStyle/>
          <a:p>
            <a:pPr algn="ctr"/>
            <a:r>
              <a:rPr lang="ru-RU" b="1" dirty="0"/>
              <a:t>РЕКОМЕНДАЦИИ</a:t>
            </a:r>
            <a:r>
              <a:rPr lang="ru-RU" dirty="0"/>
              <a:t/>
            </a:r>
            <a:br>
              <a:rPr lang="ru-RU" dirty="0"/>
            </a:br>
            <a:endParaRPr lang="ru-RU" dirty="0"/>
          </a:p>
        </p:txBody>
      </p:sp>
      <p:sp>
        <p:nvSpPr>
          <p:cNvPr id="3" name="Объект 2"/>
          <p:cNvSpPr>
            <a:spLocks noGrp="1"/>
          </p:cNvSpPr>
          <p:nvPr>
            <p:ph idx="1"/>
          </p:nvPr>
        </p:nvSpPr>
        <p:spPr>
          <a:xfrm>
            <a:off x="2589212" y="1238596"/>
            <a:ext cx="8915400" cy="5486400"/>
          </a:xfrm>
        </p:spPr>
        <p:txBody>
          <a:bodyPr>
            <a:normAutofit fontScale="47500" lnSpcReduction="20000"/>
          </a:bodyPr>
          <a:lstStyle/>
          <a:p>
            <a:pPr lvl="0" algn="just"/>
            <a:r>
              <a:rPr lang="ru-RU" sz="2300" b="1" dirty="0">
                <a:solidFill>
                  <a:schemeClr val="tx1"/>
                </a:solidFill>
              </a:rPr>
              <a:t>оптимизировать использование в образовательном процессе методов обучения, организационных форм обучения, средств обучения, использование современных педагогических технологий по учебному предмету, позволяющих осуществлять образовательный процесс, направленный на эффективное формирование планируемых результатов освоения основной общеобразовательной программы основного общего образования;</a:t>
            </a:r>
          </a:p>
          <a:p>
            <a:pPr lvl="0" algn="just"/>
            <a:r>
              <a:rPr lang="ru-RU" sz="2300" b="1" dirty="0">
                <a:solidFill>
                  <a:schemeClr val="tx1"/>
                </a:solidFill>
              </a:rPr>
              <a:t>при корректировке рабочих программ следует делать акцент на тех разделах учебного предмета, которые направлены на формирование знаний, умений и навыков, дающих по результатам проведения контрольной работы низкий уровень выполнения задания по соответствующему критерию; </a:t>
            </a:r>
          </a:p>
          <a:p>
            <a:pPr lvl="0" algn="just"/>
            <a:r>
              <a:rPr lang="ru-RU" sz="2300" b="1" dirty="0">
                <a:solidFill>
                  <a:schemeClr val="tx1"/>
                </a:solidFill>
              </a:rPr>
              <a:t>с целью формирования метапредметных результатов и функциональной грамотности обучающихся систематически использовать в практике методы и приемы, направленные на понимание и умение выявлять причинно-следственные связи, уделять внимание развитию активной познавательной деятельности обучающихся, т.е. работе со всеми видами учебной информации, формированию аналитических, классификационных умений, систематизации знаний; </a:t>
            </a:r>
          </a:p>
          <a:p>
            <a:pPr lvl="0" algn="just"/>
            <a:r>
              <a:rPr lang="ru-RU" sz="2300" b="1" dirty="0">
                <a:solidFill>
                  <a:schemeClr val="tx1"/>
                </a:solidFill>
              </a:rPr>
              <a:t>при проведении текущей, промежуточной аттестации обучающихся включать задания для оценки несформированных предметных результатов освоения основной общеобразовательной программы основного общего образования в рамках проведения диагностических работ, которые содержатся в контрольно-измерительных материалах ОГЭ по учебному предмету;</a:t>
            </a:r>
          </a:p>
          <a:p>
            <a:pPr lvl="0" algn="just"/>
            <a:r>
              <a:rPr lang="ru-RU" sz="2300" b="1" dirty="0">
                <a:solidFill>
                  <a:schemeClr val="tx1"/>
                </a:solidFill>
              </a:rPr>
              <a:t>на основе выявленных типичных затруднений и ошибок разрабатывать индивидуальные образовательные маршруты обучающихся по учебному предмету с целью формирования предметных и метапредметных результатов, характеризующих достижение планируемых результатов освоения основной образовательной программы основного общего образования;</a:t>
            </a:r>
          </a:p>
          <a:p>
            <a:pPr lvl="0" algn="just"/>
            <a:r>
              <a:rPr lang="ru-RU" sz="2300" b="1" dirty="0">
                <a:solidFill>
                  <a:schemeClr val="tx1"/>
                </a:solidFill>
              </a:rPr>
              <a:t>при подготовке обучающихся к ГИА обратить внимание, что полный перечень элементов содержания, которые могут контролироваться на экзамене 2023 года, приведён в кодификаторе элементов содержания и требований к уровню подготовки обучающихся для проведения основного государственного экзамена, размещаемом на сайте: www.fipi.ru , а также на данном сайте в разделе «Навигатор подготовки» (</a:t>
            </a:r>
            <a:r>
              <a:rPr lang="ru-RU" sz="2300" b="1" u="sng" dirty="0">
                <a:solidFill>
                  <a:schemeClr val="tx1"/>
                </a:solidFill>
                <a:hlinkClick r:id="rId2"/>
              </a:rPr>
              <a:t>https://fipi.ru/navigator-podgotovki/navigator-oge#fi</a:t>
            </a:r>
            <a:r>
              <a:rPr lang="ru-RU" sz="2300" b="1" dirty="0">
                <a:solidFill>
                  <a:schemeClr val="tx1"/>
                </a:solidFill>
              </a:rPr>
              <a:t> ) опубликованы методические рекомендации, которые содержат советы разработчиков контрольных измерительных материалов ОГЭ и полезную информацию для организации индивидуальной подготовки обучающихся к ОГЭ;</a:t>
            </a:r>
          </a:p>
          <a:p>
            <a:pPr lvl="0" algn="just"/>
            <a:r>
              <a:rPr lang="ru-RU" sz="2300" b="1" dirty="0">
                <a:solidFill>
                  <a:schemeClr val="tx1"/>
                </a:solidFill>
              </a:rPr>
              <a:t>изыскать возможность стать участником целевых курсов повышения квалификации и тематических семинаров (ГАУ ДПО СОИРО);</a:t>
            </a:r>
          </a:p>
          <a:p>
            <a:pPr lvl="0" algn="just"/>
            <a:r>
              <a:rPr lang="ru-RU" sz="2300" b="1" dirty="0">
                <a:solidFill>
                  <a:schemeClr val="tx1"/>
                </a:solidFill>
              </a:rPr>
              <a:t>посещать занятия тренингов и консультаций на методических объединениях учителей (ГМО);</a:t>
            </a:r>
          </a:p>
          <a:p>
            <a:pPr lvl="0" algn="just"/>
            <a:r>
              <a:rPr lang="ru-RU" sz="2300" b="1" dirty="0">
                <a:solidFill>
                  <a:schemeClr val="tx1"/>
                </a:solidFill>
              </a:rPr>
              <a:t>ориентировать школьников на осознанный подход к выбору экзамена по химии.</a:t>
            </a:r>
          </a:p>
          <a:p>
            <a:endParaRPr lang="ru-RU" dirty="0"/>
          </a:p>
        </p:txBody>
      </p:sp>
    </p:spTree>
    <p:extLst>
      <p:ext uri="{BB962C8B-B14F-4D97-AF65-F5344CB8AC3E}">
        <p14:creationId xmlns:p14="http://schemas.microsoft.com/office/powerpoint/2010/main" val="104002168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spcAft>
                <a:spcPts val="0"/>
              </a:spcAft>
            </a:pPr>
            <a:r>
              <a:rPr lang="ru-RU" sz="3200" b="1" dirty="0">
                <a:solidFill>
                  <a:schemeClr val="accent1"/>
                </a:solidFill>
                <a:ea typeface="Times New Roman" panose="02020603050405020304" pitchFamily="18" charset="0"/>
              </a:rPr>
              <a:t>Использование  результатов </a:t>
            </a:r>
            <a:r>
              <a:rPr lang="ru-RU" sz="3200" b="1" dirty="0" smtClean="0">
                <a:solidFill>
                  <a:schemeClr val="accent1"/>
                </a:solidFill>
                <a:ea typeface="Times New Roman" panose="02020603050405020304" pitchFamily="18" charset="0"/>
              </a:rPr>
              <a:t>ГИА</a:t>
            </a:r>
            <a:r>
              <a:rPr lang="ru-RU" sz="3200" dirty="0">
                <a:solidFill>
                  <a:schemeClr val="accent1"/>
                </a:solidFill>
                <a:ea typeface="Times New Roman" panose="02020603050405020304" pitchFamily="18" charset="0"/>
              </a:rPr>
              <a:t/>
            </a:r>
            <a:br>
              <a:rPr lang="ru-RU" sz="3200" dirty="0">
                <a:solidFill>
                  <a:schemeClr val="accent1"/>
                </a:solidFill>
                <a:ea typeface="Times New Roman" panose="02020603050405020304" pitchFamily="18" charset="0"/>
              </a:rPr>
            </a:br>
            <a:r>
              <a:rPr lang="ru-RU" sz="3200" b="1" dirty="0">
                <a:solidFill>
                  <a:schemeClr val="accent1"/>
                </a:solidFill>
                <a:ea typeface="Calibri" panose="020F0502020204030204" pitchFamily="34" charset="0"/>
                <a:cs typeface="Times New Roman" panose="02020603050405020304" pitchFamily="18" charset="0"/>
              </a:rPr>
              <a:t>в повышении качества образования</a:t>
            </a:r>
            <a:endParaRPr lang="ru-RU" sz="3200" dirty="0">
              <a:solidFill>
                <a:schemeClr val="accent1"/>
              </a:solidFill>
            </a:endParaRPr>
          </a:p>
        </p:txBody>
      </p:sp>
      <p:sp>
        <p:nvSpPr>
          <p:cNvPr id="3" name="Объект 2"/>
          <p:cNvSpPr>
            <a:spLocks noGrp="1"/>
          </p:cNvSpPr>
          <p:nvPr>
            <p:ph idx="1"/>
          </p:nvPr>
        </p:nvSpPr>
        <p:spPr/>
        <p:txBody>
          <a:bodyPr/>
          <a:lstStyle/>
          <a:p>
            <a:pPr marL="0" indent="0" algn="just">
              <a:buNone/>
            </a:pPr>
            <a:r>
              <a:rPr lang="ru-RU" sz="2200" b="1" dirty="0" smtClean="0">
                <a:solidFill>
                  <a:schemeClr val="tx1">
                    <a:lumMod val="65000"/>
                    <a:lumOff val="35000"/>
                  </a:schemeClr>
                </a:solidFill>
                <a:ea typeface="Times New Roman" panose="02020603050405020304" pitchFamily="18" charset="0"/>
              </a:rPr>
              <a:t>        </a:t>
            </a:r>
            <a:r>
              <a:rPr lang="ru-RU" sz="2800" b="1" dirty="0" smtClean="0">
                <a:solidFill>
                  <a:schemeClr val="tx1"/>
                </a:solidFill>
                <a:ea typeface="Times New Roman" panose="02020603050405020304" pitchFamily="18" charset="0"/>
              </a:rPr>
              <a:t>Формирование </a:t>
            </a:r>
            <a:r>
              <a:rPr lang="ru-RU" sz="2800" b="1" dirty="0">
                <a:solidFill>
                  <a:schemeClr val="tx1"/>
                </a:solidFill>
                <a:ea typeface="Times New Roman" panose="02020603050405020304" pitchFamily="18" charset="0"/>
              </a:rPr>
              <a:t>системы оценки качества образования является одним из ключевых приоритетов развития образования в Российской Федерации. Все более широкое признание получает тот факт, что </a:t>
            </a:r>
            <a:r>
              <a:rPr lang="ru-RU" sz="2800" b="1" dirty="0">
                <a:solidFill>
                  <a:schemeClr val="accent1"/>
                </a:solidFill>
                <a:ea typeface="Times New Roman" panose="02020603050405020304" pitchFamily="18" charset="0"/>
              </a:rPr>
              <a:t>измерение учебных достижений </a:t>
            </a:r>
            <a:r>
              <a:rPr lang="ru-RU" sz="2800" b="1" dirty="0" smtClean="0">
                <a:solidFill>
                  <a:schemeClr val="accent1"/>
                </a:solidFill>
                <a:ea typeface="Times New Roman" panose="02020603050405020304" pitchFamily="18" charset="0"/>
              </a:rPr>
              <a:t>обучающихся </a:t>
            </a:r>
            <a:r>
              <a:rPr lang="ru-RU" sz="2800" b="1" dirty="0">
                <a:solidFill>
                  <a:schemeClr val="accent1"/>
                </a:solidFill>
                <a:ea typeface="Times New Roman" panose="02020603050405020304" pitchFamily="18" charset="0"/>
              </a:rPr>
              <a:t>необходимо не только для целей мониторинга, но и для повышения качества образования</a:t>
            </a:r>
            <a:r>
              <a:rPr lang="ru-RU" sz="2800" b="1" dirty="0">
                <a:solidFill>
                  <a:schemeClr val="tx1"/>
                </a:solidFill>
                <a:ea typeface="Times New Roman" panose="02020603050405020304" pitchFamily="18" charset="0"/>
              </a:rPr>
              <a:t>.</a:t>
            </a:r>
          </a:p>
          <a:p>
            <a:endParaRPr lang="ru-RU" sz="2800" dirty="0"/>
          </a:p>
        </p:txBody>
      </p:sp>
    </p:spTree>
    <p:extLst>
      <p:ext uri="{BB962C8B-B14F-4D97-AF65-F5344CB8AC3E}">
        <p14:creationId xmlns:p14="http://schemas.microsoft.com/office/powerpoint/2010/main" val="296901301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65846"/>
          </a:xfrm>
        </p:spPr>
        <p:txBody>
          <a:bodyPr>
            <a:normAutofit fontScale="90000"/>
          </a:bodyPr>
          <a:lstStyle/>
          <a:p>
            <a:endParaRPr lang="ru-RU" dirty="0"/>
          </a:p>
        </p:txBody>
      </p:sp>
      <p:sp>
        <p:nvSpPr>
          <p:cNvPr id="3" name="Объект 2"/>
          <p:cNvSpPr>
            <a:spLocks noGrp="1"/>
          </p:cNvSpPr>
          <p:nvPr>
            <p:ph idx="1"/>
          </p:nvPr>
        </p:nvSpPr>
        <p:spPr>
          <a:xfrm>
            <a:off x="2589212" y="781396"/>
            <a:ext cx="8915400" cy="5129826"/>
          </a:xfrm>
        </p:spPr>
        <p:txBody>
          <a:bodyPr>
            <a:normAutofit fontScale="92500"/>
          </a:bodyPr>
          <a:lstStyle/>
          <a:p>
            <a:pPr marL="0" indent="0" algn="just">
              <a:buNone/>
            </a:pPr>
            <a:r>
              <a:rPr lang="ru-RU" dirty="0" smtClean="0"/>
              <a:t> </a:t>
            </a:r>
            <a:r>
              <a:rPr lang="ru-RU" dirty="0"/>
              <a:t>     </a:t>
            </a:r>
            <a:r>
              <a:rPr lang="ru-RU" sz="2800" b="1" dirty="0">
                <a:solidFill>
                  <a:schemeClr val="tx1"/>
                </a:solidFill>
              </a:rPr>
              <a:t>Каждая образовательная организация имеет в настоящее время основную образовательную программу, которая и определяет для педагогического коллектива главные ориентиры в достижении качества. </a:t>
            </a:r>
            <a:r>
              <a:rPr lang="ru-RU" sz="2800" b="1" dirty="0" smtClean="0">
                <a:solidFill>
                  <a:schemeClr val="tx1"/>
                </a:solidFill>
              </a:rPr>
              <a:t>      </a:t>
            </a:r>
          </a:p>
          <a:p>
            <a:pPr marL="0" indent="0" algn="just">
              <a:buNone/>
            </a:pPr>
            <a:r>
              <a:rPr lang="ru-RU" sz="2800" b="1" dirty="0">
                <a:solidFill>
                  <a:schemeClr val="tx1"/>
                </a:solidFill>
              </a:rPr>
              <a:t> </a:t>
            </a:r>
            <a:r>
              <a:rPr lang="ru-RU" sz="2800" b="1" dirty="0" smtClean="0">
                <a:solidFill>
                  <a:schemeClr val="tx1"/>
                </a:solidFill>
              </a:rPr>
              <a:t>    </a:t>
            </a:r>
            <a:r>
              <a:rPr lang="ru-RU" sz="2800" b="1" dirty="0" smtClean="0">
                <a:solidFill>
                  <a:schemeClr val="accent1"/>
                </a:solidFill>
              </a:rPr>
              <a:t>Результаты </a:t>
            </a:r>
            <a:r>
              <a:rPr lang="ru-RU" sz="2800" b="1" dirty="0">
                <a:solidFill>
                  <a:schemeClr val="accent1"/>
                </a:solidFill>
              </a:rPr>
              <a:t>оценочных </a:t>
            </a:r>
            <a:r>
              <a:rPr lang="ru-RU" sz="2800" b="1" dirty="0" smtClean="0">
                <a:solidFill>
                  <a:schemeClr val="accent1"/>
                </a:solidFill>
              </a:rPr>
              <a:t>процедур (ГИА, ВПР, диагностические работы различного уровня)  администрация школы и учителя должны использовать </a:t>
            </a:r>
            <a:r>
              <a:rPr lang="ru-RU" sz="2800" b="1" dirty="0">
                <a:solidFill>
                  <a:schemeClr val="accent1"/>
                </a:solidFill>
              </a:rPr>
              <a:t>для решения задач, отражённых в основной образовательной программе школы, а также в целях повышения эффективности деятельности всего коллектива</a:t>
            </a:r>
            <a:r>
              <a:rPr lang="ru-RU" sz="2800" b="1" dirty="0">
                <a:solidFill>
                  <a:schemeClr val="tx1"/>
                </a:solidFill>
              </a:rPr>
              <a:t>.</a:t>
            </a:r>
          </a:p>
          <a:p>
            <a:endParaRPr lang="ru-RU" dirty="0"/>
          </a:p>
        </p:txBody>
      </p:sp>
    </p:spTree>
    <p:extLst>
      <p:ext uri="{BB962C8B-B14F-4D97-AF65-F5344CB8AC3E}">
        <p14:creationId xmlns:p14="http://schemas.microsoft.com/office/powerpoint/2010/main" val="2179875731"/>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24035"/>
          </a:xfrm>
        </p:spPr>
        <p:txBody>
          <a:bodyPr>
            <a:normAutofit fontScale="90000"/>
          </a:bodyPr>
          <a:lstStyle/>
          <a:p>
            <a:endParaRPr lang="ru-RU" dirty="0"/>
          </a:p>
        </p:txBody>
      </p:sp>
      <p:sp>
        <p:nvSpPr>
          <p:cNvPr id="3" name="Объект 2"/>
          <p:cNvSpPr>
            <a:spLocks noGrp="1"/>
          </p:cNvSpPr>
          <p:nvPr>
            <p:ph idx="1"/>
          </p:nvPr>
        </p:nvSpPr>
        <p:spPr>
          <a:xfrm>
            <a:off x="2589212" y="864523"/>
            <a:ext cx="8915400" cy="5544589"/>
          </a:xfrm>
        </p:spPr>
        <p:txBody>
          <a:bodyPr>
            <a:normAutofit fontScale="85000" lnSpcReduction="10000"/>
          </a:bodyPr>
          <a:lstStyle/>
          <a:p>
            <a:pPr marL="0" indent="0" algn="just">
              <a:buNone/>
            </a:pPr>
            <a:r>
              <a:rPr lang="ru-RU" sz="2200" b="1" dirty="0" smtClean="0"/>
              <a:t>      </a:t>
            </a:r>
            <a:r>
              <a:rPr lang="ru-RU" sz="2600" b="1" dirty="0" smtClean="0">
                <a:solidFill>
                  <a:schemeClr val="tx1"/>
                </a:solidFill>
              </a:rPr>
              <a:t>Результаты </a:t>
            </a:r>
            <a:r>
              <a:rPr lang="ru-RU" sz="2600" b="1" dirty="0">
                <a:solidFill>
                  <a:schemeClr val="tx1"/>
                </a:solidFill>
              </a:rPr>
              <a:t>ОГЭ и ЕГЭ являются и средством подведения итогов,  и основой для ежегодного анализа качества образования в разрезе общеобразовательных предметов в школе.  В протоколах с результатами ОГЭ и ЕГЭ представлены индивидуальные предметные результаты, решаемость каждого задания, первичные и итоговые баллы. </a:t>
            </a:r>
            <a:r>
              <a:rPr lang="ru-RU" sz="2600" b="1" dirty="0" smtClean="0">
                <a:solidFill>
                  <a:schemeClr val="tx1"/>
                </a:solidFill>
              </a:rPr>
              <a:t>Их необходимо подвергнуть всесторонней </a:t>
            </a:r>
            <a:r>
              <a:rPr lang="ru-RU" sz="2600" b="1" dirty="0">
                <a:solidFill>
                  <a:schemeClr val="tx1"/>
                </a:solidFill>
              </a:rPr>
              <a:t>обработке и </a:t>
            </a:r>
            <a:r>
              <a:rPr lang="ru-RU" sz="2600" b="1" dirty="0" smtClean="0">
                <a:solidFill>
                  <a:schemeClr val="tx1"/>
                </a:solidFill>
              </a:rPr>
              <a:t>формировать статистическую </a:t>
            </a:r>
            <a:r>
              <a:rPr lang="ru-RU" sz="2600" b="1" dirty="0">
                <a:solidFill>
                  <a:schemeClr val="tx1"/>
                </a:solidFill>
              </a:rPr>
              <a:t>информацию по предметам, по темам.</a:t>
            </a:r>
          </a:p>
          <a:p>
            <a:pPr marL="0" indent="0" algn="just">
              <a:buNone/>
            </a:pPr>
            <a:r>
              <a:rPr lang="ru-RU" sz="2600" b="1" dirty="0" smtClean="0">
                <a:solidFill>
                  <a:schemeClr val="tx1"/>
                </a:solidFill>
              </a:rPr>
              <a:t>       Выбор </a:t>
            </a:r>
            <a:r>
              <a:rPr lang="ru-RU" sz="2600" b="1" dirty="0">
                <a:solidFill>
                  <a:schemeClr val="tx1"/>
                </a:solidFill>
              </a:rPr>
              <a:t>выпускниками того или иного предмета позволяет </a:t>
            </a:r>
            <a:r>
              <a:rPr lang="ru-RU" sz="2600" b="1" dirty="0" smtClean="0">
                <a:solidFill>
                  <a:schemeClr val="tx1"/>
                </a:solidFill>
              </a:rPr>
              <a:t>школе </a:t>
            </a:r>
            <a:r>
              <a:rPr lang="ru-RU" sz="2600" b="1" dirty="0">
                <a:solidFill>
                  <a:schemeClr val="tx1"/>
                </a:solidFill>
              </a:rPr>
              <a:t>определить профессиональную ориентацию выпускников.</a:t>
            </a:r>
          </a:p>
          <a:p>
            <a:pPr marL="0" indent="0" algn="just">
              <a:buNone/>
            </a:pPr>
            <a:r>
              <a:rPr lang="ru-RU" sz="2600" b="1" dirty="0" smtClean="0">
                <a:solidFill>
                  <a:schemeClr val="tx1"/>
                </a:solidFill>
              </a:rPr>
              <a:t>       </a:t>
            </a:r>
            <a:r>
              <a:rPr lang="ru-RU" sz="2600" b="1" dirty="0" smtClean="0">
                <a:solidFill>
                  <a:schemeClr val="accent1"/>
                </a:solidFill>
              </a:rPr>
              <a:t>Общие </a:t>
            </a:r>
            <a:r>
              <a:rPr lang="ru-RU" sz="2600" b="1" dirty="0">
                <a:solidFill>
                  <a:schemeClr val="accent1"/>
                </a:solidFill>
              </a:rPr>
              <a:t>результаты государственной итоговой аттестации выпускников  </a:t>
            </a:r>
            <a:r>
              <a:rPr lang="ru-RU" sz="2600" b="1" dirty="0" smtClean="0">
                <a:solidFill>
                  <a:schemeClr val="accent1"/>
                </a:solidFill>
              </a:rPr>
              <a:t>9, 11 классов</a:t>
            </a:r>
            <a:r>
              <a:rPr lang="ru-RU" sz="2600" b="1" dirty="0">
                <a:solidFill>
                  <a:schemeClr val="accent1"/>
                </a:solidFill>
              </a:rPr>
              <a:t> включают показатели, на основе которых </a:t>
            </a:r>
            <a:r>
              <a:rPr lang="ru-RU" sz="2600" b="1" dirty="0" smtClean="0">
                <a:solidFill>
                  <a:schemeClr val="accent1"/>
                </a:solidFill>
              </a:rPr>
              <a:t>школа определяет </a:t>
            </a:r>
            <a:r>
              <a:rPr lang="ru-RU" sz="2600" b="1" dirty="0">
                <a:solidFill>
                  <a:schemeClr val="accent1"/>
                </a:solidFill>
              </a:rPr>
              <a:t>уровень общеобразовательной подготовки </a:t>
            </a:r>
            <a:r>
              <a:rPr lang="ru-RU" sz="2600" b="1" dirty="0" smtClean="0">
                <a:solidFill>
                  <a:schemeClr val="accent1"/>
                </a:solidFill>
              </a:rPr>
              <a:t>выпускников</a:t>
            </a:r>
            <a:r>
              <a:rPr lang="ru-RU" sz="2600" b="1" dirty="0">
                <a:solidFill>
                  <a:schemeClr val="tx1"/>
                </a:solidFill>
              </a:rPr>
              <a:t>.</a:t>
            </a:r>
          </a:p>
          <a:p>
            <a:pPr marL="0" indent="0">
              <a:buNone/>
            </a:pPr>
            <a:endParaRPr lang="ru-RU" dirty="0"/>
          </a:p>
        </p:txBody>
      </p:sp>
    </p:spTree>
    <p:extLst>
      <p:ext uri="{BB962C8B-B14F-4D97-AF65-F5344CB8AC3E}">
        <p14:creationId xmlns:p14="http://schemas.microsoft.com/office/powerpoint/2010/main" val="267900590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24035"/>
          </a:xfrm>
        </p:spPr>
        <p:txBody>
          <a:bodyPr>
            <a:normAutofit fontScale="90000"/>
          </a:bodyPr>
          <a:lstStyle/>
          <a:p>
            <a:endParaRPr lang="ru-RU" dirty="0"/>
          </a:p>
        </p:txBody>
      </p:sp>
      <p:sp>
        <p:nvSpPr>
          <p:cNvPr id="3" name="Объект 2"/>
          <p:cNvSpPr>
            <a:spLocks noGrp="1"/>
          </p:cNvSpPr>
          <p:nvPr>
            <p:ph idx="1"/>
          </p:nvPr>
        </p:nvSpPr>
        <p:spPr>
          <a:xfrm>
            <a:off x="2589212" y="872836"/>
            <a:ext cx="8915400" cy="5038386"/>
          </a:xfrm>
        </p:spPr>
        <p:txBody>
          <a:bodyPr>
            <a:normAutofit/>
          </a:bodyPr>
          <a:lstStyle/>
          <a:p>
            <a:pPr marL="0" indent="0" algn="just">
              <a:buNone/>
            </a:pPr>
            <a:r>
              <a:rPr lang="ru-RU" sz="2400" b="1" dirty="0" smtClean="0">
                <a:solidFill>
                  <a:schemeClr val="tx1"/>
                </a:solidFill>
              </a:rPr>
              <a:t>         </a:t>
            </a:r>
            <a:r>
              <a:rPr lang="ru-RU" sz="2400" b="1" dirty="0" smtClean="0">
                <a:solidFill>
                  <a:schemeClr val="accent1"/>
                </a:solidFill>
              </a:rPr>
              <a:t>На </a:t>
            </a:r>
            <a:r>
              <a:rPr lang="ru-RU" sz="2400" b="1" dirty="0">
                <a:solidFill>
                  <a:schemeClr val="accent1"/>
                </a:solidFill>
              </a:rPr>
              <a:t>основе статистических данных контрольно-измерительных материалов, </a:t>
            </a:r>
            <a:r>
              <a:rPr lang="ru-RU" sz="2400" b="1" dirty="0" smtClean="0">
                <a:solidFill>
                  <a:schemeClr val="accent1"/>
                </a:solidFill>
              </a:rPr>
              <a:t>ОГЭ и ЕГЭ можно изучать </a:t>
            </a:r>
            <a:r>
              <a:rPr lang="ru-RU" sz="2400" b="1" dirty="0">
                <a:solidFill>
                  <a:schemeClr val="accent1"/>
                </a:solidFill>
              </a:rPr>
              <a:t>уровень усвоения </a:t>
            </a:r>
            <a:r>
              <a:rPr lang="ru-RU" sz="2400" b="1" dirty="0" smtClean="0">
                <a:solidFill>
                  <a:schemeClr val="accent1"/>
                </a:solidFill>
              </a:rPr>
              <a:t>тем.</a:t>
            </a:r>
            <a:endParaRPr lang="ru-RU" sz="2400" b="1" dirty="0">
              <a:solidFill>
                <a:schemeClr val="accent1"/>
              </a:solidFill>
            </a:endParaRPr>
          </a:p>
          <a:p>
            <a:pPr marL="0" indent="0" algn="just">
              <a:buNone/>
            </a:pPr>
            <a:r>
              <a:rPr lang="ru-RU" sz="2400" b="1" dirty="0" smtClean="0">
                <a:solidFill>
                  <a:schemeClr val="tx1"/>
                </a:solidFill>
              </a:rPr>
              <a:t>         В </a:t>
            </a:r>
            <a:r>
              <a:rPr lang="ru-RU" sz="2400" b="1" dirty="0">
                <a:solidFill>
                  <a:schemeClr val="tx1"/>
                </a:solidFill>
              </a:rPr>
              <a:t>процессе проведения данной работы </a:t>
            </a:r>
            <a:r>
              <a:rPr lang="ru-RU" sz="2400" b="1" dirty="0" smtClean="0">
                <a:solidFill>
                  <a:schemeClr val="tx1"/>
                </a:solidFill>
              </a:rPr>
              <a:t>можно получить </a:t>
            </a:r>
            <a:r>
              <a:rPr lang="ru-RU" sz="2400" b="1" dirty="0">
                <a:solidFill>
                  <a:schemeClr val="tx1"/>
                </a:solidFill>
              </a:rPr>
              <a:t>информацию не только об уровне образовательной подготовки выпускников по </a:t>
            </a:r>
            <a:r>
              <a:rPr lang="ru-RU" sz="2400" b="1" dirty="0" smtClean="0">
                <a:solidFill>
                  <a:schemeClr val="tx1"/>
                </a:solidFill>
              </a:rPr>
              <a:t>предмету, </a:t>
            </a:r>
            <a:r>
              <a:rPr lang="ru-RU" sz="2400" b="1" dirty="0">
                <a:solidFill>
                  <a:schemeClr val="tx1"/>
                </a:solidFill>
              </a:rPr>
              <a:t>но и о качестве работы </a:t>
            </a:r>
            <a:r>
              <a:rPr lang="ru-RU" sz="2400" b="1" dirty="0" smtClean="0">
                <a:solidFill>
                  <a:schemeClr val="tx1"/>
                </a:solidFill>
              </a:rPr>
              <a:t>учителя (конечно, в данном вопросе надо быть очень аккуратными –результаты зависят не только от деятельности педагога).</a:t>
            </a:r>
            <a:endParaRPr lang="ru-RU" sz="2400" b="1" dirty="0">
              <a:solidFill>
                <a:schemeClr val="tx1"/>
              </a:solidFill>
            </a:endParaRPr>
          </a:p>
        </p:txBody>
      </p:sp>
    </p:spTree>
    <p:extLst>
      <p:ext uri="{BB962C8B-B14F-4D97-AF65-F5344CB8AC3E}">
        <p14:creationId xmlns:p14="http://schemas.microsoft.com/office/powerpoint/2010/main" val="92471664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L="464185" algn="ctr">
              <a:spcAft>
                <a:spcPts val="0"/>
              </a:spcAft>
            </a:pPr>
            <a:r>
              <a:rPr lang="ru-RU" sz="2400" b="1" dirty="0">
                <a:latin typeface="Times New Roman" panose="02020603050405020304" pitchFamily="18" charset="0"/>
                <a:ea typeface="Calibri" panose="020F0502020204030204" pitchFamily="34" charset="0"/>
              </a:rPr>
              <a:t>Количество участников ОГЭ по учебному предмету</a:t>
            </a:r>
            <a:r>
              <a:rPr lang="ru-RU" sz="2400" dirty="0">
                <a:latin typeface="Times New Roman" panose="02020603050405020304" pitchFamily="18" charset="0"/>
                <a:ea typeface="Calibri" panose="020F0502020204030204" pitchFamily="34" charset="0"/>
              </a:rPr>
              <a:t/>
            </a:r>
            <a:br>
              <a:rPr lang="ru-RU" sz="2400" dirty="0">
                <a:latin typeface="Times New Roman" panose="02020603050405020304" pitchFamily="18" charset="0"/>
                <a:ea typeface="Calibri" panose="020F0502020204030204" pitchFamily="34" charset="0"/>
              </a:rPr>
            </a:br>
            <a:r>
              <a:rPr lang="ru-RU" sz="2400" b="1" dirty="0">
                <a:latin typeface="Times New Roman" panose="02020603050405020304" pitchFamily="18" charset="0"/>
                <a:ea typeface="Calibri" panose="020F0502020204030204" pitchFamily="34" charset="0"/>
              </a:rPr>
              <a:t>(за последние годы проведения ОГЭ по предмету) </a:t>
            </a:r>
            <a:r>
              <a:rPr lang="ru-RU" sz="2400" b="1" dirty="0" smtClean="0">
                <a:latin typeface="Times New Roman" panose="02020603050405020304" pitchFamily="18" charset="0"/>
                <a:ea typeface="Calibri" panose="020F0502020204030204" pitchFamily="34" charset="0"/>
              </a:rPr>
              <a:t/>
            </a:r>
            <a:br>
              <a:rPr lang="ru-RU" sz="2400" b="1" dirty="0" smtClean="0">
                <a:latin typeface="Times New Roman" panose="02020603050405020304" pitchFamily="18" charset="0"/>
                <a:ea typeface="Calibri" panose="020F0502020204030204" pitchFamily="34" charset="0"/>
              </a:rPr>
            </a:br>
            <a:r>
              <a:rPr lang="ru-RU" sz="2400" b="1" dirty="0" smtClean="0">
                <a:latin typeface="Times New Roman" panose="02020603050405020304" pitchFamily="18" charset="0"/>
                <a:ea typeface="Calibri" panose="020F0502020204030204" pitchFamily="34" charset="0"/>
              </a:rPr>
              <a:t>по </a:t>
            </a:r>
            <a:r>
              <a:rPr lang="ru-RU" sz="2400" b="1" dirty="0">
                <a:latin typeface="Times New Roman" panose="02020603050405020304" pitchFamily="18" charset="0"/>
                <a:ea typeface="Calibri" panose="020F0502020204030204" pitchFamily="34" charset="0"/>
              </a:rPr>
              <a:t>категориям</a:t>
            </a:r>
            <a:r>
              <a:rPr lang="ru-RU" sz="2400" dirty="0">
                <a:latin typeface="Times New Roman" panose="02020603050405020304" pitchFamily="18" charset="0"/>
                <a:ea typeface="Calibri" panose="020F0502020204030204" pitchFamily="34" charset="0"/>
              </a:rPr>
              <a:t/>
            </a:r>
            <a:br>
              <a:rPr lang="ru-RU" sz="2400" dirty="0">
                <a:latin typeface="Times New Roman" panose="02020603050405020304" pitchFamily="18" charset="0"/>
                <a:ea typeface="Calibri" panose="020F0502020204030204" pitchFamily="34" charset="0"/>
              </a:rPr>
            </a:b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775523399"/>
              </p:ext>
            </p:extLst>
          </p:nvPr>
        </p:nvGraphicFramePr>
        <p:xfrm>
          <a:off x="3183776" y="2227810"/>
          <a:ext cx="8404167" cy="4214553"/>
        </p:xfrm>
        <a:graphic>
          <a:graphicData uri="http://schemas.openxmlformats.org/drawingml/2006/table">
            <a:tbl>
              <a:tblPr firstRow="1" firstCol="1" bandRow="1">
                <a:tableStyleId>{5C22544A-7EE6-4342-B048-85BDC9FD1C3A}</a:tableStyleId>
              </a:tblPr>
              <a:tblGrid>
                <a:gridCol w="3724492">
                  <a:extLst>
                    <a:ext uri="{9D8B030D-6E8A-4147-A177-3AD203B41FA5}">
                      <a16:colId xmlns:a16="http://schemas.microsoft.com/office/drawing/2014/main" val="3298830101"/>
                    </a:ext>
                  </a:extLst>
                </a:gridCol>
                <a:gridCol w="682504">
                  <a:extLst>
                    <a:ext uri="{9D8B030D-6E8A-4147-A177-3AD203B41FA5}">
                      <a16:colId xmlns:a16="http://schemas.microsoft.com/office/drawing/2014/main" val="712401871"/>
                    </a:ext>
                  </a:extLst>
                </a:gridCol>
                <a:gridCol w="796387">
                  <a:extLst>
                    <a:ext uri="{9D8B030D-6E8A-4147-A177-3AD203B41FA5}">
                      <a16:colId xmlns:a16="http://schemas.microsoft.com/office/drawing/2014/main" val="4089157233"/>
                    </a:ext>
                  </a:extLst>
                </a:gridCol>
                <a:gridCol w="814030">
                  <a:extLst>
                    <a:ext uri="{9D8B030D-6E8A-4147-A177-3AD203B41FA5}">
                      <a16:colId xmlns:a16="http://schemas.microsoft.com/office/drawing/2014/main" val="1556993749"/>
                    </a:ext>
                  </a:extLst>
                </a:gridCol>
                <a:gridCol w="814030">
                  <a:extLst>
                    <a:ext uri="{9D8B030D-6E8A-4147-A177-3AD203B41FA5}">
                      <a16:colId xmlns:a16="http://schemas.microsoft.com/office/drawing/2014/main" val="2724367479"/>
                    </a:ext>
                  </a:extLst>
                </a:gridCol>
                <a:gridCol w="793179">
                  <a:extLst>
                    <a:ext uri="{9D8B030D-6E8A-4147-A177-3AD203B41FA5}">
                      <a16:colId xmlns:a16="http://schemas.microsoft.com/office/drawing/2014/main" val="4006692841"/>
                    </a:ext>
                  </a:extLst>
                </a:gridCol>
                <a:gridCol w="779545">
                  <a:extLst>
                    <a:ext uri="{9D8B030D-6E8A-4147-A177-3AD203B41FA5}">
                      <a16:colId xmlns:a16="http://schemas.microsoft.com/office/drawing/2014/main" val="2448987670"/>
                    </a:ext>
                  </a:extLst>
                </a:gridCol>
              </a:tblGrid>
              <a:tr h="337164">
                <a:tc rowSpan="2">
                  <a:txBody>
                    <a:bodyPr/>
                    <a:lstStyle/>
                    <a:p>
                      <a:pPr algn="ctr">
                        <a:spcAft>
                          <a:spcPts val="0"/>
                        </a:spcAft>
                      </a:pPr>
                      <a:r>
                        <a:rPr lang="ru-RU" sz="1200" dirty="0">
                          <a:effectLst/>
                        </a:rPr>
                        <a:t>Участники ОГЭ</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spcAft>
                          <a:spcPts val="0"/>
                        </a:spcAft>
                        <a:tabLst>
                          <a:tab pos="6553200" algn="l"/>
                        </a:tabLst>
                      </a:pPr>
                      <a:r>
                        <a:rPr lang="ru-RU" sz="1200">
                          <a:effectLst/>
                        </a:rPr>
                        <a:t>2018</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RU"/>
                    </a:p>
                  </a:txBody>
                  <a:tcPr/>
                </a:tc>
                <a:tc gridSpan="2">
                  <a:txBody>
                    <a:bodyPr/>
                    <a:lstStyle/>
                    <a:p>
                      <a:pPr algn="ctr">
                        <a:spcAft>
                          <a:spcPts val="0"/>
                        </a:spcAft>
                        <a:tabLst>
                          <a:tab pos="6553200" algn="l"/>
                        </a:tabLst>
                      </a:pPr>
                      <a:r>
                        <a:rPr lang="ru-RU" sz="1200">
                          <a:effectLst/>
                        </a:rPr>
                        <a:t>2019</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RU"/>
                    </a:p>
                  </a:txBody>
                  <a:tcPr/>
                </a:tc>
                <a:tc gridSpan="2">
                  <a:txBody>
                    <a:bodyPr/>
                    <a:lstStyle/>
                    <a:p>
                      <a:pPr algn="ctr">
                        <a:spcAft>
                          <a:spcPts val="0"/>
                        </a:spcAft>
                        <a:tabLst>
                          <a:tab pos="6553200" algn="l"/>
                        </a:tabLst>
                      </a:pPr>
                      <a:r>
                        <a:rPr lang="ru-RU" sz="1200">
                          <a:effectLst/>
                        </a:rPr>
                        <a:t>2022</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ru-RU"/>
                    </a:p>
                  </a:txBody>
                  <a:tcPr/>
                </a:tc>
                <a:extLst>
                  <a:ext uri="{0D108BD9-81ED-4DB2-BD59-A6C34878D82A}">
                    <a16:rowId xmlns:a16="http://schemas.microsoft.com/office/drawing/2014/main" val="2144851242"/>
                  </a:ext>
                </a:extLst>
              </a:tr>
              <a:tr h="337164">
                <a:tc vMerge="1">
                  <a:txBody>
                    <a:bodyPr/>
                    <a:lstStyle/>
                    <a:p>
                      <a:endParaRPr lang="ru-RU"/>
                    </a:p>
                  </a:txBody>
                  <a:tcPr/>
                </a:tc>
                <a:tc>
                  <a:txBody>
                    <a:bodyPr/>
                    <a:lstStyle/>
                    <a:p>
                      <a:pPr algn="ctr">
                        <a:spcAft>
                          <a:spcPts val="0"/>
                        </a:spcAft>
                        <a:tabLst>
                          <a:tab pos="6553200" algn="l"/>
                        </a:tabLst>
                      </a:pPr>
                      <a:r>
                        <a:rPr lang="ru-RU" sz="1200" b="1" dirty="0">
                          <a:effectLst/>
                        </a:rPr>
                        <a:t>чел.</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tabLst>
                          <a:tab pos="6553200" algn="l"/>
                        </a:tabLst>
                      </a:pPr>
                      <a:r>
                        <a:rPr lang="ru-RU" sz="1200" b="1">
                          <a:effectLst/>
                        </a:rPr>
                        <a:t>% </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tabLst>
                          <a:tab pos="6553200" algn="l"/>
                        </a:tabLst>
                      </a:pPr>
                      <a:r>
                        <a:rPr lang="ru-RU" sz="1200" b="1">
                          <a:effectLst/>
                        </a:rPr>
                        <a:t>чел.</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tabLst>
                          <a:tab pos="6553200" algn="l"/>
                        </a:tabLst>
                      </a:pPr>
                      <a:r>
                        <a:rPr lang="ru-RU" sz="1200" b="1">
                          <a:effectLst/>
                        </a:rPr>
                        <a:t>%</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tabLst>
                          <a:tab pos="6553200" algn="l"/>
                        </a:tabLst>
                      </a:pPr>
                      <a:r>
                        <a:rPr lang="ru-RU" sz="1200" b="1">
                          <a:effectLst/>
                        </a:rPr>
                        <a:t>чел.</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tabLst>
                          <a:tab pos="6553200" algn="l"/>
                        </a:tabLst>
                      </a:pPr>
                      <a:r>
                        <a:rPr lang="ru-RU" sz="1200" b="1">
                          <a:effectLst/>
                        </a:rPr>
                        <a:t>%</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80059350"/>
                  </a:ext>
                </a:extLst>
              </a:tr>
              <a:tr h="1180075">
                <a:tc>
                  <a:txBody>
                    <a:bodyPr/>
                    <a:lstStyle/>
                    <a:p>
                      <a:pPr>
                        <a:spcAft>
                          <a:spcPts val="0"/>
                        </a:spcAft>
                        <a:tabLst>
                          <a:tab pos="6553200" algn="l"/>
                        </a:tabLst>
                      </a:pPr>
                      <a:r>
                        <a:rPr lang="ru-RU" sz="1400">
                          <a:effectLst/>
                        </a:rPr>
                        <a:t>Выпускники текущего года, обучающихся по программам ООО</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ru-RU" sz="1400" b="1" dirty="0">
                          <a:effectLst/>
                        </a:rPr>
                        <a:t>888</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96,8</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883,0</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98,8</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783</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100,0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2647660"/>
                  </a:ext>
                </a:extLst>
              </a:tr>
              <a:tr h="786717">
                <a:tc>
                  <a:txBody>
                    <a:bodyPr/>
                    <a:lstStyle/>
                    <a:p>
                      <a:pPr>
                        <a:spcAft>
                          <a:spcPts val="0"/>
                        </a:spcAft>
                        <a:tabLst>
                          <a:tab pos="6553200" algn="l"/>
                        </a:tabLst>
                      </a:pPr>
                      <a:r>
                        <a:rPr lang="ru-RU" sz="1400">
                          <a:effectLst/>
                        </a:rPr>
                        <a:t>Выпускники лицеев и гимназий</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ru-RU" sz="1400" b="1">
                          <a:effectLst/>
                        </a:rPr>
                        <a:t>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0,0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tabLst>
                          <a:tab pos="6553200" algn="l"/>
                        </a:tabLst>
                      </a:pPr>
                      <a:r>
                        <a:rPr lang="ru-RU" sz="1400" b="1" dirty="0">
                          <a:effectLst/>
                        </a:rPr>
                        <a:t>0</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tabLst>
                          <a:tab pos="6553200" algn="l"/>
                        </a:tabLst>
                      </a:pPr>
                      <a:r>
                        <a:rPr lang="ru-RU" sz="1400" b="1" dirty="0">
                          <a:effectLst/>
                        </a:rPr>
                        <a:t>0,0</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0,0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0007155"/>
                  </a:ext>
                </a:extLst>
              </a:tr>
              <a:tr h="393358">
                <a:tc>
                  <a:txBody>
                    <a:bodyPr/>
                    <a:lstStyle/>
                    <a:p>
                      <a:pPr>
                        <a:spcAft>
                          <a:spcPts val="0"/>
                        </a:spcAft>
                        <a:tabLst>
                          <a:tab pos="6553200" algn="l"/>
                        </a:tabLst>
                      </a:pPr>
                      <a:r>
                        <a:rPr lang="ru-RU" sz="1400">
                          <a:effectLst/>
                        </a:rPr>
                        <a:t>Выпускники СОШ</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ru-RU" sz="1400" b="1">
                          <a:effectLst/>
                        </a:rPr>
                        <a:t>870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94,84</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tabLst>
                          <a:tab pos="6553200" algn="l"/>
                        </a:tabLst>
                      </a:pPr>
                      <a:r>
                        <a:rPr lang="ru-RU" sz="1400" b="1">
                          <a:effectLst/>
                        </a:rPr>
                        <a:t>866</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tabLst>
                          <a:tab pos="6553200" algn="l"/>
                        </a:tabLst>
                      </a:pPr>
                      <a:r>
                        <a:rPr lang="ru-RU" sz="1400" b="1" dirty="0">
                          <a:effectLst/>
                        </a:rPr>
                        <a:t>96,9</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770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98,3</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4988083"/>
                  </a:ext>
                </a:extLst>
              </a:tr>
              <a:tr h="393358">
                <a:tc>
                  <a:txBody>
                    <a:bodyPr/>
                    <a:lstStyle/>
                    <a:p>
                      <a:pPr>
                        <a:spcAft>
                          <a:spcPts val="0"/>
                        </a:spcAft>
                        <a:tabLst>
                          <a:tab pos="6553200" algn="l"/>
                        </a:tabLst>
                      </a:pPr>
                      <a:r>
                        <a:rPr lang="ru-RU" sz="1400">
                          <a:effectLst/>
                        </a:rPr>
                        <a:t>Обучающиеся на дому</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ru-RU" sz="1400" b="1">
                          <a:effectLst/>
                        </a:rPr>
                        <a:t>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0,0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a:effectLst/>
                        </a:rPr>
                        <a:t>5</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0,6</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1</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0,1</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4690863"/>
                  </a:ext>
                </a:extLst>
              </a:tr>
              <a:tr h="786717">
                <a:tc>
                  <a:txBody>
                    <a:bodyPr/>
                    <a:lstStyle/>
                    <a:p>
                      <a:pPr>
                        <a:spcAft>
                          <a:spcPts val="0"/>
                        </a:spcAft>
                        <a:tabLst>
                          <a:tab pos="6553200" algn="l"/>
                        </a:tabLst>
                      </a:pPr>
                      <a:r>
                        <a:rPr lang="ru-RU" sz="1400">
                          <a:effectLst/>
                        </a:rPr>
                        <a:t>Участники с ограниченными возможностями здоровья</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ru-RU" sz="1400" b="1" dirty="0">
                          <a:effectLst/>
                        </a:rPr>
                        <a:t>0</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0,0</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8</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0,9</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1</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b="1" dirty="0">
                          <a:effectLst/>
                        </a:rPr>
                        <a:t>0,1</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8234338"/>
                  </a:ext>
                </a:extLst>
              </a:tr>
            </a:tbl>
          </a:graphicData>
        </a:graphic>
      </p:graphicFrame>
    </p:spTree>
    <p:extLst>
      <p:ext uri="{BB962C8B-B14F-4D97-AF65-F5344CB8AC3E}">
        <p14:creationId xmlns:p14="http://schemas.microsoft.com/office/powerpoint/2010/main" val="2316342069"/>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73912"/>
          </a:xfrm>
        </p:spPr>
        <p:txBody>
          <a:bodyPr>
            <a:normAutofit fontScale="90000"/>
          </a:bodyPr>
          <a:lstStyle/>
          <a:p>
            <a:endParaRPr lang="ru-RU" dirty="0"/>
          </a:p>
        </p:txBody>
      </p:sp>
      <p:sp>
        <p:nvSpPr>
          <p:cNvPr id="3" name="Объект 2"/>
          <p:cNvSpPr>
            <a:spLocks noGrp="1"/>
          </p:cNvSpPr>
          <p:nvPr>
            <p:ph idx="1"/>
          </p:nvPr>
        </p:nvSpPr>
        <p:spPr>
          <a:xfrm>
            <a:off x="2589212" y="798022"/>
            <a:ext cx="8915400" cy="5893723"/>
          </a:xfrm>
        </p:spPr>
        <p:txBody>
          <a:bodyPr>
            <a:normAutofit fontScale="85000" lnSpcReduction="20000"/>
          </a:bodyPr>
          <a:lstStyle/>
          <a:p>
            <a:pPr marL="0" indent="0" algn="just">
              <a:buNone/>
            </a:pPr>
            <a:r>
              <a:rPr lang="ru-RU" sz="2200" b="1" dirty="0" smtClean="0"/>
              <a:t>        </a:t>
            </a:r>
            <a:r>
              <a:rPr lang="ru-RU" sz="2600" b="1" dirty="0" smtClean="0">
                <a:solidFill>
                  <a:schemeClr val="accent1"/>
                </a:solidFill>
              </a:rPr>
              <a:t>Сравнительные </a:t>
            </a:r>
            <a:r>
              <a:rPr lang="ru-RU" sz="2600" b="1" dirty="0">
                <a:solidFill>
                  <a:schemeClr val="accent1"/>
                </a:solidFill>
              </a:rPr>
              <a:t>данные, полученные в результате </a:t>
            </a:r>
            <a:r>
              <a:rPr lang="ru-RU" sz="2600" b="1" dirty="0" smtClean="0">
                <a:solidFill>
                  <a:schemeClr val="accent1"/>
                </a:solidFill>
              </a:rPr>
              <a:t>анализа </a:t>
            </a:r>
            <a:r>
              <a:rPr lang="ru-RU" sz="2600" b="1" dirty="0">
                <a:solidFill>
                  <a:schemeClr val="accent1"/>
                </a:solidFill>
              </a:rPr>
              <a:t>результатов </a:t>
            </a:r>
            <a:r>
              <a:rPr lang="ru-RU" sz="2600" b="1" dirty="0" smtClean="0">
                <a:solidFill>
                  <a:schemeClr val="accent1"/>
                </a:solidFill>
              </a:rPr>
              <a:t>ГИА, </a:t>
            </a:r>
            <a:r>
              <a:rPr lang="ru-RU" sz="2600" b="1" dirty="0">
                <a:solidFill>
                  <a:schemeClr val="accent1"/>
                </a:solidFill>
              </a:rPr>
              <a:t> позволяют определить рейтинг </a:t>
            </a:r>
            <a:r>
              <a:rPr lang="ru-RU" sz="2600" b="1" dirty="0" smtClean="0">
                <a:solidFill>
                  <a:schemeClr val="accent1"/>
                </a:solidFill>
              </a:rPr>
              <a:t>ОО</a:t>
            </a:r>
            <a:r>
              <a:rPr lang="ru-RU" sz="2600" b="1" dirty="0" smtClean="0">
                <a:solidFill>
                  <a:schemeClr val="tx1"/>
                </a:solidFill>
              </a:rPr>
              <a:t>. </a:t>
            </a:r>
            <a:r>
              <a:rPr lang="ru-RU" sz="2600" b="1" dirty="0">
                <a:solidFill>
                  <a:schemeClr val="tx1"/>
                </a:solidFill>
              </a:rPr>
              <a:t>На заседаниях ШМО </a:t>
            </a:r>
            <a:r>
              <a:rPr lang="ru-RU" sz="2600" b="1" dirty="0" smtClean="0">
                <a:solidFill>
                  <a:schemeClr val="tx1"/>
                </a:solidFill>
              </a:rPr>
              <a:t>необходимо выявлять </a:t>
            </a:r>
            <a:r>
              <a:rPr lang="ru-RU" sz="2600" b="1" dirty="0">
                <a:solidFill>
                  <a:schemeClr val="tx1"/>
                </a:solidFill>
              </a:rPr>
              <a:t>причины успешной и неуспешной сдачи выпускниками экзаменов, </a:t>
            </a:r>
            <a:r>
              <a:rPr lang="ru-RU" sz="2600" b="1" dirty="0" smtClean="0">
                <a:solidFill>
                  <a:schemeClr val="tx1"/>
                </a:solidFill>
              </a:rPr>
              <a:t>планировать мероприятия</a:t>
            </a:r>
            <a:r>
              <a:rPr lang="ru-RU" sz="2600" b="1" dirty="0">
                <a:solidFill>
                  <a:schemeClr val="tx1"/>
                </a:solidFill>
              </a:rPr>
              <a:t> по повышению качества образования, оказанию методической помощи учителям. К основным формам организации работы на основе диагностики профессиональных затруднений педагогов, анализа </a:t>
            </a:r>
            <a:r>
              <a:rPr lang="ru-RU" sz="2600" b="1" dirty="0" smtClean="0">
                <a:solidFill>
                  <a:schemeClr val="tx1"/>
                </a:solidFill>
              </a:rPr>
              <a:t>результатов ГИА можно отнести:</a:t>
            </a:r>
            <a:endParaRPr lang="ru-RU" sz="2600" b="1" dirty="0">
              <a:solidFill>
                <a:schemeClr val="tx1"/>
              </a:solidFill>
            </a:endParaRPr>
          </a:p>
          <a:p>
            <a:pPr algn="just"/>
            <a:r>
              <a:rPr lang="ru-RU" sz="2600" b="1" dirty="0" smtClean="0">
                <a:solidFill>
                  <a:schemeClr val="tx1"/>
                </a:solidFill>
              </a:rPr>
              <a:t>составление </a:t>
            </a:r>
            <a:r>
              <a:rPr lang="ru-RU" sz="2600" b="1" dirty="0">
                <a:solidFill>
                  <a:schemeClr val="tx1"/>
                </a:solidFill>
              </a:rPr>
              <a:t>программы по методическому сопровождению образовательного процесса с целью оказания методической помощи и поддержки учителям по формированию качественной системы подготовки </a:t>
            </a:r>
            <a:r>
              <a:rPr lang="ru-RU" sz="2600" b="1" dirty="0" smtClean="0">
                <a:solidFill>
                  <a:schemeClr val="tx1"/>
                </a:solidFill>
              </a:rPr>
              <a:t>обучающихся;</a:t>
            </a:r>
            <a:endParaRPr lang="ru-RU" sz="2600" b="1" dirty="0">
              <a:solidFill>
                <a:schemeClr val="tx1"/>
              </a:solidFill>
            </a:endParaRPr>
          </a:p>
          <a:p>
            <a:pPr algn="just"/>
            <a:r>
              <a:rPr lang="ru-RU" sz="2600" b="1" dirty="0" smtClean="0">
                <a:solidFill>
                  <a:schemeClr val="tx1"/>
                </a:solidFill>
              </a:rPr>
              <a:t>формирование </a:t>
            </a:r>
            <a:r>
              <a:rPr lang="ru-RU" sz="2600" b="1" dirty="0">
                <a:solidFill>
                  <a:schemeClr val="tx1"/>
                </a:solidFill>
              </a:rPr>
              <a:t>банка данных используемых </a:t>
            </a:r>
            <a:r>
              <a:rPr lang="ru-RU" sz="2600" b="1" dirty="0" smtClean="0">
                <a:solidFill>
                  <a:schemeClr val="tx1"/>
                </a:solidFill>
              </a:rPr>
              <a:t>УМК  и их эффективности;</a:t>
            </a:r>
            <a:endParaRPr lang="ru-RU" sz="2600" b="1" dirty="0">
              <a:solidFill>
                <a:schemeClr val="tx1"/>
              </a:solidFill>
            </a:endParaRPr>
          </a:p>
          <a:p>
            <a:pPr algn="just"/>
            <a:r>
              <a:rPr lang="ru-RU" sz="2600" b="1" dirty="0" smtClean="0">
                <a:solidFill>
                  <a:schemeClr val="tx1"/>
                </a:solidFill>
              </a:rPr>
              <a:t>использование </a:t>
            </a:r>
            <a:r>
              <a:rPr lang="ru-RU" sz="2600" b="1" dirty="0">
                <a:solidFill>
                  <a:schemeClr val="tx1"/>
                </a:solidFill>
              </a:rPr>
              <a:t>педагогических технологий, организация элективных курсов по подготовке к </a:t>
            </a:r>
            <a:r>
              <a:rPr lang="ru-RU" sz="2600" b="1" dirty="0" smtClean="0">
                <a:solidFill>
                  <a:schemeClr val="tx1"/>
                </a:solidFill>
              </a:rPr>
              <a:t>ЕГЭ и внеурочных занятий по подготовке к ОГЭ.</a:t>
            </a:r>
            <a:endParaRPr lang="ru-RU" sz="2600" b="1" dirty="0">
              <a:solidFill>
                <a:schemeClr val="tx1"/>
              </a:solidFill>
            </a:endParaRPr>
          </a:p>
          <a:p>
            <a:pPr marL="0" indent="0">
              <a:buNone/>
            </a:pPr>
            <a:endParaRPr lang="ru-RU" dirty="0"/>
          </a:p>
        </p:txBody>
      </p:sp>
    </p:spTree>
    <p:extLst>
      <p:ext uri="{BB962C8B-B14F-4D97-AF65-F5344CB8AC3E}">
        <p14:creationId xmlns:p14="http://schemas.microsoft.com/office/powerpoint/2010/main" val="1623206311"/>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257039"/>
          </a:xfrm>
        </p:spPr>
        <p:txBody>
          <a:bodyPr>
            <a:normAutofit fontScale="90000"/>
          </a:bodyPr>
          <a:lstStyle/>
          <a:p>
            <a:endParaRPr lang="ru-RU" dirty="0"/>
          </a:p>
        </p:txBody>
      </p:sp>
      <p:sp>
        <p:nvSpPr>
          <p:cNvPr id="3" name="Объект 2"/>
          <p:cNvSpPr>
            <a:spLocks noGrp="1"/>
          </p:cNvSpPr>
          <p:nvPr>
            <p:ph idx="1"/>
          </p:nvPr>
        </p:nvSpPr>
        <p:spPr>
          <a:xfrm>
            <a:off x="2589212" y="1014153"/>
            <a:ext cx="8915400" cy="4897069"/>
          </a:xfrm>
        </p:spPr>
        <p:txBody>
          <a:bodyPr/>
          <a:lstStyle/>
          <a:p>
            <a:pPr marL="0" indent="0" algn="just">
              <a:buNone/>
            </a:pPr>
            <a:r>
              <a:rPr lang="ru-RU" sz="2400" b="1" dirty="0" smtClean="0">
                <a:solidFill>
                  <a:schemeClr val="tx1">
                    <a:lumMod val="65000"/>
                    <a:lumOff val="35000"/>
                  </a:schemeClr>
                </a:solidFill>
              </a:rPr>
              <a:t>       </a:t>
            </a:r>
            <a:r>
              <a:rPr lang="ru-RU" sz="2400" b="1" dirty="0" smtClean="0">
                <a:solidFill>
                  <a:schemeClr val="accent1"/>
                </a:solidFill>
              </a:rPr>
              <a:t>Каждый </a:t>
            </a:r>
            <a:r>
              <a:rPr lang="ru-RU" sz="2400" b="1" dirty="0">
                <a:solidFill>
                  <a:schemeClr val="accent1"/>
                </a:solidFill>
              </a:rPr>
              <a:t>из этих вопросов </a:t>
            </a:r>
            <a:r>
              <a:rPr lang="ru-RU" sz="2400" b="1" dirty="0" smtClean="0">
                <a:solidFill>
                  <a:schemeClr val="accent1"/>
                </a:solidFill>
              </a:rPr>
              <a:t>надо рассматривать </a:t>
            </a:r>
            <a:r>
              <a:rPr lang="ru-RU" sz="2400" b="1" dirty="0">
                <a:solidFill>
                  <a:schemeClr val="accent1"/>
                </a:solidFill>
              </a:rPr>
              <a:t>на заседаниях методических объединений в начале нового учебного года, </a:t>
            </a:r>
            <a:r>
              <a:rPr lang="ru-RU" sz="2400" b="1" dirty="0" smtClean="0">
                <a:solidFill>
                  <a:schemeClr val="accent1"/>
                </a:solidFill>
              </a:rPr>
              <a:t>разрабатывать </a:t>
            </a:r>
            <a:r>
              <a:rPr lang="ru-RU" sz="2400" b="1" dirty="0">
                <a:solidFill>
                  <a:schemeClr val="accent1"/>
                </a:solidFill>
              </a:rPr>
              <a:t>алгоритм подготовки обучающихся к ГИА </a:t>
            </a:r>
            <a:r>
              <a:rPr lang="ru-RU" sz="2400" b="1" dirty="0" smtClean="0">
                <a:solidFill>
                  <a:schemeClr val="accent1"/>
                </a:solidFill>
              </a:rPr>
              <a:t>на следующий учебный год</a:t>
            </a:r>
            <a:r>
              <a:rPr lang="ru-RU" sz="2400" b="1" dirty="0" smtClean="0">
                <a:solidFill>
                  <a:schemeClr val="tx1"/>
                </a:solidFill>
              </a:rPr>
              <a:t>. Таким образом, независимая </a:t>
            </a:r>
            <a:r>
              <a:rPr lang="ru-RU" sz="2400" b="1" dirty="0">
                <a:solidFill>
                  <a:schemeClr val="tx1"/>
                </a:solidFill>
              </a:rPr>
              <a:t>оценка индивидуальных образовательных достижений также </a:t>
            </a:r>
            <a:r>
              <a:rPr lang="ru-RU" sz="2400" b="1" dirty="0" smtClean="0">
                <a:solidFill>
                  <a:schemeClr val="tx1"/>
                </a:solidFill>
              </a:rPr>
              <a:t>позволит </a:t>
            </a:r>
            <a:r>
              <a:rPr lang="ru-RU" sz="2400" b="1" dirty="0">
                <a:solidFill>
                  <a:schemeClr val="tx1"/>
                </a:solidFill>
              </a:rPr>
              <a:t>учителю корректировать применяемую им систему текущего оценивания с учетом требований внешней оценки.</a:t>
            </a:r>
          </a:p>
          <a:p>
            <a:pPr marL="0" indent="0">
              <a:buNone/>
            </a:pPr>
            <a:endParaRPr lang="ru-RU" dirty="0"/>
          </a:p>
        </p:txBody>
      </p:sp>
    </p:spTree>
    <p:extLst>
      <p:ext uri="{BB962C8B-B14F-4D97-AF65-F5344CB8AC3E}">
        <p14:creationId xmlns:p14="http://schemas.microsoft.com/office/powerpoint/2010/main" val="850837165"/>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98850"/>
          </a:xfrm>
        </p:spPr>
        <p:txBody>
          <a:bodyPr>
            <a:normAutofit fontScale="90000"/>
          </a:bodyPr>
          <a:lstStyle/>
          <a:p>
            <a:endParaRPr lang="ru-RU" dirty="0"/>
          </a:p>
        </p:txBody>
      </p:sp>
      <p:sp>
        <p:nvSpPr>
          <p:cNvPr id="3" name="Объект 2"/>
          <p:cNvSpPr>
            <a:spLocks noGrp="1"/>
          </p:cNvSpPr>
          <p:nvPr>
            <p:ph idx="1"/>
          </p:nvPr>
        </p:nvSpPr>
        <p:spPr>
          <a:xfrm>
            <a:off x="2589212" y="914400"/>
            <a:ext cx="8915400" cy="4996822"/>
          </a:xfrm>
        </p:spPr>
        <p:txBody>
          <a:bodyPr/>
          <a:lstStyle/>
          <a:p>
            <a:pPr marL="0" indent="0" algn="just">
              <a:buNone/>
            </a:pPr>
            <a:r>
              <a:rPr lang="ru-RU" sz="2400" b="1" dirty="0" smtClean="0">
                <a:solidFill>
                  <a:schemeClr val="tx1">
                    <a:lumMod val="65000"/>
                    <a:lumOff val="35000"/>
                  </a:schemeClr>
                </a:solidFill>
              </a:rPr>
              <a:t>         </a:t>
            </a:r>
            <a:r>
              <a:rPr lang="ru-RU" sz="2400" b="1" dirty="0" smtClean="0">
                <a:solidFill>
                  <a:schemeClr val="accent1"/>
                </a:solidFill>
              </a:rPr>
              <a:t>Современные </a:t>
            </a:r>
            <a:r>
              <a:rPr lang="ru-RU" sz="2400" b="1" dirty="0">
                <a:solidFill>
                  <a:schemeClr val="accent1"/>
                </a:solidFill>
              </a:rPr>
              <a:t>подходы к оценке качества образования пугают родителей, у них возникает много вопросов, их беспокоит то, как помочь собственному ребенку в период подготовки к ответственному испытанию</a:t>
            </a:r>
            <a:r>
              <a:rPr lang="ru-RU" sz="2400" b="1" dirty="0">
                <a:solidFill>
                  <a:schemeClr val="tx1"/>
                </a:solidFill>
              </a:rPr>
              <a:t>. Поскольку сегодня предусматриваются конкретные формы реализации прав родителей на </a:t>
            </a:r>
            <a:r>
              <a:rPr lang="ru-RU" sz="2400" b="1" dirty="0" err="1">
                <a:solidFill>
                  <a:schemeClr val="tx1"/>
                </a:solidFill>
              </a:rPr>
              <a:t>соуправление</a:t>
            </a:r>
            <a:r>
              <a:rPr lang="ru-RU" sz="2400" b="1" dirty="0">
                <a:solidFill>
                  <a:schemeClr val="tx1"/>
                </a:solidFill>
              </a:rPr>
              <a:t> образовательным процессом через деятельность Совета школы, как никогда необходима многоаспектность сотрудничества семьи и школы.</a:t>
            </a:r>
          </a:p>
          <a:p>
            <a:pPr marL="0" indent="0">
              <a:buNone/>
            </a:pPr>
            <a:endParaRPr lang="ru-RU" dirty="0">
              <a:solidFill>
                <a:schemeClr val="tx1"/>
              </a:solidFill>
            </a:endParaRPr>
          </a:p>
        </p:txBody>
      </p:sp>
    </p:spTree>
    <p:extLst>
      <p:ext uri="{BB962C8B-B14F-4D97-AF65-F5344CB8AC3E}">
        <p14:creationId xmlns:p14="http://schemas.microsoft.com/office/powerpoint/2010/main" val="2401272351"/>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90537"/>
          </a:xfrm>
        </p:spPr>
        <p:txBody>
          <a:bodyPr>
            <a:normAutofit fontScale="90000"/>
          </a:bodyPr>
          <a:lstStyle/>
          <a:p>
            <a:endParaRPr lang="ru-RU" dirty="0"/>
          </a:p>
        </p:txBody>
      </p:sp>
      <p:sp>
        <p:nvSpPr>
          <p:cNvPr id="3" name="Объект 2"/>
          <p:cNvSpPr>
            <a:spLocks noGrp="1"/>
          </p:cNvSpPr>
          <p:nvPr>
            <p:ph idx="1"/>
          </p:nvPr>
        </p:nvSpPr>
        <p:spPr>
          <a:xfrm>
            <a:off x="2589212" y="881149"/>
            <a:ext cx="8915400" cy="5030073"/>
          </a:xfrm>
        </p:spPr>
        <p:txBody>
          <a:bodyPr>
            <a:normAutofit/>
          </a:bodyPr>
          <a:lstStyle/>
          <a:p>
            <a:pPr marL="0" indent="0" algn="just">
              <a:buNone/>
            </a:pPr>
            <a:r>
              <a:rPr lang="ru-RU" sz="2400" b="1" dirty="0" smtClean="0">
                <a:solidFill>
                  <a:schemeClr val="tx1">
                    <a:lumMod val="65000"/>
                    <a:lumOff val="35000"/>
                  </a:schemeClr>
                </a:solidFill>
              </a:rPr>
              <a:t>        </a:t>
            </a:r>
            <a:r>
              <a:rPr lang="ru-RU" sz="2400" b="1" dirty="0" smtClean="0">
                <a:solidFill>
                  <a:schemeClr val="accent1"/>
                </a:solidFill>
              </a:rPr>
              <a:t>В школе </a:t>
            </a:r>
            <a:r>
              <a:rPr lang="ru-RU" sz="2400" b="1" dirty="0">
                <a:solidFill>
                  <a:schemeClr val="accent1"/>
                </a:solidFill>
              </a:rPr>
              <a:t>с целью вовлечения родителей в образовательный процесс </a:t>
            </a:r>
            <a:r>
              <a:rPr lang="ru-RU" sz="2400" b="1" dirty="0" smtClean="0">
                <a:solidFill>
                  <a:schemeClr val="accent1"/>
                </a:solidFill>
              </a:rPr>
              <a:t>можно проводить </a:t>
            </a:r>
            <a:r>
              <a:rPr lang="ru-RU" sz="2400" b="1" dirty="0">
                <a:solidFill>
                  <a:schemeClr val="accent1"/>
                </a:solidFill>
              </a:rPr>
              <a:t>дни открытых дверей, </a:t>
            </a:r>
            <a:r>
              <a:rPr lang="ru-RU" sz="2400" b="1" dirty="0" smtClean="0">
                <a:solidFill>
                  <a:schemeClr val="accent1"/>
                </a:solidFill>
              </a:rPr>
              <a:t>родителям надо  принимать </a:t>
            </a:r>
            <a:r>
              <a:rPr lang="ru-RU" sz="2400" b="1" dirty="0">
                <a:solidFill>
                  <a:schemeClr val="accent1"/>
                </a:solidFill>
              </a:rPr>
              <a:t>участие в </a:t>
            </a:r>
            <a:r>
              <a:rPr lang="ru-RU" sz="2400" b="1" dirty="0" smtClean="0">
                <a:solidFill>
                  <a:schemeClr val="accent1"/>
                </a:solidFill>
              </a:rPr>
              <a:t>ГИА в </a:t>
            </a:r>
            <a:r>
              <a:rPr lang="ru-RU" sz="2400" b="1" dirty="0">
                <a:solidFill>
                  <a:schemeClr val="accent1"/>
                </a:solidFill>
              </a:rPr>
              <a:t>качестве общественных наблюдателей</a:t>
            </a:r>
            <a:r>
              <a:rPr lang="ru-RU" sz="2400" b="1" dirty="0" smtClean="0">
                <a:solidFill>
                  <a:schemeClr val="tx1"/>
                </a:solidFill>
              </a:rPr>
              <a:t>.    </a:t>
            </a:r>
          </a:p>
          <a:p>
            <a:pPr marL="0" indent="0" algn="just">
              <a:buNone/>
            </a:pPr>
            <a:r>
              <a:rPr lang="ru-RU" sz="2400" b="1" dirty="0">
                <a:solidFill>
                  <a:schemeClr val="tx1"/>
                </a:solidFill>
              </a:rPr>
              <a:t> </a:t>
            </a:r>
            <a:r>
              <a:rPr lang="ru-RU" sz="2400" b="1" dirty="0" smtClean="0">
                <a:solidFill>
                  <a:schemeClr val="tx1"/>
                </a:solidFill>
              </a:rPr>
              <a:t>       </a:t>
            </a:r>
            <a:r>
              <a:rPr lang="ru-RU" sz="2400" b="1" dirty="0" smtClean="0">
                <a:solidFill>
                  <a:schemeClr val="accent1"/>
                </a:solidFill>
              </a:rPr>
              <a:t>Постоянно должно проводиться </a:t>
            </a:r>
            <a:r>
              <a:rPr lang="ru-RU" sz="2400" b="1" dirty="0">
                <a:solidFill>
                  <a:schemeClr val="accent1"/>
                </a:solidFill>
              </a:rPr>
              <a:t>информирование родителей через информационный стенд и официальный сайт </a:t>
            </a:r>
            <a:r>
              <a:rPr lang="ru-RU" sz="2400" b="1" dirty="0" smtClean="0">
                <a:solidFill>
                  <a:schemeClr val="accent1"/>
                </a:solidFill>
              </a:rPr>
              <a:t>об особенностях предстоящих ОГЭ и ЕГЭ, должен </a:t>
            </a:r>
            <a:r>
              <a:rPr lang="ru-RU" sz="2400" b="1" dirty="0">
                <a:solidFill>
                  <a:schemeClr val="accent1"/>
                </a:solidFill>
              </a:rPr>
              <a:t>работает телефон «горячей» линии по вопросам </a:t>
            </a:r>
            <a:r>
              <a:rPr lang="ru-RU" sz="2400" b="1" dirty="0" smtClean="0">
                <a:solidFill>
                  <a:schemeClr val="accent1"/>
                </a:solidFill>
              </a:rPr>
              <a:t>организации итоговой аттестации.</a:t>
            </a:r>
            <a:endParaRPr lang="ru-RU" sz="2400" b="1" dirty="0">
              <a:solidFill>
                <a:schemeClr val="accent1"/>
              </a:solidFill>
            </a:endParaRPr>
          </a:p>
        </p:txBody>
      </p:sp>
    </p:spTree>
    <p:extLst>
      <p:ext uri="{BB962C8B-B14F-4D97-AF65-F5344CB8AC3E}">
        <p14:creationId xmlns:p14="http://schemas.microsoft.com/office/powerpoint/2010/main" val="4220520627"/>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90785"/>
          </a:xfrm>
        </p:spPr>
        <p:txBody>
          <a:bodyPr>
            <a:normAutofit fontScale="90000"/>
          </a:bodyPr>
          <a:lstStyle/>
          <a:p>
            <a:endParaRPr lang="ru-RU" dirty="0"/>
          </a:p>
        </p:txBody>
      </p:sp>
      <p:sp>
        <p:nvSpPr>
          <p:cNvPr id="3" name="Объект 2"/>
          <p:cNvSpPr>
            <a:spLocks noGrp="1"/>
          </p:cNvSpPr>
          <p:nvPr>
            <p:ph idx="1"/>
          </p:nvPr>
        </p:nvSpPr>
        <p:spPr>
          <a:xfrm>
            <a:off x="2589212" y="839585"/>
            <a:ext cx="8915400" cy="5071637"/>
          </a:xfrm>
        </p:spPr>
        <p:txBody>
          <a:bodyPr/>
          <a:lstStyle/>
          <a:p>
            <a:pPr marL="0" indent="0" algn="just">
              <a:buNone/>
            </a:pPr>
            <a:r>
              <a:rPr lang="ru-RU" sz="2400" b="1" dirty="0" smtClean="0">
                <a:solidFill>
                  <a:schemeClr val="tx1">
                    <a:lumMod val="65000"/>
                    <a:lumOff val="35000"/>
                  </a:schemeClr>
                </a:solidFill>
              </a:rPr>
              <a:t>         </a:t>
            </a:r>
            <a:r>
              <a:rPr lang="ru-RU" sz="2400" b="1" dirty="0" smtClean="0">
                <a:solidFill>
                  <a:schemeClr val="tx1"/>
                </a:solidFill>
              </a:rPr>
              <a:t>На </a:t>
            </a:r>
            <a:r>
              <a:rPr lang="ru-RU" sz="2400" b="1" dirty="0">
                <a:solidFill>
                  <a:schemeClr val="tx1"/>
                </a:solidFill>
              </a:rPr>
              <a:t>основе результатов ЕГЭ и ОГЭ в школе </a:t>
            </a:r>
            <a:r>
              <a:rPr lang="ru-RU" sz="2400" b="1" dirty="0" smtClean="0">
                <a:solidFill>
                  <a:schemeClr val="tx1"/>
                </a:solidFill>
              </a:rPr>
              <a:t>должна применяться </a:t>
            </a:r>
            <a:r>
              <a:rPr lang="ru-RU" sz="2400" b="1" dirty="0">
                <a:solidFill>
                  <a:schemeClr val="tx1"/>
                </a:solidFill>
              </a:rPr>
              <a:t>следующая</a:t>
            </a:r>
            <a:r>
              <a:rPr lang="ru-RU" sz="2400" b="1" dirty="0">
                <a:solidFill>
                  <a:schemeClr val="tx1">
                    <a:lumMod val="65000"/>
                    <a:lumOff val="35000"/>
                  </a:schemeClr>
                </a:solidFill>
              </a:rPr>
              <a:t> </a:t>
            </a:r>
            <a:r>
              <a:rPr lang="ru-RU" sz="2400" b="1" i="1" dirty="0">
                <a:solidFill>
                  <a:schemeClr val="accent1"/>
                </a:solidFill>
              </a:rPr>
              <a:t>модель оценки качества</a:t>
            </a:r>
            <a:r>
              <a:rPr lang="ru-RU" sz="2400" b="1" dirty="0">
                <a:solidFill>
                  <a:schemeClr val="accent1"/>
                </a:solidFill>
              </a:rPr>
              <a:t> </a:t>
            </a:r>
            <a:r>
              <a:rPr lang="ru-RU" sz="2400" b="1" i="1" dirty="0">
                <a:solidFill>
                  <a:schemeClr val="accent1"/>
                </a:solidFill>
              </a:rPr>
              <a:t>образования</a:t>
            </a:r>
            <a:r>
              <a:rPr lang="ru-RU" sz="2400" b="1" i="1" dirty="0">
                <a:solidFill>
                  <a:schemeClr val="tx1">
                    <a:lumMod val="65000"/>
                    <a:lumOff val="35000"/>
                  </a:schemeClr>
                </a:solidFill>
              </a:rPr>
              <a:t>:  </a:t>
            </a:r>
            <a:r>
              <a:rPr lang="ru-RU" sz="2400" b="1" dirty="0">
                <a:solidFill>
                  <a:schemeClr val="accent1"/>
                </a:solidFill>
              </a:rPr>
              <a:t>организация образовательной среды – использование современных педагогических технологий – создание системы оценки качества результата и мониторинг личных достижений выпускника – оценка качества образования через характеристики процесса и  соответствие результата модели выпускника.</a:t>
            </a:r>
          </a:p>
          <a:p>
            <a:pPr marL="0" indent="0">
              <a:buNone/>
            </a:pPr>
            <a:endParaRPr lang="ru-RU" dirty="0"/>
          </a:p>
        </p:txBody>
      </p:sp>
    </p:spTree>
    <p:extLst>
      <p:ext uri="{BB962C8B-B14F-4D97-AF65-F5344CB8AC3E}">
        <p14:creationId xmlns:p14="http://schemas.microsoft.com/office/powerpoint/2010/main" val="3650418157"/>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solidFill>
                  <a:schemeClr val="accent1"/>
                </a:solidFill>
              </a:rPr>
              <a:t>Использование </a:t>
            </a:r>
            <a:r>
              <a:rPr lang="ru-RU" b="1" dirty="0">
                <a:solidFill>
                  <a:schemeClr val="accent1"/>
                </a:solidFill>
              </a:rPr>
              <a:t>результатов </a:t>
            </a:r>
            <a:r>
              <a:rPr lang="ru-RU" b="1" dirty="0" smtClean="0">
                <a:solidFill>
                  <a:schemeClr val="accent1"/>
                </a:solidFill>
              </a:rPr>
              <a:t>ГИА позволяет </a:t>
            </a:r>
            <a:r>
              <a:rPr lang="ru-RU" b="1" dirty="0">
                <a:solidFill>
                  <a:schemeClr val="accent1"/>
                </a:solidFill>
              </a:rPr>
              <a:t>администрации школы:</a:t>
            </a:r>
            <a:br>
              <a:rPr lang="ru-RU" b="1" dirty="0">
                <a:solidFill>
                  <a:schemeClr val="accent1"/>
                </a:solidFill>
              </a:rPr>
            </a:br>
            <a:endParaRPr lang="ru-RU" b="1" dirty="0">
              <a:solidFill>
                <a:schemeClr val="accent1"/>
              </a:solidFill>
            </a:endParaRPr>
          </a:p>
        </p:txBody>
      </p:sp>
      <p:sp>
        <p:nvSpPr>
          <p:cNvPr id="3" name="Объект 2"/>
          <p:cNvSpPr>
            <a:spLocks noGrp="1"/>
          </p:cNvSpPr>
          <p:nvPr>
            <p:ph idx="1"/>
          </p:nvPr>
        </p:nvSpPr>
        <p:spPr>
          <a:xfrm>
            <a:off x="2589212" y="2133599"/>
            <a:ext cx="8915400" cy="4641273"/>
          </a:xfrm>
        </p:spPr>
        <p:txBody>
          <a:bodyPr>
            <a:normAutofit lnSpcReduction="10000"/>
          </a:bodyPr>
          <a:lstStyle/>
          <a:p>
            <a:pPr algn="just"/>
            <a:r>
              <a:rPr lang="ru-RU" sz="2400" b="1" dirty="0" smtClean="0">
                <a:solidFill>
                  <a:schemeClr val="tx1"/>
                </a:solidFill>
              </a:rPr>
              <a:t>разработать </a:t>
            </a:r>
            <a:r>
              <a:rPr lang="ru-RU" sz="2400" b="1" dirty="0">
                <a:solidFill>
                  <a:schemeClr val="tx1"/>
                </a:solidFill>
              </a:rPr>
              <a:t>и внедрить программы повышения эффективности преподавания и обучения, внести изменения в основную образовательную программу;</a:t>
            </a:r>
          </a:p>
          <a:p>
            <a:pPr algn="just"/>
            <a:r>
              <a:rPr lang="ru-RU" sz="2400" b="1" dirty="0" smtClean="0">
                <a:solidFill>
                  <a:schemeClr val="tx1"/>
                </a:solidFill>
              </a:rPr>
              <a:t>определить «узкие» </a:t>
            </a:r>
            <a:r>
              <a:rPr lang="ru-RU" sz="2400" b="1" dirty="0">
                <a:solidFill>
                  <a:schemeClr val="tx1"/>
                </a:solidFill>
              </a:rPr>
              <a:t>места деятельности </a:t>
            </a:r>
            <a:r>
              <a:rPr lang="ru-RU" sz="2400" b="1" dirty="0" err="1">
                <a:solidFill>
                  <a:schemeClr val="tx1"/>
                </a:solidFill>
              </a:rPr>
              <a:t>педколлектива</a:t>
            </a:r>
            <a:r>
              <a:rPr lang="ru-RU" sz="2400" b="1" dirty="0">
                <a:solidFill>
                  <a:schemeClr val="tx1"/>
                </a:solidFill>
              </a:rPr>
              <a:t> и разработать соответствующие рекомендации для каждого педагога;</a:t>
            </a:r>
          </a:p>
          <a:p>
            <a:pPr algn="just"/>
            <a:r>
              <a:rPr lang="ru-RU" sz="2400" b="1" dirty="0" smtClean="0">
                <a:solidFill>
                  <a:schemeClr val="tx1"/>
                </a:solidFill>
              </a:rPr>
              <a:t>оказать </a:t>
            </a:r>
            <a:r>
              <a:rPr lang="ru-RU" sz="2400" b="1" dirty="0">
                <a:solidFill>
                  <a:schemeClr val="tx1"/>
                </a:solidFill>
              </a:rPr>
              <a:t>соответствующую ресурсную, организационную и методическую поддержки неэффективно работающим учителям;</a:t>
            </a:r>
          </a:p>
          <a:p>
            <a:pPr algn="just"/>
            <a:r>
              <a:rPr lang="ru-RU" sz="2400" b="1" dirty="0" smtClean="0">
                <a:solidFill>
                  <a:schemeClr val="tx1"/>
                </a:solidFill>
              </a:rPr>
              <a:t>иметь </a:t>
            </a:r>
            <a:r>
              <a:rPr lang="ru-RU" sz="2400" b="1" dirty="0">
                <a:solidFill>
                  <a:schemeClr val="tx1"/>
                </a:solidFill>
              </a:rPr>
              <a:t>независимую оценку деятельности отдельного педагога, группы педагогов  для организации работы с </a:t>
            </a:r>
            <a:r>
              <a:rPr lang="ru-RU" sz="2400" b="1" dirty="0" err="1">
                <a:solidFill>
                  <a:schemeClr val="tx1"/>
                </a:solidFill>
              </a:rPr>
              <a:t>педкадрами</a:t>
            </a:r>
            <a:r>
              <a:rPr lang="ru-RU" sz="2400" b="1" dirty="0">
                <a:solidFill>
                  <a:schemeClr val="tx1"/>
                </a:solidFill>
              </a:rPr>
              <a:t>.</a:t>
            </a:r>
          </a:p>
          <a:p>
            <a:endParaRPr lang="ru-RU" dirty="0"/>
          </a:p>
        </p:txBody>
      </p:sp>
    </p:spTree>
    <p:extLst>
      <p:ext uri="{BB962C8B-B14F-4D97-AF65-F5344CB8AC3E}">
        <p14:creationId xmlns:p14="http://schemas.microsoft.com/office/powerpoint/2010/main" val="3719821408"/>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solidFill>
              </a:rPr>
              <a:t>Использование результатов ГИА учителями</a:t>
            </a:r>
            <a:endParaRPr lang="ru-RU" b="1" dirty="0">
              <a:solidFill>
                <a:schemeClr val="accent1"/>
              </a:solidFill>
            </a:endParaRPr>
          </a:p>
        </p:txBody>
      </p:sp>
      <p:sp>
        <p:nvSpPr>
          <p:cNvPr id="3" name="Объект 2"/>
          <p:cNvSpPr>
            <a:spLocks noGrp="1"/>
          </p:cNvSpPr>
          <p:nvPr>
            <p:ph idx="1"/>
          </p:nvPr>
        </p:nvSpPr>
        <p:spPr/>
        <p:txBody>
          <a:bodyPr/>
          <a:lstStyle/>
          <a:p>
            <a:pPr marL="0" indent="0" algn="just">
              <a:buNone/>
            </a:pPr>
            <a:r>
              <a:rPr lang="ru-RU" sz="2400" b="1" dirty="0" smtClean="0">
                <a:solidFill>
                  <a:schemeClr val="tx1"/>
                </a:solidFill>
              </a:rPr>
              <a:t>            Для </a:t>
            </a:r>
            <a:r>
              <a:rPr lang="ru-RU" sz="2400" b="1" dirty="0">
                <a:solidFill>
                  <a:schemeClr val="tx1"/>
                </a:solidFill>
              </a:rPr>
              <a:t>корректировки своих рабочих программ, а также при подготовке к прохождению аттестации в целях установления квалификационной категории.</a:t>
            </a:r>
          </a:p>
          <a:p>
            <a:pPr marL="0" indent="0">
              <a:buNone/>
            </a:pPr>
            <a:endParaRPr lang="ru-RU" dirty="0"/>
          </a:p>
        </p:txBody>
      </p:sp>
    </p:spTree>
    <p:extLst>
      <p:ext uri="{BB962C8B-B14F-4D97-AF65-F5344CB8AC3E}">
        <p14:creationId xmlns:p14="http://schemas.microsoft.com/office/powerpoint/2010/main" val="1259747705"/>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solidFill>
                  <a:schemeClr val="accent1"/>
                </a:solidFill>
              </a:rPr>
              <a:t>Обучающиеся и их родители на основе результатов </a:t>
            </a:r>
            <a:r>
              <a:rPr lang="ru-RU" b="1" dirty="0" smtClean="0">
                <a:solidFill>
                  <a:schemeClr val="accent1"/>
                </a:solidFill>
              </a:rPr>
              <a:t>ОГЭ</a:t>
            </a:r>
            <a:endParaRPr lang="ru-RU" b="1" dirty="0">
              <a:solidFill>
                <a:schemeClr val="accent1"/>
              </a:solidFill>
            </a:endParaRPr>
          </a:p>
        </p:txBody>
      </p:sp>
      <p:sp>
        <p:nvSpPr>
          <p:cNvPr id="3" name="Объект 2"/>
          <p:cNvSpPr>
            <a:spLocks noGrp="1"/>
          </p:cNvSpPr>
          <p:nvPr>
            <p:ph idx="1"/>
          </p:nvPr>
        </p:nvSpPr>
        <p:spPr/>
        <p:txBody>
          <a:bodyPr>
            <a:normAutofit/>
          </a:bodyPr>
          <a:lstStyle/>
          <a:p>
            <a:pPr marL="0" indent="0" algn="just">
              <a:buNone/>
            </a:pPr>
            <a:r>
              <a:rPr lang="ru-RU" sz="2400" b="1" dirty="0" smtClean="0"/>
              <a:t>      </a:t>
            </a:r>
            <a:r>
              <a:rPr lang="ru-RU" sz="2400" b="1" dirty="0" smtClean="0">
                <a:solidFill>
                  <a:schemeClr val="tx1"/>
                </a:solidFill>
              </a:rPr>
              <a:t>Получают </a:t>
            </a:r>
            <a:r>
              <a:rPr lang="ru-RU" sz="2400" b="1" dirty="0">
                <a:solidFill>
                  <a:schemeClr val="tx1"/>
                </a:solidFill>
              </a:rPr>
              <a:t>рекомендации </a:t>
            </a:r>
            <a:r>
              <a:rPr lang="ru-RU" sz="2400" b="1" dirty="0" smtClean="0">
                <a:solidFill>
                  <a:schemeClr val="tx1"/>
                </a:solidFill>
              </a:rPr>
              <a:t>по </a:t>
            </a:r>
            <a:r>
              <a:rPr lang="ru-RU" sz="2400" b="1" dirty="0">
                <a:solidFill>
                  <a:schemeClr val="tx1"/>
                </a:solidFill>
              </a:rPr>
              <a:t> перспективам получения дальнейшего </a:t>
            </a:r>
            <a:r>
              <a:rPr lang="ru-RU" sz="2400" b="1" dirty="0" smtClean="0">
                <a:solidFill>
                  <a:schemeClr val="tx1"/>
                </a:solidFill>
              </a:rPr>
              <a:t>образования</a:t>
            </a:r>
            <a:r>
              <a:rPr lang="ru-RU" sz="2400" b="1" dirty="0">
                <a:solidFill>
                  <a:schemeClr val="tx1"/>
                </a:solidFill>
              </a:rPr>
              <a:t>.</a:t>
            </a:r>
          </a:p>
        </p:txBody>
      </p:sp>
    </p:spTree>
    <p:extLst>
      <p:ext uri="{BB962C8B-B14F-4D97-AF65-F5344CB8AC3E}">
        <p14:creationId xmlns:p14="http://schemas.microsoft.com/office/powerpoint/2010/main" val="3712401963"/>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ru-RU" sz="2400" b="1" dirty="0" smtClean="0">
                <a:solidFill>
                  <a:schemeClr val="accent1"/>
                </a:solidFill>
              </a:rPr>
              <a:t>       Именно </a:t>
            </a:r>
            <a:r>
              <a:rPr lang="ru-RU" sz="2400" b="1" dirty="0">
                <a:solidFill>
                  <a:schemeClr val="accent1"/>
                </a:solidFill>
              </a:rPr>
              <a:t>такая слаженная работа по использованию результатов </a:t>
            </a:r>
            <a:r>
              <a:rPr lang="ru-RU" sz="2400" b="1" dirty="0" smtClean="0">
                <a:solidFill>
                  <a:schemeClr val="accent1"/>
                </a:solidFill>
              </a:rPr>
              <a:t>ГИА всеми </a:t>
            </a:r>
            <a:r>
              <a:rPr lang="ru-RU" sz="2400" b="1" dirty="0">
                <a:solidFill>
                  <a:schemeClr val="accent1"/>
                </a:solidFill>
              </a:rPr>
              <a:t>участниками образовательного процесса и приводит к ежегодному повышению качества образования в школе.</a:t>
            </a:r>
          </a:p>
          <a:p>
            <a:endParaRPr lang="ru-RU" dirty="0"/>
          </a:p>
        </p:txBody>
      </p:sp>
    </p:spTree>
    <p:extLst>
      <p:ext uri="{BB962C8B-B14F-4D97-AF65-F5344CB8AC3E}">
        <p14:creationId xmlns:p14="http://schemas.microsoft.com/office/powerpoint/2010/main" val="4179360946"/>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lgn="ctr">
              <a:buNone/>
            </a:pPr>
            <a:endParaRPr lang="ru-RU" sz="4400" b="1" dirty="0" smtClean="0">
              <a:solidFill>
                <a:schemeClr val="accent1"/>
              </a:solidFill>
              <a:latin typeface="+mj-lt"/>
            </a:endParaRPr>
          </a:p>
          <a:p>
            <a:pPr marL="0" indent="0" algn="ctr">
              <a:buNone/>
            </a:pPr>
            <a:r>
              <a:rPr lang="ru-RU" sz="5400" b="1" dirty="0" smtClean="0">
                <a:solidFill>
                  <a:schemeClr val="accent1"/>
                </a:solidFill>
                <a:latin typeface="+mj-lt"/>
              </a:rPr>
              <a:t>СПАСИБО ЗА ВНИМАНИЕ!</a:t>
            </a:r>
            <a:endParaRPr lang="ru-RU" sz="5400" b="1" dirty="0">
              <a:solidFill>
                <a:schemeClr val="accent1"/>
              </a:solidFill>
              <a:latin typeface="+mj-lt"/>
            </a:endParaRPr>
          </a:p>
        </p:txBody>
      </p:sp>
    </p:spTree>
    <p:extLst>
      <p:ext uri="{BB962C8B-B14F-4D97-AF65-F5344CB8AC3E}">
        <p14:creationId xmlns:p14="http://schemas.microsoft.com/office/powerpoint/2010/main" val="340160519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b="1" dirty="0"/>
              <a:t>ВЫВОД о характере изменения количества участников ОГЭ по предмету </a:t>
            </a:r>
            <a:r>
              <a:rPr lang="ru-RU" dirty="0"/>
              <a:t/>
            </a:r>
            <a:br>
              <a:rPr lang="ru-RU" dirty="0"/>
            </a:br>
            <a:endParaRPr lang="ru-RU" dirty="0"/>
          </a:p>
        </p:txBody>
      </p:sp>
      <p:sp>
        <p:nvSpPr>
          <p:cNvPr id="3" name="Объект 2"/>
          <p:cNvSpPr>
            <a:spLocks noGrp="1"/>
          </p:cNvSpPr>
          <p:nvPr>
            <p:ph idx="1"/>
          </p:nvPr>
        </p:nvSpPr>
        <p:spPr/>
        <p:txBody>
          <a:bodyPr/>
          <a:lstStyle/>
          <a:p>
            <a:pPr algn="just"/>
            <a:r>
              <a:rPr lang="ru-RU" sz="2200" b="1" dirty="0">
                <a:solidFill>
                  <a:schemeClr val="tx1"/>
                </a:solidFill>
              </a:rPr>
              <a:t>Во-первых, общее количество участников ОГЭ по химии с 2018 г. немного уменьшается. </a:t>
            </a:r>
            <a:endParaRPr lang="ru-RU" sz="2200" b="1" dirty="0" smtClean="0">
              <a:solidFill>
                <a:schemeClr val="tx1"/>
              </a:solidFill>
            </a:endParaRPr>
          </a:p>
          <a:p>
            <a:pPr algn="just"/>
            <a:r>
              <a:rPr lang="ru-RU" sz="2200" b="1" dirty="0" smtClean="0">
                <a:solidFill>
                  <a:schemeClr val="tx1"/>
                </a:solidFill>
              </a:rPr>
              <a:t>Во-вторых</a:t>
            </a:r>
            <a:r>
              <a:rPr lang="ru-RU" sz="2200" b="1" dirty="0">
                <a:solidFill>
                  <a:schemeClr val="tx1"/>
                </a:solidFill>
              </a:rPr>
              <a:t>, заметна отрицательная тенденция в выборе достаточно сложного предмета (химия) в качестве предмета по выбору среди обучающихся на дому и выпускников с ограниченными возможностями здоровья, что может быть связано с достаточно длительным сроком обучения с использованием дистанционных технологий в период распространения </a:t>
            </a:r>
            <a:r>
              <a:rPr lang="ru-RU" sz="2200" b="1" dirty="0" err="1">
                <a:solidFill>
                  <a:schemeClr val="tx1"/>
                </a:solidFill>
              </a:rPr>
              <a:t>короновирусной</a:t>
            </a:r>
            <a:r>
              <a:rPr lang="ru-RU" sz="2200" b="1" dirty="0">
                <a:solidFill>
                  <a:schemeClr val="tx1"/>
                </a:solidFill>
              </a:rPr>
              <a:t>  инфекции. </a:t>
            </a:r>
          </a:p>
          <a:p>
            <a:endParaRPr lang="ru-RU" dirty="0"/>
          </a:p>
        </p:txBody>
      </p:sp>
    </p:spTree>
    <p:extLst>
      <p:ext uri="{BB962C8B-B14F-4D97-AF65-F5344CB8AC3E}">
        <p14:creationId xmlns:p14="http://schemas.microsoft.com/office/powerpoint/2010/main" val="47836997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047999" y="1166843"/>
            <a:ext cx="7999615" cy="5324535"/>
          </a:xfrm>
          <a:prstGeom prst="rect">
            <a:avLst/>
          </a:prstGeom>
        </p:spPr>
        <p:txBody>
          <a:bodyPr wrap="square">
            <a:spAutoFit/>
          </a:bodyPr>
          <a:lstStyle/>
          <a:p>
            <a:pPr indent="450215" algn="just">
              <a:spcAft>
                <a:spcPts val="0"/>
              </a:spcAft>
            </a:pPr>
            <a:r>
              <a:rPr lang="ru-RU" sz="2000" b="1" dirty="0">
                <a:latin typeface="Century Gothic" panose="020B0502020202020204" pitchFamily="34" charset="0"/>
                <a:ea typeface="Calibri" panose="020F0502020204030204" pitchFamily="34" charset="0"/>
              </a:rPr>
              <a:t>Немаловажное значение при выборе этого предмета в качестве ОГЭ «по выбору» имеет и тот факт, что в среднестатистической СШ химию начинают изучать с 8 класса (2 часа в неделю). Практически каждый урок − это новая тема, новый материал. Основная масса обучающихся теряет интерес к изучению химии уже в 8 классе. Насыщенность программы не позволяет школьникам в достаточном объеме уделить внимание закреплению материала, у них накапливаются недопонимания, вопросы, а затем происходит потеря интереса к изучению данного предмета. Чтобы полностью владеть, понимать и применять полученную на уроке информацию, необходимо самостоятельно работать, но современные обучающиеся характеризуются снижением уровня мотивации к обучению в целом, а дополнительная нагрузка в виде самостоятельной работы не укрепляет их учебно-познавательные мотивы. </a:t>
            </a:r>
            <a:endParaRPr lang="ru-RU" sz="2000" b="1" dirty="0">
              <a:effectLst/>
              <a:latin typeface="Century Gothic" panose="020B0502020202020204" pitchFamily="34" charset="0"/>
              <a:ea typeface="Calibri" panose="020F0502020204030204" pitchFamily="34" charset="0"/>
            </a:endParaRPr>
          </a:p>
        </p:txBody>
      </p:sp>
    </p:spTree>
    <p:extLst>
      <p:ext uri="{BB962C8B-B14F-4D97-AF65-F5344CB8AC3E}">
        <p14:creationId xmlns:p14="http://schemas.microsoft.com/office/powerpoint/2010/main" val="187008489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096625"/>
          </a:xfrm>
        </p:spPr>
        <p:txBody>
          <a:bodyPr>
            <a:normAutofit fontScale="90000"/>
          </a:bodyPr>
          <a:lstStyle/>
          <a:p>
            <a:pPr algn="ctr"/>
            <a:r>
              <a:rPr lang="ru-RU" b="1" dirty="0"/>
              <a:t>Основные результаты ОГЭ по учебному предмету химия</a:t>
            </a:r>
            <a:r>
              <a:rPr lang="ru-RU" dirty="0"/>
              <a:t/>
            </a:r>
            <a:br>
              <a:rPr lang="ru-RU" dirty="0"/>
            </a:br>
            <a:endParaRPr lang="ru-RU" dirty="0"/>
          </a:p>
        </p:txBody>
      </p:sp>
      <p:graphicFrame>
        <p:nvGraphicFramePr>
          <p:cNvPr id="4" name="Объект 3"/>
          <p:cNvGraphicFramePr>
            <a:graphicFrameLocks noGrp="1"/>
          </p:cNvGraphicFramePr>
          <p:nvPr>
            <p:ph idx="1"/>
          </p:nvPr>
        </p:nvGraphicFramePr>
        <p:xfrm>
          <a:off x="2589213" y="1720850"/>
          <a:ext cx="89154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561739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Динамика результатов ОГЭ по предмету</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08149218"/>
              </p:ext>
            </p:extLst>
          </p:nvPr>
        </p:nvGraphicFramePr>
        <p:xfrm>
          <a:off x="3851275" y="1496290"/>
          <a:ext cx="7038396" cy="4347556"/>
        </p:xfrm>
        <a:graphic>
          <a:graphicData uri="http://schemas.openxmlformats.org/drawingml/2006/table">
            <a:tbl>
              <a:tblPr firstRow="1" firstCol="1" bandRow="1" bandCol="1">
                <a:tableStyleId>{5C22544A-7EE6-4342-B048-85BDC9FD1C3A}</a:tableStyleId>
              </a:tblPr>
              <a:tblGrid>
                <a:gridCol w="1487104">
                  <a:extLst>
                    <a:ext uri="{9D8B030D-6E8A-4147-A177-3AD203B41FA5}">
                      <a16:colId xmlns:a16="http://schemas.microsoft.com/office/drawing/2014/main" val="3267996851"/>
                    </a:ext>
                  </a:extLst>
                </a:gridCol>
                <a:gridCol w="991402">
                  <a:extLst>
                    <a:ext uri="{9D8B030D-6E8A-4147-A177-3AD203B41FA5}">
                      <a16:colId xmlns:a16="http://schemas.microsoft.com/office/drawing/2014/main" val="1015120269"/>
                    </a:ext>
                  </a:extLst>
                </a:gridCol>
                <a:gridCol w="991402">
                  <a:extLst>
                    <a:ext uri="{9D8B030D-6E8A-4147-A177-3AD203B41FA5}">
                      <a16:colId xmlns:a16="http://schemas.microsoft.com/office/drawing/2014/main" val="3816065385"/>
                    </a:ext>
                  </a:extLst>
                </a:gridCol>
                <a:gridCol w="892122">
                  <a:extLst>
                    <a:ext uri="{9D8B030D-6E8A-4147-A177-3AD203B41FA5}">
                      <a16:colId xmlns:a16="http://schemas.microsoft.com/office/drawing/2014/main" val="4272698143"/>
                    </a:ext>
                  </a:extLst>
                </a:gridCol>
                <a:gridCol w="892122">
                  <a:extLst>
                    <a:ext uri="{9D8B030D-6E8A-4147-A177-3AD203B41FA5}">
                      <a16:colId xmlns:a16="http://schemas.microsoft.com/office/drawing/2014/main" val="4090730604"/>
                    </a:ext>
                  </a:extLst>
                </a:gridCol>
                <a:gridCol w="892122">
                  <a:extLst>
                    <a:ext uri="{9D8B030D-6E8A-4147-A177-3AD203B41FA5}">
                      <a16:colId xmlns:a16="http://schemas.microsoft.com/office/drawing/2014/main" val="3798462201"/>
                    </a:ext>
                  </a:extLst>
                </a:gridCol>
                <a:gridCol w="892122">
                  <a:extLst>
                    <a:ext uri="{9D8B030D-6E8A-4147-A177-3AD203B41FA5}">
                      <a16:colId xmlns:a16="http://schemas.microsoft.com/office/drawing/2014/main" val="3691998408"/>
                    </a:ext>
                  </a:extLst>
                </a:gridCol>
              </a:tblGrid>
              <a:tr h="711059">
                <a:tc rowSpan="2">
                  <a:txBody>
                    <a:bodyPr/>
                    <a:lstStyle/>
                    <a:p>
                      <a:pPr algn="ctr">
                        <a:lnSpc>
                          <a:spcPct val="115000"/>
                        </a:lnSpc>
                      </a:pPr>
                      <a:r>
                        <a:rPr lang="ru-RU" sz="1100">
                          <a:effectLst/>
                        </a:rPr>
                        <a:t> </a:t>
                      </a:r>
                      <a:endParaRPr lang="ru-RU" sz="1100">
                        <a:effectLst/>
                        <a:latin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pPr>
                      <a:r>
                        <a:rPr lang="ru-RU" sz="1100">
                          <a:effectLst/>
                        </a:rPr>
                        <a:t>2018 г.</a:t>
                      </a:r>
                      <a:endParaRPr lang="ru-RU" sz="1100">
                        <a:effectLst/>
                        <a:latin typeface="Calibri" panose="020F0502020204030204" pitchFamily="34" charset="0"/>
                        <a:cs typeface="Times New Roman" panose="02020603050405020304" pitchFamily="18" charset="0"/>
                      </a:endParaRPr>
                    </a:p>
                  </a:txBody>
                  <a:tcPr marL="68580" marR="68580" marT="0" marB="0" anchor="ctr"/>
                </a:tc>
                <a:tc hMerge="1">
                  <a:txBody>
                    <a:bodyPr/>
                    <a:lstStyle/>
                    <a:p>
                      <a:endParaRPr lang="ru-RU"/>
                    </a:p>
                  </a:txBody>
                  <a:tcPr/>
                </a:tc>
                <a:tc gridSpan="2">
                  <a:txBody>
                    <a:bodyPr/>
                    <a:lstStyle/>
                    <a:p>
                      <a:pPr algn="ctr">
                        <a:lnSpc>
                          <a:spcPct val="115000"/>
                        </a:lnSpc>
                      </a:pPr>
                      <a:r>
                        <a:rPr lang="ru-RU" sz="1100">
                          <a:effectLst/>
                        </a:rPr>
                        <a:t>2019 г.</a:t>
                      </a:r>
                      <a:endParaRPr lang="ru-RU" sz="1100">
                        <a:effectLst/>
                        <a:latin typeface="Calibri" panose="020F0502020204030204" pitchFamily="34" charset="0"/>
                        <a:cs typeface="Times New Roman" panose="02020603050405020304" pitchFamily="18" charset="0"/>
                      </a:endParaRPr>
                    </a:p>
                  </a:txBody>
                  <a:tcPr marL="68580" marR="68580" marT="0" marB="0" anchor="ctr"/>
                </a:tc>
                <a:tc hMerge="1">
                  <a:txBody>
                    <a:bodyPr/>
                    <a:lstStyle/>
                    <a:p>
                      <a:endParaRPr lang="ru-RU"/>
                    </a:p>
                  </a:txBody>
                  <a:tcPr/>
                </a:tc>
                <a:tc gridSpan="2">
                  <a:txBody>
                    <a:bodyPr/>
                    <a:lstStyle/>
                    <a:p>
                      <a:pPr algn="ctr">
                        <a:lnSpc>
                          <a:spcPct val="115000"/>
                        </a:lnSpc>
                      </a:pPr>
                      <a:r>
                        <a:rPr lang="ru-RU" sz="1100">
                          <a:effectLst/>
                        </a:rPr>
                        <a:t>2022 г.</a:t>
                      </a:r>
                      <a:endParaRPr lang="ru-RU" sz="1100">
                        <a:effectLst/>
                        <a:latin typeface="Calibri" panose="020F0502020204030204" pitchFamily="34" charset="0"/>
                        <a:cs typeface="Times New Roman" panose="02020603050405020304" pitchFamily="18" charset="0"/>
                      </a:endParaRPr>
                    </a:p>
                  </a:txBody>
                  <a:tcPr marL="68580" marR="68580" marT="0" marB="0" anchor="ctr"/>
                </a:tc>
                <a:tc hMerge="1">
                  <a:txBody>
                    <a:bodyPr/>
                    <a:lstStyle/>
                    <a:p>
                      <a:endParaRPr lang="ru-RU"/>
                    </a:p>
                  </a:txBody>
                  <a:tcPr/>
                </a:tc>
                <a:extLst>
                  <a:ext uri="{0D108BD9-81ED-4DB2-BD59-A6C34878D82A}">
                    <a16:rowId xmlns:a16="http://schemas.microsoft.com/office/drawing/2014/main" val="313687031"/>
                  </a:ext>
                </a:extLst>
              </a:tr>
              <a:tr h="597037">
                <a:tc vMerge="1">
                  <a:txBody>
                    <a:bodyPr/>
                    <a:lstStyle/>
                    <a:p>
                      <a:endParaRPr lang="ru-RU"/>
                    </a:p>
                  </a:txBody>
                  <a:tcPr/>
                </a:tc>
                <a:tc>
                  <a:txBody>
                    <a:bodyPr/>
                    <a:lstStyle/>
                    <a:p>
                      <a:pPr algn="ctr">
                        <a:lnSpc>
                          <a:spcPct val="115000"/>
                        </a:lnSpc>
                      </a:pPr>
                      <a:r>
                        <a:rPr lang="ru-RU" sz="1100" b="1" dirty="0">
                          <a:effectLst/>
                        </a:rPr>
                        <a:t>чел.</a:t>
                      </a:r>
                      <a:endParaRPr lang="ru-RU" sz="1100" b="1"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100" b="1">
                          <a:effectLst/>
                        </a:rPr>
                        <a:t> %</a:t>
                      </a:r>
                      <a:endParaRPr lang="ru-RU" sz="1100" b="1">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100" b="1">
                          <a:effectLst/>
                        </a:rPr>
                        <a:t>чел.</a:t>
                      </a:r>
                      <a:endParaRPr lang="ru-RU" sz="1100" b="1">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100" b="1">
                          <a:effectLst/>
                        </a:rPr>
                        <a:t> %</a:t>
                      </a:r>
                      <a:endParaRPr lang="ru-RU" sz="1100" b="1">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100" b="1">
                          <a:effectLst/>
                        </a:rPr>
                        <a:t>чел.</a:t>
                      </a:r>
                      <a:endParaRPr lang="ru-RU" sz="1100" b="1">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100" b="1">
                          <a:effectLst/>
                        </a:rPr>
                        <a:t> %</a:t>
                      </a:r>
                      <a:endParaRPr lang="ru-RU" sz="1100" b="1">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1016479"/>
                  </a:ext>
                </a:extLst>
              </a:tr>
              <a:tr h="759865">
                <a:tc>
                  <a:txBody>
                    <a:bodyPr/>
                    <a:lstStyle/>
                    <a:p>
                      <a:pPr algn="ctr">
                        <a:lnSpc>
                          <a:spcPct val="115000"/>
                        </a:lnSpc>
                      </a:pPr>
                      <a:r>
                        <a:rPr lang="ru-RU" sz="1100">
                          <a:effectLst/>
                        </a:rPr>
                        <a:t>Получили «2»</a:t>
                      </a:r>
                      <a:endParaRPr lang="ru-RU"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1</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dirty="0">
                          <a:effectLst/>
                        </a:rPr>
                        <a:t>0,1</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dirty="0">
                          <a:effectLst/>
                        </a:rPr>
                        <a:t>4</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dirty="0">
                          <a:effectLst/>
                        </a:rPr>
                        <a:t>0,4</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a:effectLst/>
                        </a:rPr>
                        <a:t>5</a:t>
                      </a:r>
                      <a:endParaRPr lang="ru-RU" sz="1100" b="1">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a:effectLst/>
                        </a:rPr>
                        <a:t>0,6</a:t>
                      </a:r>
                      <a:endParaRPr lang="ru-RU" sz="1100" b="1">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7754091"/>
                  </a:ext>
                </a:extLst>
              </a:tr>
              <a:tr h="759865">
                <a:tc>
                  <a:txBody>
                    <a:bodyPr/>
                    <a:lstStyle/>
                    <a:p>
                      <a:pPr algn="ctr">
                        <a:lnSpc>
                          <a:spcPct val="115000"/>
                        </a:lnSpc>
                      </a:pPr>
                      <a:r>
                        <a:rPr lang="ru-RU" sz="1100">
                          <a:effectLst/>
                        </a:rPr>
                        <a:t>Получили «3»</a:t>
                      </a:r>
                      <a:endParaRPr lang="ru-RU"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211</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23,8</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214</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dirty="0">
                          <a:effectLst/>
                        </a:rPr>
                        <a:t>24,2</a:t>
                      </a:r>
                      <a:endParaRPr lang="ru-RU"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dirty="0">
                          <a:effectLst/>
                        </a:rPr>
                        <a:t>256</a:t>
                      </a:r>
                      <a:endParaRPr lang="ru-RU" sz="1100" b="1"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a:effectLst/>
                        </a:rPr>
                        <a:t>32,7</a:t>
                      </a:r>
                      <a:endParaRPr lang="ru-RU" sz="1100" b="1">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00178530"/>
                  </a:ext>
                </a:extLst>
              </a:tr>
              <a:tr h="759865">
                <a:tc>
                  <a:txBody>
                    <a:bodyPr/>
                    <a:lstStyle/>
                    <a:p>
                      <a:pPr algn="ctr">
                        <a:lnSpc>
                          <a:spcPct val="115000"/>
                        </a:lnSpc>
                      </a:pPr>
                      <a:r>
                        <a:rPr lang="ru-RU" sz="1100">
                          <a:effectLst/>
                        </a:rPr>
                        <a:t>Получили «4»</a:t>
                      </a:r>
                      <a:endParaRPr lang="ru-RU"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330</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37,1</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352</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39,9</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dirty="0">
                          <a:effectLst/>
                        </a:rPr>
                        <a:t>270</a:t>
                      </a:r>
                      <a:endParaRPr lang="ru-RU" sz="1100" b="1"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dirty="0">
                          <a:effectLst/>
                        </a:rPr>
                        <a:t>34,5</a:t>
                      </a:r>
                      <a:endParaRPr lang="ru-RU" sz="1100" b="1" dirty="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4914014"/>
                  </a:ext>
                </a:extLst>
              </a:tr>
              <a:tr h="759865">
                <a:tc>
                  <a:txBody>
                    <a:bodyPr/>
                    <a:lstStyle/>
                    <a:p>
                      <a:pPr algn="ctr">
                        <a:lnSpc>
                          <a:spcPct val="115000"/>
                        </a:lnSpc>
                      </a:pPr>
                      <a:r>
                        <a:rPr lang="ru-RU" sz="1100">
                          <a:effectLst/>
                        </a:rPr>
                        <a:t>Получили «5»</a:t>
                      </a:r>
                      <a:endParaRPr lang="ru-RU"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346</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39</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313</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400" b="1">
                          <a:effectLst/>
                        </a:rPr>
                        <a:t>35,5</a:t>
                      </a:r>
                      <a:endParaRPr lang="ru-RU" sz="12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a:effectLst/>
                        </a:rPr>
                        <a:t>252</a:t>
                      </a:r>
                      <a:endParaRPr lang="ru-RU" sz="1100" b="1">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pPr>
                      <a:r>
                        <a:rPr lang="ru-RU" sz="1400" b="1" dirty="0">
                          <a:effectLst/>
                        </a:rPr>
                        <a:t>32,2</a:t>
                      </a:r>
                      <a:endParaRPr lang="ru-RU" sz="1100" b="1" dirty="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0305684"/>
                  </a:ext>
                </a:extLst>
              </a:tr>
            </a:tbl>
          </a:graphicData>
        </a:graphic>
      </p:graphicFrame>
    </p:spTree>
    <p:extLst>
      <p:ext uri="{BB962C8B-B14F-4D97-AF65-F5344CB8AC3E}">
        <p14:creationId xmlns:p14="http://schemas.microsoft.com/office/powerpoint/2010/main" val="342227031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259658884"/>
              </p:ext>
            </p:extLst>
          </p:nvPr>
        </p:nvGraphicFramePr>
        <p:xfrm>
          <a:off x="2589213" y="624110"/>
          <a:ext cx="8915400" cy="52877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068689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a:t>ВЫВОДЫ о характере результатов ОГЭ по предмету в 2022 году и в динамике</a:t>
            </a:r>
            <a:endParaRPr lang="ru-RU" dirty="0"/>
          </a:p>
        </p:txBody>
      </p:sp>
      <p:sp>
        <p:nvSpPr>
          <p:cNvPr id="3" name="Объект 2"/>
          <p:cNvSpPr>
            <a:spLocks noGrp="1"/>
          </p:cNvSpPr>
          <p:nvPr>
            <p:ph idx="1"/>
          </p:nvPr>
        </p:nvSpPr>
        <p:spPr/>
        <p:txBody>
          <a:bodyPr>
            <a:normAutofit lnSpcReduction="10000"/>
          </a:bodyPr>
          <a:lstStyle/>
          <a:p>
            <a:pPr algn="just"/>
            <a:r>
              <a:rPr lang="ru-RU" b="1" dirty="0">
                <a:solidFill>
                  <a:schemeClr val="tx1"/>
                </a:solidFill>
              </a:rPr>
              <a:t>Приведенные выше результаты ГИА–9 2022 года свидетельствуют об общем достаточно высоком уровне подготовки выпускников, выбравших экзамен по химии в качестве экзамена по выбору. Подавляющее большинство выпускников, выбравших данный экзамен, правильно понимают его значение не только как выпускного экзамена по программам основного общего образования, но и как своеобразного ориентира для определения готовности к обучению в профильных классах</a:t>
            </a:r>
            <a:r>
              <a:rPr lang="ru-RU" b="1" dirty="0" smtClean="0">
                <a:solidFill>
                  <a:schemeClr val="tx1"/>
                </a:solidFill>
              </a:rPr>
              <a:t>.</a:t>
            </a:r>
          </a:p>
          <a:p>
            <a:pPr algn="just"/>
            <a:r>
              <a:rPr lang="ru-RU" b="1" dirty="0">
                <a:solidFill>
                  <a:schemeClr val="tx1"/>
                </a:solidFill>
              </a:rPr>
              <a:t>В 2022 году 5 выпускников не подтвердили освоение программы основной общей школы по химии, набрали минимальное количество баллов, что составило 0,6 % от всех экзаменующихся. Это на 1 человек больше, чем в 2019 учебном году и на 4 – чем в 2018 г. Данные говорят о том, что некоторые выпускники все же продолжают выбирать химию для сдачи в качестве экзамена неосознанно.</a:t>
            </a:r>
          </a:p>
          <a:p>
            <a:endParaRPr lang="ru-RU" dirty="0"/>
          </a:p>
          <a:p>
            <a:endParaRPr lang="ru-RU" dirty="0"/>
          </a:p>
        </p:txBody>
      </p:sp>
    </p:spTree>
    <p:extLst>
      <p:ext uri="{BB962C8B-B14F-4D97-AF65-F5344CB8AC3E}">
        <p14:creationId xmlns:p14="http://schemas.microsoft.com/office/powerpoint/2010/main" val="281158223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09950" y="540326"/>
            <a:ext cx="8936182" cy="6271269"/>
          </a:xfrm>
          <a:prstGeom prst="rect">
            <a:avLst/>
          </a:prstGeom>
        </p:spPr>
        <p:txBody>
          <a:bodyPr wrap="square">
            <a:spAutoFit/>
          </a:bodyPr>
          <a:lstStyle/>
          <a:p>
            <a:pPr indent="449580" algn="just">
              <a:lnSpc>
                <a:spcPct val="150000"/>
              </a:lnSpc>
              <a:spcAft>
                <a:spcPts val="0"/>
              </a:spcAft>
            </a:pPr>
            <a:r>
              <a:rPr lang="ru-RU" b="1" dirty="0">
                <a:latin typeface="Century Gothic" panose="020B0502020202020204" pitchFamily="34" charset="0"/>
                <a:ea typeface="Calibri" panose="020F0502020204030204" pitchFamily="34" charset="0"/>
              </a:rPr>
              <a:t>Число </a:t>
            </a:r>
            <a:r>
              <a:rPr lang="ru-RU" b="1" dirty="0" smtClean="0">
                <a:latin typeface="Century Gothic" panose="020B0502020202020204" pitchFamily="34" charset="0"/>
                <a:ea typeface="Calibri" panose="020F0502020204030204" pitchFamily="34" charset="0"/>
              </a:rPr>
              <a:t>обучающихся, </a:t>
            </a:r>
            <a:r>
              <a:rPr lang="ru-RU" b="1" dirty="0">
                <a:latin typeface="Century Gothic" panose="020B0502020202020204" pitchFamily="34" charset="0"/>
                <a:ea typeface="Calibri" panose="020F0502020204030204" pitchFamily="34" charset="0"/>
              </a:rPr>
              <a:t>получивших отметку «3», увеличилось в сравнении с результатами 2019 и 2018 учебных годов на 8,8% и 9,7% соответственно.  </a:t>
            </a:r>
          </a:p>
          <a:p>
            <a:pPr indent="449580" algn="just">
              <a:lnSpc>
                <a:spcPct val="150000"/>
              </a:lnSpc>
              <a:spcAft>
                <a:spcPts val="0"/>
              </a:spcAft>
            </a:pPr>
            <a:r>
              <a:rPr lang="ru-RU" b="1" dirty="0">
                <a:latin typeface="Century Gothic" panose="020B0502020202020204" pitchFamily="34" charset="0"/>
                <a:ea typeface="Calibri" panose="020F0502020204030204" pitchFamily="34" charset="0"/>
              </a:rPr>
              <a:t>Число </a:t>
            </a:r>
            <a:r>
              <a:rPr lang="ru-RU" b="1" dirty="0" smtClean="0">
                <a:latin typeface="Century Gothic" panose="020B0502020202020204" pitchFamily="34" charset="0"/>
                <a:ea typeface="Calibri" panose="020F0502020204030204" pitchFamily="34" charset="0"/>
              </a:rPr>
              <a:t>обучающихся, </a:t>
            </a:r>
            <a:r>
              <a:rPr lang="ru-RU" b="1" dirty="0">
                <a:latin typeface="Century Gothic" panose="020B0502020202020204" pitchFamily="34" charset="0"/>
                <a:ea typeface="Calibri" panose="020F0502020204030204" pitchFamily="34" charset="0"/>
              </a:rPr>
              <a:t>получивших отметку «4», уменьшилось в сравнении с результатами 2019 и 2018 учебных годов на 4,9% и 1,5% соответственно.  </a:t>
            </a:r>
          </a:p>
          <a:p>
            <a:pPr indent="449580" algn="just">
              <a:lnSpc>
                <a:spcPct val="150000"/>
              </a:lnSpc>
              <a:spcAft>
                <a:spcPts val="0"/>
              </a:spcAft>
            </a:pPr>
            <a:r>
              <a:rPr lang="ru-RU" b="1" dirty="0" smtClean="0">
                <a:latin typeface="Century Gothic" panose="020B0502020202020204" pitchFamily="34" charset="0"/>
                <a:ea typeface="Calibri" panose="020F0502020204030204" pitchFamily="34" charset="0"/>
              </a:rPr>
              <a:t>Обучающихся, </a:t>
            </a:r>
            <a:r>
              <a:rPr lang="ru-RU" b="1" dirty="0">
                <a:latin typeface="Century Gothic" panose="020B0502020202020204" pitchFamily="34" charset="0"/>
                <a:ea typeface="Calibri" panose="020F0502020204030204" pitchFamily="34" charset="0"/>
              </a:rPr>
              <a:t>получивших отметку «5», стало на 2,8% меньше, чем в 2019 году, и на 5,5% - 2018 г</a:t>
            </a:r>
            <a:r>
              <a:rPr lang="ru-RU" b="1" dirty="0" smtClean="0">
                <a:latin typeface="Century Gothic" panose="020B0502020202020204" pitchFamily="34" charset="0"/>
                <a:ea typeface="Calibri" panose="020F0502020204030204" pitchFamily="34" charset="0"/>
              </a:rPr>
              <a:t>.</a:t>
            </a:r>
          </a:p>
          <a:p>
            <a:pPr indent="449580" algn="just">
              <a:lnSpc>
                <a:spcPct val="150000"/>
              </a:lnSpc>
            </a:pPr>
            <a:r>
              <a:rPr lang="ru-RU" b="1" dirty="0"/>
              <a:t>Средняя школьная отметка за три анализируемых года находится в пределах «4», что говорит о достаточно высоком уровне подготовки выпускников основной общей школы, а также о том, что в последнее время стабильно возрастает интерес обучающихся к химии как к профильному предмету, необходимому в дальнейшем для выбора профессии.</a:t>
            </a:r>
          </a:p>
          <a:p>
            <a:pPr indent="449580" algn="just">
              <a:lnSpc>
                <a:spcPct val="150000"/>
              </a:lnSpc>
              <a:spcAft>
                <a:spcPts val="0"/>
              </a:spcAft>
            </a:pPr>
            <a:endParaRPr lang="ru-RU" b="1" dirty="0">
              <a:solidFill>
                <a:schemeClr val="tx1">
                  <a:lumMod val="65000"/>
                  <a:lumOff val="35000"/>
                </a:schemeClr>
              </a:solidFill>
              <a:effectLst/>
              <a:latin typeface="Century Gothic" panose="020B0502020202020204" pitchFamily="34" charset="0"/>
              <a:ea typeface="Calibri" panose="020F0502020204030204" pitchFamily="34" charset="0"/>
            </a:endParaRPr>
          </a:p>
        </p:txBody>
      </p:sp>
    </p:spTree>
    <p:extLst>
      <p:ext uri="{BB962C8B-B14F-4D97-AF65-F5344CB8AC3E}">
        <p14:creationId xmlns:p14="http://schemas.microsoft.com/office/powerpoint/2010/main" val="299901412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446</TotalTime>
  <Words>1478</Words>
  <Application>Microsoft Office PowerPoint</Application>
  <PresentationFormat>Широкоэкранный</PresentationFormat>
  <Paragraphs>153</Paragraphs>
  <Slides>29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29</vt:i4>
      </vt:variant>
    </vt:vector>
  </HeadingPairs>
  <TitlesOfParts>
    <vt:vector size="35" baseType="lpstr">
      <vt:lpstr>Arial</vt:lpstr>
      <vt:lpstr>Calibri</vt:lpstr>
      <vt:lpstr>Century Gothic</vt:lpstr>
      <vt:lpstr>Times New Roman</vt:lpstr>
      <vt:lpstr>Wingdings 3</vt:lpstr>
      <vt:lpstr>Легкий дым</vt:lpstr>
      <vt:lpstr>Использование результатов ГИА по химии для повышения качества образования</vt:lpstr>
      <vt:lpstr>Количество участников ОГЭ по учебному предмету (за последние годы проведения ОГЭ по предмету)  по категориям </vt:lpstr>
      <vt:lpstr>ВЫВОД о характере изменения количества участников ОГЭ по предмету  </vt:lpstr>
      <vt:lpstr>Презентация PowerPoint</vt:lpstr>
      <vt:lpstr>Основные результаты ОГЭ по учебному предмету химия </vt:lpstr>
      <vt:lpstr>Динамика результатов ОГЭ по предмету </vt:lpstr>
      <vt:lpstr>Презентация PowerPoint</vt:lpstr>
      <vt:lpstr>ВЫВОДЫ о характере результатов ОГЭ по предмету в 2022 году и в динамике</vt:lpstr>
      <vt:lpstr>Презентация PowerPoint</vt:lpstr>
      <vt:lpstr>Содержательный анализ выполнения заданий КИМ ОГЭ</vt:lpstr>
      <vt:lpstr>Презентация PowerPoint</vt:lpstr>
      <vt:lpstr>Презентация PowerPoint</vt:lpstr>
      <vt:lpstr>Результаты выполнение заданий КИМ всех уровней различными группами обучающихся </vt:lpstr>
      <vt:lpstr>Анализ метапредметных результатов</vt:lpstr>
      <vt:lpstr>РЕКОМЕНДАЦИИ </vt:lpstr>
      <vt:lpstr>Использование  результатов ГИА в повышении качества образования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Использование результатов ГИА позволяет администрации школы: </vt:lpstr>
      <vt:lpstr>Использование результатов ГИА учителями</vt:lpstr>
      <vt:lpstr>Обучающиеся и их родители на основе результатов ОГЭ</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Результаты ГИА  по химии  2022 года</dc:title>
  <dc:creator>Пользователь Windows</dc:creator>
  <cp:lastModifiedBy>Пользователь Windows</cp:lastModifiedBy>
  <cp:revision>35</cp:revision>
  <dcterms:created xsi:type="dcterms:W3CDTF">2022-08-17T14:30:01Z</dcterms:created>
  <dcterms:modified xsi:type="dcterms:W3CDTF">2022-08-25T11:36:39Z</dcterms:modified>
</cp:coreProperties>
</file>