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8" r:id="rId5"/>
    <p:sldId id="267" r:id="rId6"/>
    <p:sldId id="269" r:id="rId7"/>
    <p:sldId id="270" r:id="rId8"/>
    <p:sldId id="273" r:id="rId9"/>
    <p:sldId id="274" r:id="rId10"/>
    <p:sldId id="271" r:id="rId11"/>
    <p:sldId id="260" r:id="rId12"/>
    <p:sldId id="266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89390"/>
    <a:srgbClr val="20C2C2"/>
    <a:srgbClr val="88EEEC"/>
    <a:srgbClr val="FBB62D"/>
    <a:srgbClr val="9AF0EE"/>
    <a:srgbClr val="005A7E"/>
    <a:srgbClr val="C5700A"/>
    <a:srgbClr val="4A2B0E"/>
    <a:srgbClr val="1D12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4" autoAdjust="0"/>
    <p:restoredTop sz="94660"/>
  </p:normalViewPr>
  <p:slideViewPr>
    <p:cSldViewPr snapToGrid="0">
      <p:cViewPr>
        <p:scale>
          <a:sx n="80" d="100"/>
          <a:sy n="80" d="100"/>
        </p:scale>
        <p:origin x="-165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Медведева" userId="1b34f1fd5bd9279c" providerId="Windows Live" clId="Web-{883C6C5C-ABBE-47BA-B420-F4D4B2990670}"/>
    <pc:docChg chg="modSld">
      <pc:chgData name="Юлия Медведева" userId="1b34f1fd5bd9279c" providerId="Windows Live" clId="Web-{883C6C5C-ABBE-47BA-B420-F4D4B2990670}" dt="2019-04-21T17:16:50.758" v="8" actId="20577"/>
      <pc:docMkLst>
        <pc:docMk/>
      </pc:docMkLst>
      <pc:sldChg chg="modSp">
        <pc:chgData name="Юлия Медведева" userId="1b34f1fd5bd9279c" providerId="Windows Live" clId="Web-{883C6C5C-ABBE-47BA-B420-F4D4B2990670}" dt="2019-04-21T17:16:50.523" v="6" actId="20577"/>
        <pc:sldMkLst>
          <pc:docMk/>
          <pc:sldMk cId="0" sldId="266"/>
        </pc:sldMkLst>
        <pc:spChg chg="mod">
          <ac:chgData name="Юлия Медведева" userId="1b34f1fd5bd9279c" providerId="Windows Live" clId="Web-{883C6C5C-ABBE-47BA-B420-F4D4B2990670}" dt="2019-04-21T17:16:50.523" v="6" actId="20577"/>
          <ac:spMkLst>
            <pc:docMk/>
            <pc:sldMk cId="0" sldId="266"/>
            <ac:spMk id="2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4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"/>
            <a:ext cx="9143998" cy="6857999"/>
          </a:xfrm>
          <a:prstGeom prst="rect">
            <a:avLst/>
          </a:prstGeom>
        </p:spPr>
      </p:pic>
      <p:pic>
        <p:nvPicPr>
          <p:cNvPr id="7" name="Рисунок 6" descr="56f19a172bc949d953b06a94_sti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0291" y="-228600"/>
            <a:ext cx="2563622" cy="200297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191432" y="3322495"/>
            <a:ext cx="5952568" cy="3123210"/>
          </a:xfrm>
        </p:spPr>
        <p:txBody>
          <a:bodyPr>
            <a:noAutofit/>
          </a:bodyPr>
          <a:lstStyle/>
          <a:p>
            <a:pPr algn="ctr"/>
            <a:r>
              <a:rPr lang="ru-RU" sz="4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Концепция преподавания </a:t>
            </a:r>
            <a:r>
              <a:rPr lang="en-US" sz="4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учебного предмета «Физическая культура»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 </a:t>
            </a:r>
            <a:endParaRPr lang="ru-RU" sz="40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7683" y="6211669"/>
            <a:ext cx="216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Марченкова Т.В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МБОУ «СШ № 29»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04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xtended-Comments-In-Nav-1.png"/>
          <p:cNvPicPr>
            <a:picLocks noChangeAspect="1"/>
          </p:cNvPicPr>
          <p:nvPr/>
        </p:nvPicPr>
        <p:blipFill>
          <a:blip r:embed="rId2" cstate="print"/>
          <a:srcRect l="9968" t="19557" r="31344" b="17159"/>
          <a:stretch>
            <a:fillRect/>
          </a:stretch>
        </p:blipFill>
        <p:spPr>
          <a:xfrm>
            <a:off x="0" y="712524"/>
            <a:ext cx="9144000" cy="61454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008" y="973778"/>
            <a:ext cx="8562110" cy="535531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rgbClr val="1893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Усовершенствовать КИМ для промежуточной аттестации с учетом физических качеств и тестирования знаний по физкультуре;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Усовершенствовать УМК 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физической культуре,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которые будут ориентированы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оптимальное сочетание обязательной части ООП и части, формируемой участниками образовательных отношений;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Улучшить содержание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Всероссийской олимпиады школьников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физической культуре 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технологии ее проведения;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Регламентировать деятельность школьных спортивных клубов как форму внеурочной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Модернизировать технологии преподавания предмета в соответствии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периодами развития физических качеств и особенностями учеников;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Обеспечить системный подход в интеграции содержания предмета программами воспитания и социализации учеников;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Усовершенствовать технологии педагогического и медицинского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контроля за занятиями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физической культурой;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Использовать ресурсы физкультурно-спортивных и иных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организаций разной социальной направленности,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том числе для популяризации ЗОЖ;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Сформировать антидопинговое мировоззрение 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поведение.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501" y="23750"/>
            <a:ext cx="9143999" cy="540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ru-RU" sz="2400" b="1" i="0" u="none" strike="noStrike" kern="1200" cap="none" spc="50" normalizeH="0" baseline="0" noProof="0" dirty="0">
                <a:ln w="0">
                  <a:noFill/>
                </a:ln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обновить содержание и технологии преподавания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ru-RU" sz="3200" b="1" i="0" u="none" strike="noStrike" kern="1200" cap="none" spc="50" normalizeH="0" baseline="0" noProof="0" dirty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9b5bf0d6dbe923c39853e10.png"/>
          <p:cNvPicPr>
            <a:picLocks noChangeAspect="1"/>
          </p:cNvPicPr>
          <p:nvPr/>
        </p:nvPicPr>
        <p:blipFill>
          <a:blip r:embed="rId2" cstate="print">
            <a:lum bright="26000"/>
          </a:blip>
          <a:srcRect r="17895" b="26420"/>
          <a:stretch>
            <a:fillRect/>
          </a:stretch>
        </p:blipFill>
        <p:spPr>
          <a:xfrm>
            <a:off x="1733795" y="3418588"/>
            <a:ext cx="7410205" cy="3213787"/>
          </a:xfrm>
          <a:prstGeom prst="rect">
            <a:avLst/>
          </a:prstGeom>
        </p:spPr>
      </p:pic>
      <p:pic>
        <p:nvPicPr>
          <p:cNvPr id="9" name="Рисунок 8" descr="59b5bf0d6dbe923c39853e10.png"/>
          <p:cNvPicPr>
            <a:picLocks noChangeAspect="1"/>
          </p:cNvPicPr>
          <p:nvPr/>
        </p:nvPicPr>
        <p:blipFill>
          <a:blip r:embed="rId2" cstate="print">
            <a:lum bright="26000"/>
          </a:blip>
          <a:srcRect r="17895" b="26420"/>
          <a:stretch>
            <a:fillRect/>
          </a:stretch>
        </p:blipFill>
        <p:spPr>
          <a:xfrm>
            <a:off x="1852545" y="111304"/>
            <a:ext cx="7410205" cy="3213787"/>
          </a:xfrm>
          <a:prstGeom prst="rect">
            <a:avLst/>
          </a:prstGeom>
        </p:spPr>
      </p:pic>
      <p:pic>
        <p:nvPicPr>
          <p:cNvPr id="8" name="Рисунок 7" descr="girl_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57" y="776127"/>
            <a:ext cx="2434441" cy="44668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0061" y="95000"/>
            <a:ext cx="6614557" cy="421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Как формировать мотивацию к регулярным занятиям физкультурой и ведению ЗОЖ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Обеспечить условия для индивидуализации обучения, выявления и поддержки одаренных детей.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Обеспечить условия для участия учеников с ОВЗ в разных формах конкурсных мероприятий.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Обеспечить сетевое взаимодействие с использованием ресурсов организаций дополнительного образования.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4. Разработать механизмы формирования навыков ЗОЖ,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том числе антидопингового мировоззрения и поведения через взаимодействие с семьей и родительским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сообществом.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20C2C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20C2C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20C2C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20C2C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5370" y="3551174"/>
            <a:ext cx="6572993" cy="4003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Как развивать информационные ресурсы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Продумать форматы организации индивидуальной деятельности учеников, сетевые модули для самостоятельного углубленного изучения программ по видам спорта, отдельных тем и разделов по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физической культуре, физическому воспитанию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Создать банки современных средств диагностики результатов обучения, физического развития, определения уровня здоровья,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физической подготовки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Запустить функционирование информационного центра, координирующего процесс развития учебного предмета и его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результаты.</a:t>
            </a:r>
            <a:endParaRPr lang="ru-RU" sz="1500" b="1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6" name="Рисунок 1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3750" y="4584588"/>
            <a:ext cx="2078183" cy="22852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487" b="23315"/>
          <a:stretch>
            <a:fillRect/>
          </a:stretch>
        </p:blipFill>
        <p:spPr>
          <a:xfrm flipH="1">
            <a:off x="201881" y="570000"/>
            <a:ext cx="8942119" cy="630579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7500" y="0"/>
            <a:ext cx="9108375" cy="938151"/>
            <a:chOff x="23750" y="0"/>
            <a:chExt cx="9108375" cy="938151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3750" y="0"/>
              <a:ext cx="9108375" cy="938151"/>
              <a:chOff x="0" y="0"/>
              <a:chExt cx="9108375" cy="938151"/>
            </a:xfrm>
          </p:grpSpPr>
          <p:pic>
            <p:nvPicPr>
              <p:cNvPr id="4" name="Рисунок 3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1674424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5" name="Рисунок 4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1102429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6" name="Рисунок 5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542308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7" name="Рисунок 6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0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8" name="Рисунок 7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2230587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9" name="Рисунок 8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7218217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0" name="Рисунок 9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6658111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1" name="Рисунок 10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6097980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2" name="Рисунок 11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5549749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3" name="Рисунок 12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5001501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5" name="Рисунок 14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4453255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6" name="Рисунок 15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3905010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7" name="Рисунок 16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3344889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8" name="Рисунок 17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2784770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9" name="Рисунок 18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8348354" y="0"/>
                <a:ext cx="760021" cy="938151"/>
              </a:xfrm>
              <a:prstGeom prst="rect">
                <a:avLst/>
              </a:prstGeom>
            </p:spPr>
          </p:pic>
        </p:grpSp>
        <p:pic>
          <p:nvPicPr>
            <p:cNvPr id="21" name="Рисунок 20" descr="flag-blue-red-79fa67-1024.png"/>
            <p:cNvPicPr>
              <a:picLocks noChangeAspect="1"/>
            </p:cNvPicPr>
            <p:nvPr/>
          </p:nvPicPr>
          <p:blipFill>
            <a:blip r:embed="rId3" cstate="print"/>
            <a:srcRect l="67644" b="-983"/>
            <a:stretch>
              <a:fillRect/>
            </a:stretch>
          </p:blipFill>
          <p:spPr>
            <a:xfrm>
              <a:off x="7813961" y="0"/>
              <a:ext cx="760021" cy="938151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160314" y="677847"/>
            <a:ext cx="8734303" cy="618015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Как повысить кадровый потенциал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Модернизировать программы подготовки по направлению «Педагогическое образование» (профиль «Физическая культура»).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Обеспечить преемственность между образовательными программами общего, профессионального, высшего и доп.профессионального образования.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Усовершенствовать механизмы доп.профессионального образования, используя модульную систему и электронное обучение, с учетом личных запросов при формировании новых компетенций и привлечения ресурсов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профессиональных сообществ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учителей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физической культуры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 спортивных федераций.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4. Усовершенствовать систему подготовки и дополнительного профессионального образования работников в школьных спортивных клубах.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5.  Разработать механизмы профподдержки молодых специалистов и учителей физкультуры, работающих в сельской местности и реализующих программы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 адаптивной физкультуре.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6.  Усовершенствовать систему оценки качества работы учителей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физической культуры, в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том числе аттестацию, на основе внедрения национальной системы профессионального роста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педагогических работников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7. Уточнить в профессиональном стандарте педагога требования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 профессиональным компетенциям, в том числе по адаптивной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физической культуре</a:t>
            </a:r>
            <a:r>
              <a:rPr lang="ru-RU" sz="1600" b="1" dirty="0">
                <a:solidFill>
                  <a:srgbClr val="18939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b="1" dirty="0">
              <a:solidFill>
                <a:srgbClr val="18939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Banner-children-.png"/>
          <p:cNvPicPr>
            <a:picLocks noChangeAspect="1"/>
          </p:cNvPicPr>
          <p:nvPr/>
        </p:nvPicPr>
        <p:blipFill>
          <a:blip r:embed="rId2" cstate="print"/>
          <a:srcRect l="1039" t="14878" b="14784"/>
          <a:stretch>
            <a:fillRect/>
          </a:stretch>
        </p:blipFill>
        <p:spPr>
          <a:xfrm>
            <a:off x="1175667" y="3205079"/>
            <a:ext cx="7267690" cy="3652921"/>
          </a:xfrm>
          <a:prstGeom prst="rect">
            <a:avLst/>
          </a:prstGeom>
        </p:spPr>
      </p:pic>
      <p:pic>
        <p:nvPicPr>
          <p:cNvPr id="7" name="Рисунок 6" descr="PNGPIX-COM-Arrow-PNG-Transparent-Image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51288">
            <a:off x="547751" y="2988956"/>
            <a:ext cx="2685598" cy="1342799"/>
          </a:xfrm>
          <a:prstGeom prst="rect">
            <a:avLst/>
          </a:prstGeom>
        </p:spPr>
      </p:pic>
      <p:pic>
        <p:nvPicPr>
          <p:cNvPr id="10" name="Рисунок 9" descr="apple-png-files-252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7079" y="2732466"/>
            <a:ext cx="1460665" cy="1764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8783" y="1116281"/>
            <a:ext cx="667393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ed-background-png-2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6000" contrast="31000"/>
          </a:blip>
          <a:srcRect t="21596" r="901"/>
          <a:stretch>
            <a:fillRect/>
          </a:stretch>
        </p:blipFill>
        <p:spPr>
          <a:xfrm rot="10800000">
            <a:off x="0" y="5055911"/>
            <a:ext cx="9143999" cy="179614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15359" y="-95000"/>
            <a:ext cx="7062918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и задачи Концепции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ru-RU" sz="32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Рисунок 7" descr="8cda773ff82cc0c19f4e05d55ba51813.png"/>
          <p:cNvPicPr>
            <a:picLocks noChangeAspect="1"/>
          </p:cNvPicPr>
          <p:nvPr/>
        </p:nvPicPr>
        <p:blipFill>
          <a:blip r:embed="rId3" cstate="print"/>
          <a:srcRect l="33948" r="13499"/>
          <a:stretch>
            <a:fillRect/>
          </a:stretch>
        </p:blipFill>
        <p:spPr>
          <a:xfrm>
            <a:off x="-142504" y="1457325"/>
            <a:ext cx="2838203" cy="5400675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863938" y="4678879"/>
            <a:ext cx="2196936" cy="21316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857232"/>
            <a:ext cx="8348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Цель: создать условия, чтобы обеспечить высокое качество преподавания и повысить воспитательный и оздоровительный потенциал предмета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5984" y="1512245"/>
            <a:ext cx="672143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модернизировать содержание предмета на основе учебной и внеурочной деятельности,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дополнительного образования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ru-RU" sz="1700" b="1" i="0" u="none" strike="noStrike" cap="none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учетом новых методов обучения и воспитания;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улучшить учебно-методическое обеспечение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материально-техническое оснащение предмета;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расширить базу информационных ресурсов,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чтобы реализовать образовательные программы, технологический инструментарий деятельности учеников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педработников;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развивать кадровый потенциал в сфере физкультуры;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повысить у учеников мотивацию к регулярным занятиям физкультурой и формирование</a:t>
            </a:r>
            <a:r>
              <a:rPr kumimoji="0" lang="ru-RU" sz="1700" b="1" i="0" u="none" strike="noStrike" cap="none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навыков ЗОЖ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red-background-png-2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6000" contrast="31000"/>
          </a:blip>
          <a:srcRect t="21596" r="901"/>
          <a:stretch>
            <a:fillRect/>
          </a:stretch>
        </p:blipFill>
        <p:spPr>
          <a:xfrm rot="10800000">
            <a:off x="-1" y="5165766"/>
            <a:ext cx="9143999" cy="1698166"/>
          </a:xfrm>
          <a:prstGeom prst="rect">
            <a:avLst/>
          </a:prstGeom>
        </p:spPr>
      </p:pic>
      <p:pic>
        <p:nvPicPr>
          <p:cNvPr id="5" name="Рисунок 4" descr="clipart-bow-corner-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505205" y="1"/>
            <a:ext cx="1638794" cy="61451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0634" y="0"/>
            <a:ext cx="8823366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Основные проблемы </a:t>
            </a:r>
            <a:br>
              <a:rPr kumimoji="0" lang="ru-RU" sz="2800" b="1" i="0" u="none" strike="noStrike" kern="1200" cap="none" spc="50" normalizeH="0" baseline="0" noProof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800" b="1" i="0" u="none" strike="noStrike" kern="1200" cap="none" spc="50" normalizeH="0" baseline="0" noProof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</a:t>
            </a:r>
            <a:r>
              <a:rPr kumimoji="0" lang="ru-RU" sz="2800" b="1" i="0" u="none" strike="noStrike" kern="1200" cap="none" spc="50" normalizeH="0" noProof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преподавании физической культуры</a:t>
            </a:r>
            <a:endParaRPr kumimoji="0" lang="ru-RU" sz="2800" b="1" i="0" u="none" strike="noStrike" kern="1200" cap="none" spc="50" normalizeH="0" baseline="0" noProof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Рисунок 7" descr="red-banne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04414"/>
            <a:ext cx="5179201" cy="1250880"/>
          </a:xfrm>
          <a:prstGeom prst="rect">
            <a:avLst/>
          </a:prstGeom>
        </p:spPr>
      </p:pic>
      <p:pic>
        <p:nvPicPr>
          <p:cNvPr id="9" name="Рисунок 8" descr="red-banne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923812"/>
            <a:ext cx="5652656" cy="1807034"/>
          </a:xfrm>
          <a:prstGeom prst="rect">
            <a:avLst/>
          </a:prstGeom>
        </p:spPr>
      </p:pic>
      <p:pic>
        <p:nvPicPr>
          <p:cNvPr id="10" name="Рисунок 9" descr="red-banne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204366"/>
            <a:ext cx="6020791" cy="1892135"/>
          </a:xfrm>
          <a:prstGeom prst="rect">
            <a:avLst/>
          </a:prstGeom>
        </p:spPr>
      </p:pic>
      <p:pic>
        <p:nvPicPr>
          <p:cNvPr id="11" name="Рисунок 10" descr="red-banne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631390"/>
            <a:ext cx="6353300" cy="16981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21229468">
            <a:off x="595777" y="3891045"/>
            <a:ext cx="4643621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Проблемы </a:t>
            </a:r>
            <a:b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мотивационного характера</a:t>
            </a:r>
          </a:p>
        </p:txBody>
      </p:sp>
      <p:sp>
        <p:nvSpPr>
          <p:cNvPr id="13" name="Прямоугольник 12"/>
          <p:cNvSpPr/>
          <p:nvPr/>
        </p:nvSpPr>
        <p:spPr>
          <a:xfrm rot="21333961">
            <a:off x="950694" y="2560007"/>
            <a:ext cx="3419719" cy="702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Проблемы </a:t>
            </a:r>
            <a:b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содержательного характера</a:t>
            </a:r>
          </a:p>
        </p:txBody>
      </p:sp>
      <p:sp>
        <p:nvSpPr>
          <p:cNvPr id="14" name="Прямоугольник 13"/>
          <p:cNvSpPr/>
          <p:nvPr/>
        </p:nvSpPr>
        <p:spPr>
          <a:xfrm rot="21311911">
            <a:off x="793141" y="5396916"/>
            <a:ext cx="451895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Проблемы методического характера</a:t>
            </a:r>
          </a:p>
        </p:txBody>
      </p:sp>
      <p:sp>
        <p:nvSpPr>
          <p:cNvPr id="15" name="Прямоугольник 14"/>
          <p:cNvSpPr/>
          <p:nvPr/>
        </p:nvSpPr>
        <p:spPr>
          <a:xfrm rot="21333443">
            <a:off x="1276209" y="1559040"/>
            <a:ext cx="2612254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Кадровые проблемы</a:t>
            </a:r>
          </a:p>
        </p:txBody>
      </p:sp>
      <p:pic>
        <p:nvPicPr>
          <p:cNvPr id="18" name="Рисунок 17" descr="Handball-PNG-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3359" y="1401288"/>
            <a:ext cx="3670642" cy="49611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89" r="68932"/>
          <a:stretch>
            <a:fillRect/>
          </a:stretch>
        </p:blipFill>
        <p:spPr>
          <a:xfrm>
            <a:off x="7129154" y="4191990"/>
            <a:ext cx="2014846" cy="241464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89" r="68932"/>
          <a:stretch>
            <a:fillRect/>
          </a:stretch>
        </p:blipFill>
        <p:spPr>
          <a:xfrm>
            <a:off x="6293925" y="4714549"/>
            <a:ext cx="2014846" cy="21434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89" r="68932"/>
          <a:stretch>
            <a:fillRect/>
          </a:stretch>
        </p:blipFill>
        <p:spPr>
          <a:xfrm>
            <a:off x="4380020" y="3942608"/>
            <a:ext cx="2802578" cy="291539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89" r="68932"/>
          <a:stretch>
            <a:fillRect/>
          </a:stretch>
        </p:blipFill>
        <p:spPr>
          <a:xfrm>
            <a:off x="2208809" y="3942608"/>
            <a:ext cx="2802578" cy="291539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818"/>
          <a:stretch>
            <a:fillRect/>
          </a:stretch>
        </p:blipFill>
        <p:spPr>
          <a:xfrm>
            <a:off x="0" y="0"/>
            <a:ext cx="4346370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67" t="5541" r="22521" b="73853"/>
          <a:stretch>
            <a:fillRect/>
          </a:stretch>
        </p:blipFill>
        <p:spPr>
          <a:xfrm>
            <a:off x="6311883" y="451262"/>
            <a:ext cx="1050817" cy="96190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6259" y="23750"/>
            <a:ext cx="8823366" cy="52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Причины проблем в</a:t>
            </a:r>
            <a:r>
              <a:rPr kumimoji="0" lang="ru-RU" sz="2800" b="1" i="0" u="none" strike="noStrike" kern="1200" cap="none" spc="50" normalizeH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преподавании</a:t>
            </a:r>
            <a:endParaRPr kumimoji="0" lang="ru-RU" sz="28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69088" y="2738894"/>
          <a:ext cx="4484913" cy="40502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4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0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Проблемы мотивационного характера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6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Несоответствие интересов учеников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содержания программ предмета,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где виды двигательной деятельности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удовлетворяют запросам молодежи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4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Несовершенство механизмов,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которые формируют навыки самостоятельной учебной деятельности с учетом уровня физического развития, физподготовки</a:t>
                      </a:r>
                      <a: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особенностей здоровья и интересов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Неэффективность механизмов использования сетевой формы реализации программ общего образования и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дополнительного образования,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ресурсов физкультурно-спортивных и иных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организаций. 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571480"/>
          <a:ext cx="4211783" cy="61436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11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7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Проблемы содержательного характера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6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 п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реемственности и взаимосвязи уровней образования (ДО, НОО, ООО, СОО)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9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 интеграции и равных возможностей для учеников, чтобы использовать формы обучения и средства физкультуры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системности вариативного, разноуровневого подхода к процессу обучения предмету (с учетом состояния здоровья и интересов)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9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формируют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у учеников на уровнях ДОО и НОО навыков здорового и безопасного образа жизни средствами гимнастики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6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 единых подходов к критериям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 методикам оценивания успеваемости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9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 механизмов педагогического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 медицинского контроля за занятиями физкультурой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9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 возможности использования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содержании программ и учебников модулей по традиционным, национальным и новым видам спорта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5" name="Рисунок 24" descr="dancers1.png"/>
          <p:cNvPicPr>
            <a:picLocks noChangeAspect="1"/>
          </p:cNvPicPr>
          <p:nvPr/>
        </p:nvPicPr>
        <p:blipFill>
          <a:blip r:embed="rId3" cstate="print"/>
          <a:srcRect l="51255"/>
          <a:stretch>
            <a:fillRect/>
          </a:stretch>
        </p:blipFill>
        <p:spPr>
          <a:xfrm>
            <a:off x="5143504" y="357166"/>
            <a:ext cx="3396343" cy="25669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85726"/>
          </a:xfrm>
          <a:prstGeom prst="rect">
            <a:avLst/>
          </a:prstGeom>
        </p:spPr>
      </p:pic>
      <p:pic>
        <p:nvPicPr>
          <p:cNvPr id="12" name="Рисунок 11" descr="937517.png"/>
          <p:cNvPicPr>
            <a:picLocks noChangeAspect="1"/>
          </p:cNvPicPr>
          <p:nvPr/>
        </p:nvPicPr>
        <p:blipFill>
          <a:blip r:embed="rId3" cstate="print"/>
          <a:srcRect l="260"/>
          <a:stretch>
            <a:fillRect/>
          </a:stretch>
        </p:blipFill>
        <p:spPr>
          <a:xfrm>
            <a:off x="0" y="463137"/>
            <a:ext cx="9120250" cy="3056727"/>
          </a:xfrm>
          <a:prstGeom prst="rect">
            <a:avLst/>
          </a:prstGeom>
        </p:spPr>
      </p:pic>
      <p:pic>
        <p:nvPicPr>
          <p:cNvPr id="11" name="Рисунок 10" descr="9375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4468"/>
            <a:ext cx="9144000" cy="344978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6259" y="23750"/>
            <a:ext cx="8823366" cy="52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Причины проблем в</a:t>
            </a:r>
            <a:r>
              <a:rPr kumimoji="0" lang="ru-RU" sz="2800" b="1" i="0" u="none" strike="noStrike" kern="1200" cap="none" spc="50" normalizeH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преподавании</a:t>
            </a:r>
            <a:endParaRPr kumimoji="0" lang="ru-RU" sz="28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785794"/>
            <a:ext cx="8003969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Кадровые проблемы. Мало внимания уделили:</a:t>
            </a:r>
            <a:endParaRPr lang="ru-RU" sz="1600" b="1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Системе подготовки и дополнительного профессионального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образования учителей, которая не формирует необходимые компетенции.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Процедуре аттестации, профессиональному росту учителей физкультуры, выстраиванию ИОТ.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Механизмам межведомственного сотрудничества по созданию скоординированных программ повышения квалификации учителей физкультуры</a:t>
            </a:r>
          </a:p>
        </p:txBody>
      </p:sp>
      <p:pic>
        <p:nvPicPr>
          <p:cNvPr id="15" name="Рисунок 14" descr="vertical-banner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-357214"/>
            <a:ext cx="969822" cy="285205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3136" y="3638221"/>
            <a:ext cx="806335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Проблемы методического характера. Мало внимания уделили: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Созданию обоснованных технологий обучения в области спорта.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Методикам выявления одаренных детей; методам обучения детей с ОВЗ.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Обновлению УМК и программ мониторинга состояния физподготовки учеников с учетом современных технологий.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4. Развитию информационных ресурсов для учителей физкультуры.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5. Созданию безопасных условий для проведения урочных и внеурочных форм занятий физкультурно-спортивной направленности.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6. Оснащению спортивных залов оборудованием в соответствии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 запросами участников образовательных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отношений.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d-banner-png-3.png"/>
          <p:cNvPicPr>
            <a:picLocks noChangeAspect="1"/>
          </p:cNvPicPr>
          <p:nvPr/>
        </p:nvPicPr>
        <p:blipFill>
          <a:blip r:embed="rId2" cstate="print">
            <a:lum bright="-6000"/>
          </a:blip>
          <a:srcRect l="2414" t="6782" r="2414" b="49735"/>
          <a:stretch>
            <a:fillRect/>
          </a:stretch>
        </p:blipFill>
        <p:spPr>
          <a:xfrm>
            <a:off x="-368133" y="1363258"/>
            <a:ext cx="5142015" cy="1071177"/>
          </a:xfrm>
          <a:prstGeom prst="rect">
            <a:avLst/>
          </a:prstGeom>
        </p:spPr>
      </p:pic>
      <p:pic>
        <p:nvPicPr>
          <p:cNvPr id="8" name="Рисунок 7" descr="3d-banner-png-3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7000" contrast="56000"/>
          </a:blip>
          <a:srcRect l="2414" t="6782" r="2414" b="49735"/>
          <a:stretch>
            <a:fillRect/>
          </a:stretch>
        </p:blipFill>
        <p:spPr>
          <a:xfrm>
            <a:off x="-405736" y="2246295"/>
            <a:ext cx="5809008" cy="1150043"/>
          </a:xfrm>
          <a:prstGeom prst="rect">
            <a:avLst/>
          </a:prstGeom>
        </p:spPr>
      </p:pic>
      <p:pic>
        <p:nvPicPr>
          <p:cNvPr id="17" name="Рисунок 16" descr="3d-banner-png-3.png"/>
          <p:cNvPicPr>
            <a:picLocks noChangeAspect="1"/>
          </p:cNvPicPr>
          <p:nvPr/>
        </p:nvPicPr>
        <p:blipFill>
          <a:blip r:embed="rId2" cstate="print">
            <a:lum bright="-6000"/>
          </a:blip>
          <a:srcRect l="2414" t="6782" r="2414" b="49735"/>
          <a:stretch>
            <a:fillRect/>
          </a:stretch>
        </p:blipFill>
        <p:spPr>
          <a:xfrm>
            <a:off x="-453239" y="3190078"/>
            <a:ext cx="6759035" cy="1465049"/>
          </a:xfrm>
          <a:prstGeom prst="rect">
            <a:avLst/>
          </a:prstGeom>
        </p:spPr>
      </p:pic>
      <p:pic>
        <p:nvPicPr>
          <p:cNvPr id="16" name="Рисунок 15" descr="3d-banner-png-3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7000" contrast="56000"/>
          </a:blip>
          <a:srcRect l="2414" t="6782" r="2414" b="49735"/>
          <a:stretch>
            <a:fillRect/>
          </a:stretch>
        </p:blipFill>
        <p:spPr>
          <a:xfrm>
            <a:off x="-538341" y="4393750"/>
            <a:ext cx="7687287" cy="192391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6258" y="6"/>
            <a:ext cx="8229600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обновить содержание</a:t>
            </a:r>
            <a:b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 технологии преподавания  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ru-RU" sz="32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43287"/>
            <a:ext cx="5296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Обеспечить формирование интереса </a:t>
            </a:r>
            <a:b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занятиям физкультурой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1875" y="2373567"/>
            <a:ext cx="5367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Обеспечить формирование навыков ЗОЖ как основы физического воспитания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217407"/>
            <a:ext cx="5985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Приоритет в обучении: получить эмоциональное удовлетворение от выполнения 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физических упражнений </a:t>
            </a: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через игровую деятельность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47500" y="4539136"/>
            <a:ext cx="6602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Приоритет в обучении: получить умения выполнения базовых упражнений средствами гимнастики для правильного формирования опорно-двигательного аппарата, развития гибкости, координации, моторики</a:t>
            </a:r>
          </a:p>
        </p:txBody>
      </p:sp>
      <p:pic>
        <p:nvPicPr>
          <p:cNvPr id="15" name="Рисунок 14" descr="57535451_d7587b124a36.png"/>
          <p:cNvPicPr>
            <a:picLocks noChangeAspect="1"/>
          </p:cNvPicPr>
          <p:nvPr/>
        </p:nvPicPr>
        <p:blipFill>
          <a:blip r:embed="rId3" cstate="print">
            <a:lum bright="13000" contrast="-1000"/>
          </a:blip>
          <a:stretch>
            <a:fillRect/>
          </a:stretch>
        </p:blipFill>
        <p:spPr>
          <a:xfrm>
            <a:off x="6780811" y="1692764"/>
            <a:ext cx="2066306" cy="24152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969042" y="2246807"/>
            <a:ext cx="17336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Дошкольное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начальное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образование</a:t>
            </a:r>
          </a:p>
        </p:txBody>
      </p:sp>
      <p:pic>
        <p:nvPicPr>
          <p:cNvPr id="24" name="Рисунок 23" descr="0_c6603_770ceee7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8494" y="4886574"/>
            <a:ext cx="3048006" cy="19476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98" r="74120" b="1243"/>
          <a:stretch>
            <a:fillRect/>
          </a:stretch>
        </p:blipFill>
        <p:spPr>
          <a:xfrm>
            <a:off x="6187044" y="2220683"/>
            <a:ext cx="2956956" cy="46373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98" r="74120" b="1598"/>
          <a:stretch>
            <a:fillRect/>
          </a:stretch>
        </p:blipFill>
        <p:spPr>
          <a:xfrm>
            <a:off x="3097487" y="2244433"/>
            <a:ext cx="2956956" cy="46135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98" r="74120" b="1243"/>
          <a:stretch>
            <a:fillRect/>
          </a:stretch>
        </p:blipFill>
        <p:spPr>
          <a:xfrm>
            <a:off x="0" y="2220683"/>
            <a:ext cx="2956956" cy="4637317"/>
          </a:xfrm>
          <a:prstGeom prst="rect">
            <a:avLst/>
          </a:prstGeom>
        </p:spPr>
      </p:pic>
      <p:pic>
        <p:nvPicPr>
          <p:cNvPr id="17" name="Рисунок 16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8000"/>
          </a:blip>
          <a:stretch>
            <a:fillRect/>
          </a:stretch>
        </p:blipFill>
        <p:spPr>
          <a:xfrm>
            <a:off x="0" y="4617035"/>
            <a:ext cx="9144000" cy="1130622"/>
          </a:xfrm>
          <a:prstGeom prst="rect">
            <a:avLst/>
          </a:prstGeom>
        </p:spPr>
      </p:pic>
      <p:pic>
        <p:nvPicPr>
          <p:cNvPr id="19" name="Рисунок 18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8000"/>
          </a:blip>
          <a:stretch>
            <a:fillRect/>
          </a:stretch>
        </p:blipFill>
        <p:spPr>
          <a:xfrm>
            <a:off x="0" y="5553202"/>
            <a:ext cx="9144000" cy="130479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3463" y="23750"/>
            <a:ext cx="7062918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обновить содержание</a:t>
            </a:r>
            <a:b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 технологии преподавания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ru-RU" sz="32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59375" y="5563730"/>
            <a:ext cx="87996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Демонстрация учениками полученных компетенций через выполнение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тестов Всероссийских спортивных соревнований (игр) школьников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«Президентские состязания» и нормативов ГТО</a:t>
            </a:r>
          </a:p>
        </p:txBody>
      </p:sp>
      <p:pic>
        <p:nvPicPr>
          <p:cNvPr id="8" name="Рисунок 7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8000"/>
          </a:blip>
          <a:stretch>
            <a:fillRect/>
          </a:stretch>
        </p:blipFill>
        <p:spPr>
          <a:xfrm>
            <a:off x="0" y="2224160"/>
            <a:ext cx="9144000" cy="1017810"/>
          </a:xfrm>
          <a:prstGeom prst="rect">
            <a:avLst/>
          </a:prstGeom>
        </p:spPr>
      </p:pic>
      <p:pic>
        <p:nvPicPr>
          <p:cNvPr id="9" name="Рисунок 8" descr="57535451_d7587b124a36.png"/>
          <p:cNvPicPr>
            <a:picLocks noChangeAspect="1"/>
          </p:cNvPicPr>
          <p:nvPr/>
        </p:nvPicPr>
        <p:blipFill>
          <a:blip r:embed="rId4" cstate="print">
            <a:lum bright="13000" contrast="-1000"/>
          </a:blip>
          <a:stretch>
            <a:fillRect/>
          </a:stretch>
        </p:blipFill>
        <p:spPr>
          <a:xfrm>
            <a:off x="6887685" y="196472"/>
            <a:ext cx="2066306" cy="241529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072330" y="857232"/>
            <a:ext cx="17336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Основное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среднее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756" y="1122790"/>
            <a:ext cx="6816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Обеспечить формирование компетенций по осознанному ведению ЗОЖ, привычки к самостоятельным занятиям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 развитию физических качеств, профилактике и укреплению здоровья. Должны быть: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941" y="2294454"/>
            <a:ext cx="8758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Реализация образовательных программ на основе современных оздоровительных систем и традиционных, прикладных и развивающихся видов спорта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8000"/>
          </a:blip>
          <a:stretch>
            <a:fillRect/>
          </a:stretch>
        </p:blipFill>
        <p:spPr>
          <a:xfrm>
            <a:off x="0" y="3089080"/>
            <a:ext cx="9144000" cy="94853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1880" y="3145477"/>
            <a:ext cx="8728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Преподавание уроков с оздоровительной, общеразвивающей, спортивной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практико-ориентированной направленностью</a:t>
            </a:r>
            <a:endParaRPr lang="ru-RU" sz="105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8000"/>
          </a:blip>
          <a:stretch>
            <a:fillRect/>
          </a:stretch>
        </p:blipFill>
        <p:spPr>
          <a:xfrm>
            <a:off x="0" y="3906492"/>
            <a:ext cx="9144000" cy="7961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19693" y="4020242"/>
            <a:ext cx="8734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Участие в деятельности школьных спортивных клубов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819" y="4657644"/>
            <a:ext cx="8769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Освоение дополнительных общеобразовательных программ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области физической культуры и спорта, участие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соревнованиях</a:t>
            </a:r>
          </a:p>
        </p:txBody>
      </p:sp>
      <p:pic>
        <p:nvPicPr>
          <p:cNvPr id="21" name="Рисунок 20" descr="b3736bd1358205f864af08dd4e1d800e.png"/>
          <p:cNvPicPr>
            <a:picLocks noChangeAspect="1"/>
          </p:cNvPicPr>
          <p:nvPr/>
        </p:nvPicPr>
        <p:blipFill>
          <a:blip r:embed="rId5" cstate="print"/>
          <a:srcRect l="57583" r="12119" b="67965"/>
          <a:stretch>
            <a:fillRect/>
          </a:stretch>
        </p:blipFill>
        <p:spPr>
          <a:xfrm>
            <a:off x="7065818" y="3523690"/>
            <a:ext cx="2030682" cy="32452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red-banner-png-7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8481" t="38650" r="15901" b="14336"/>
          <a:stretch>
            <a:fillRect/>
          </a:stretch>
        </p:blipFill>
        <p:spPr>
          <a:xfrm rot="168287">
            <a:off x="18998" y="5557533"/>
            <a:ext cx="9096985" cy="1139247"/>
          </a:xfrm>
          <a:prstGeom prst="rect">
            <a:avLst/>
          </a:prstGeom>
        </p:spPr>
      </p:pic>
      <p:pic>
        <p:nvPicPr>
          <p:cNvPr id="12" name="Рисунок 11" descr="banner.png"/>
          <p:cNvPicPr>
            <a:picLocks noChangeAspect="1"/>
          </p:cNvPicPr>
          <p:nvPr/>
        </p:nvPicPr>
        <p:blipFill>
          <a:blip r:embed="rId3" cstate="print"/>
          <a:srcRect b="28961"/>
          <a:stretch>
            <a:fillRect/>
          </a:stretch>
        </p:blipFill>
        <p:spPr>
          <a:xfrm rot="21425126">
            <a:off x="3298375" y="872835"/>
            <a:ext cx="5715000" cy="32479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91990" y="1154555"/>
            <a:ext cx="4940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Усовершенствовать процессы разработки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внедрения новых методов обучения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воспитания, использования образовательных ресурсов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технологий, реализации инновационных программ;</a:t>
            </a:r>
          </a:p>
        </p:txBody>
      </p:sp>
      <p:pic>
        <p:nvPicPr>
          <p:cNvPr id="5" name="Рисунок 4" descr="Banner-children-.png"/>
          <p:cNvPicPr>
            <a:picLocks noChangeAspect="1"/>
          </p:cNvPicPr>
          <p:nvPr/>
        </p:nvPicPr>
        <p:blipFill>
          <a:blip r:embed="rId4" cstate="print"/>
          <a:srcRect t="14050" b="15703"/>
          <a:stretch>
            <a:fillRect/>
          </a:stretch>
        </p:blipFill>
        <p:spPr>
          <a:xfrm>
            <a:off x="0" y="0"/>
            <a:ext cx="2731325" cy="1356795"/>
          </a:xfrm>
          <a:prstGeom prst="rect">
            <a:avLst/>
          </a:prstGeom>
        </p:spPr>
      </p:pic>
      <p:pic>
        <p:nvPicPr>
          <p:cNvPr id="11" name="Рисунок 10" descr="origami-speech-bubble-banner-5-967x1024.png"/>
          <p:cNvPicPr>
            <a:picLocks noChangeAspect="1"/>
          </p:cNvPicPr>
          <p:nvPr/>
        </p:nvPicPr>
        <p:blipFill>
          <a:blip r:embed="rId5" cstate="print"/>
          <a:srcRect b="33659"/>
          <a:stretch>
            <a:fillRect/>
          </a:stretch>
        </p:blipFill>
        <p:spPr>
          <a:xfrm>
            <a:off x="145680" y="1338931"/>
            <a:ext cx="3474562" cy="262742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68187" y="0"/>
            <a:ext cx="6875812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Что</a:t>
            </a:r>
            <a:r>
              <a:rPr kumimoji="0" lang="ru-RU" sz="2800" b="1" i="0" u="none" strike="noStrike" kern="1200" normalizeH="0" baseline="0" noProof="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обновить </a:t>
            </a:r>
            <a:br>
              <a:rPr kumimoji="0" lang="ru-RU" sz="2800" b="1" i="0" u="none" strike="noStrike" kern="1200" normalizeH="0" baseline="0" noProof="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800" b="1" i="0" u="none" strike="noStrike" kern="1200" normalizeH="0" baseline="0" noProof="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</a:t>
            </a:r>
            <a:r>
              <a:rPr kumimoji="0" lang="ru-RU" sz="2800" b="1" i="0" u="none" strike="noStrike" kern="1200" normalizeH="0" noProof="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учебно-методическом комплексе</a:t>
            </a:r>
            <a:endParaRPr kumimoji="0" lang="ru-RU" sz="2800" b="1" i="0" u="none" strike="noStrike" kern="1200" normalizeH="0" baseline="0" noProof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634" y="1510806"/>
            <a:ext cx="29925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Усовершенствовать УМК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механизмы их экспертной оценки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учетом использования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мультимедийных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технологий и приоритета самостоятельной работы учеников</a:t>
            </a:r>
          </a:p>
        </p:txBody>
      </p:sp>
      <p:pic>
        <p:nvPicPr>
          <p:cNvPr id="13" name="Рисунок 12" descr="red-banner-png-7.png"/>
          <p:cNvPicPr>
            <a:picLocks noChangeAspect="1"/>
          </p:cNvPicPr>
          <p:nvPr/>
        </p:nvPicPr>
        <p:blipFill>
          <a:blip r:embed="rId2" cstate="print">
            <a:lum/>
          </a:blip>
          <a:srcRect l="8481" r="15901" b="13323"/>
          <a:stretch>
            <a:fillRect/>
          </a:stretch>
        </p:blipFill>
        <p:spPr>
          <a:xfrm rot="168287">
            <a:off x="84113" y="3603001"/>
            <a:ext cx="8939887" cy="192653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2818" y="4396519"/>
            <a:ext cx="8888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Разработать инструментарий для оценки физических способностей, спортивных интересов учеников и образовательного самоопределения в области внеурочной деятельности, включая автоматизированное интерактивное тестирование;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88229" y="2540099"/>
            <a:ext cx="5213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Использовать методические ресурсы разных видов спорта, которые удовлетворяют запросам молодежи с учетом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здоровьесберегающих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технологий, в том числе для обучающихся с ОВЗ или временными ограничениями физнагрузки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9074" y="5646285"/>
            <a:ext cx="8734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Создать электронную научно-методическую ресурсную базу на основе современных подходов к диагностике результатов обучения, определения уровня здоровья и физподготовки учеников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red-background-png-2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6000" contrast="31000"/>
          </a:blip>
          <a:srcRect t="21596" r="901"/>
          <a:stretch>
            <a:fillRect/>
          </a:stretch>
        </p:blipFill>
        <p:spPr>
          <a:xfrm rot="10800000">
            <a:off x="0" y="5067786"/>
            <a:ext cx="9143999" cy="1796146"/>
          </a:xfrm>
          <a:prstGeom prst="rect">
            <a:avLst/>
          </a:prstGeom>
        </p:spPr>
      </p:pic>
      <p:pic>
        <p:nvPicPr>
          <p:cNvPr id="8" name="Рисунок 7" descr="banner-folder-frame-glossy-picture-92881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59037"/>
          <a:stretch>
            <a:fillRect/>
          </a:stretch>
        </p:blipFill>
        <p:spPr>
          <a:xfrm>
            <a:off x="1282535" y="2161314"/>
            <a:ext cx="7861465" cy="4227616"/>
          </a:xfrm>
          <a:prstGeom prst="rect">
            <a:avLst/>
          </a:prstGeom>
        </p:spPr>
      </p:pic>
      <p:pic>
        <p:nvPicPr>
          <p:cNvPr id="7" name="Рисунок 6" descr="banner-folder-frame-glossy-picture-92881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59037"/>
          <a:stretch>
            <a:fillRect/>
          </a:stretch>
        </p:blipFill>
        <p:spPr>
          <a:xfrm>
            <a:off x="0" y="238434"/>
            <a:ext cx="9144000" cy="19822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6259" y="83125"/>
            <a:ext cx="8823366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Что</a:t>
            </a:r>
            <a:r>
              <a:rPr kumimoji="0" lang="ru-RU" sz="20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обновить в</a:t>
            </a:r>
            <a:r>
              <a:rPr kumimoji="0" lang="ru-RU" sz="2000" b="1" i="0" u="none" strike="noStrike" kern="1200" cap="none" spc="50" normalizeH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методическом обеспечении </a:t>
            </a:r>
            <a:b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деятельности  учителя физкультуры</a:t>
            </a:r>
            <a:endParaRPr kumimoji="0" lang="ru-RU" sz="20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Рисунок 3" descr="43Y58PICWr8gxrc958PIC6Xey_PIC2018.png"/>
          <p:cNvPicPr>
            <a:picLocks noChangeAspect="1"/>
          </p:cNvPicPr>
          <p:nvPr/>
        </p:nvPicPr>
        <p:blipFill>
          <a:blip r:embed="rId4" cstate="print"/>
          <a:srcRect t="35671" r="49537" b="32641"/>
          <a:stretch>
            <a:fillRect/>
          </a:stretch>
        </p:blipFill>
        <p:spPr>
          <a:xfrm>
            <a:off x="0" y="3767620"/>
            <a:ext cx="3681142" cy="30903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6883" y="861823"/>
            <a:ext cx="8538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Организовать деятельность информационных консультационных центров;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Создать единую электронную базу образовательных проектов и программ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 учетом лучших отечественных традиций и успешных мировых практик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области физвоспитания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2214554"/>
            <a:ext cx="7588335" cy="702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Что</a:t>
            </a:r>
            <a:r>
              <a:rPr kumimoji="0" lang="ru-RU" sz="20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обновить в</a:t>
            </a:r>
            <a:r>
              <a:rPr kumimoji="0" lang="ru-RU" sz="2000" b="1" i="0" u="none" strike="noStrike" kern="1200" cap="none" spc="50" normalizeH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материально-техническом оснащении</a:t>
            </a:r>
            <a:endParaRPr kumimoji="0" lang="ru-RU" sz="20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16517" y="2825115"/>
            <a:ext cx="71845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Разработать требования безопасности к спортивному инвентарю и его сертификации, правила безопасности по</a:t>
            </a:r>
            <a:r>
              <a:rPr kumimoji="0" lang="ru-RU" sz="1500" b="1" i="0" u="none" strike="noStrike" cap="none" normalizeH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его 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эксплуатации;</a:t>
            </a:r>
            <a:endParaRPr kumimoji="0" lang="ru-RU" sz="1500" b="1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Обеспечить обновление санэпидемиологических требований </a:t>
            </a:r>
            <a:br>
              <a:rPr kumimoji="0" lang="ru-RU" sz="15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спортивной инфраструктуре ОО.</a:t>
            </a:r>
            <a:endParaRPr kumimoji="0" lang="ru-RU" sz="1500" b="1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3786190"/>
            <a:ext cx="6026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Организовать испытательные центры для оценки технического уровня и безопасности объектов школьной спортивной инфраструктуры.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4. Обновить примерный перечень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и характеристики спортивного оборудования 	для оснащения залов и сооружений ОО.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5. Создать единую электронную базу 	спортивных сооружений и зон рекреации ОО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958</TotalTime>
  <Words>869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Концепция преподавания  учебного предмета «Физическая культура»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Юлия</cp:lastModifiedBy>
  <cp:revision>141</cp:revision>
  <dcterms:created xsi:type="dcterms:W3CDTF">2014-10-08T06:06:36Z</dcterms:created>
  <dcterms:modified xsi:type="dcterms:W3CDTF">2019-09-23T19:29:36Z</dcterms:modified>
</cp:coreProperties>
</file>