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5" r:id="rId6"/>
    <p:sldId id="264" r:id="rId7"/>
    <p:sldId id="267" r:id="rId8"/>
    <p:sldId id="258" r:id="rId9"/>
    <p:sldId id="269" r:id="rId10"/>
    <p:sldId id="259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288" y="332656"/>
            <a:ext cx="7912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сфере созидания 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собственного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932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6727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Марченкова Т.В.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52" y="260648"/>
            <a:ext cx="88660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в вопросах здоровья (ГВЗ) –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читать, обсуждать и понимать информацию, наличие навыка производить численные расчеты.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Это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низкий уровень ГВЗ, но даже он является проблемой для материально благополучных общин, в которых имеется достаточно много людей, не умеющих понять информацию о здоровье.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группах риска: пожилые люди, национальные меньшинства, низкоквалифицированные работники, жители, плохо владеющие государственным языком, малообеспеченные и другие.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Низкий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функциональной грамотности в вопросах здоровья приводит к частому использованию стационарной, скорой и неотложной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9017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260648"/>
            <a:ext cx="8928992" cy="6468527"/>
            <a:chOff x="107504" y="260648"/>
            <a:chExt cx="8928992" cy="6468527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260648"/>
              <a:ext cx="8928992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Критический уровень грамотности в вопросах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здоровья</a:t>
              </a: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Умение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контролировать широкий круг детерминантов здоровья, например, принять меры, если возникают барьеры для сохранения здоровья (формировать своё здоровое меню, преодолевать гиподинамию, бороться за здоровые условия труда, безопасную среду и т.д.).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Данный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уровень ГВЗ позволяет людям критически анализировать информацию и использовать её для лучшего контроля событий и своей жизни в целом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Люди с критическим уровнем грамотности могут защитить свое здоровье посредством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профилактики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например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участвуя в скрининге болезней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управляя любыми заболеваниями,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которые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могут у них возникнуть.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108" y="3967632"/>
              <a:ext cx="2304256" cy="276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1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7435" y="260648"/>
            <a:ext cx="8064896" cy="6187464"/>
            <a:chOff x="227435" y="260648"/>
            <a:chExt cx="8064896" cy="61874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7435" y="260648"/>
              <a:ext cx="806489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«Если 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человек сам следит за своим здоровьем, то трудно найти врача, который знал бы лучше полезное для его здоровья, чем он 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сам».</a:t>
              </a:r>
              <a:endPara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Сократ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5507" y="4509120"/>
              <a:ext cx="74168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rgbClr val="002060"/>
                  </a:solidFill>
                  <a:latin typeface="Georgia" pitchFamily="18" charset="0"/>
                </a:rPr>
                <a:t>СПАСИБО </a:t>
              </a:r>
            </a:p>
            <a:p>
              <a:r>
                <a:rPr lang="ru-RU" sz="4000" b="1" i="1" dirty="0">
                  <a:solidFill>
                    <a:srgbClr val="002060"/>
                  </a:solidFill>
                  <a:latin typeface="Georgia" pitchFamily="18" charset="0"/>
                </a:rPr>
                <a:t> </a:t>
              </a:r>
              <a:r>
                <a:rPr lang="ru-RU" sz="4000" b="1" i="1" dirty="0" smtClean="0">
                  <a:solidFill>
                    <a:srgbClr val="002060"/>
                  </a:solidFill>
                  <a:latin typeface="Georgia" pitchFamily="18" charset="0"/>
                </a:rPr>
                <a:t>                    ЗА </a:t>
              </a:r>
            </a:p>
            <a:p>
              <a:pPr algn="r"/>
              <a:r>
                <a:rPr lang="ru-RU" sz="4000" b="1" i="1" dirty="0" smtClean="0">
                  <a:solidFill>
                    <a:srgbClr val="002060"/>
                  </a:solidFill>
                  <a:latin typeface="Georgia" pitchFamily="18" charset="0"/>
                </a:rPr>
                <a:t>ВНИМАНИЕ!</a:t>
              </a:r>
              <a:endParaRPr lang="ru-RU" sz="40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только тогда сможет реализовать свой потенциал здоровья, когда он будет в состоянии управлять обстоятельствами от которых оно зависит».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Международная конференция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укреплению здоровья,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Канада, Оттава, ноябрь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1986 года.</a:t>
            </a:r>
          </a:p>
          <a:p>
            <a:pPr algn="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– это не подарок, который человек получает один раз на всю жизнь, а результат сознательного поведения каждого человека и всех в обществе».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Фосс, немецкий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7544" y="620688"/>
            <a:ext cx="8352929" cy="6110284"/>
            <a:chOff x="467544" y="620688"/>
            <a:chExt cx="8352929" cy="6110284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620688"/>
              <a:ext cx="83529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Грамотность (осведомленность, компетентность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отражает познавательные и социальные умения и навыки, определяющие мотивацию и способность людей получать доступ к информации, понимать и использовать ее так, чтобы это способствовало укреплению и поддержанию хорошего здоровья.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3726932"/>
              <a:ext cx="5688632" cy="3004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2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764704"/>
            <a:ext cx="8568952" cy="6093296"/>
            <a:chOff x="251520" y="764704"/>
            <a:chExt cx="8568952" cy="6093296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764704"/>
              <a:ext cx="8568952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Функциональная </a:t>
              </a: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грамотность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определяемая как способность личности на основе знаний, умений и навыков нормально функционировать в системе социальных отношений,  максимально быстро адаптироваться в конкретной культурной среде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Термин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функциональная грамотность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» был введен в 1957 г. ЮНЕСКО наряду с понятиями «грамотность» и «минимальная грамотность».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533900"/>
              <a:ext cx="2605088" cy="2324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04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188640"/>
            <a:ext cx="8793359" cy="6608023"/>
            <a:chOff x="179512" y="188640"/>
            <a:chExt cx="8793359" cy="6608023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188640"/>
              <a:ext cx="8424936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Функционально </a:t>
              </a: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грамотная личность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это личность, разбирающаяся в обществе и функционирующая в согласовании с социальными ценностями, ожиданиями и увлечениями.</a:t>
              </a: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Основные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свойства функционально грамотной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личности – это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человек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независимый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постигающий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способный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жить среди людей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располагающий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определёнными свойствами,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основными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компетенциями: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изучать</a:t>
              </a: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находить, мыслить, </a:t>
              </a:r>
              <a:endPara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содействовать</a:t>
              </a: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приниматься за дело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84022"/>
              <a:ext cx="2888703" cy="301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7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260648"/>
            <a:ext cx="8568952" cy="6522537"/>
            <a:chOff x="323528" y="260648"/>
            <a:chExt cx="8568952" cy="6522537"/>
          </a:xfrm>
        </p:grpSpPr>
        <p:sp>
          <p:nvSpPr>
            <p:cNvPr id="4" name="TextBox 3"/>
            <p:cNvSpPr txBox="1"/>
            <p:nvPr/>
          </p:nvSpPr>
          <p:spPr>
            <a:xfrm>
              <a:off x="323528" y="260648"/>
              <a:ext cx="856895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Формирование грамотности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собственному здоровью и здоровью других людей - 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важнейшая </a:t>
              </a:r>
              <a:r>
                <a:rPr lang="ru-RU" sz="24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сфера.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Этому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необходимо не столько научить, обеспечить информацией, сколько решить воспитательную задачу сформировать отношение к здоровью как к ценности, мотивацию на заботу о нем, потребность в здоровом образе жизни.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Первостепенная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роль в сохранении и формировании здоровья принадлежит самому человеку, его образу жизни, его ценностям, установкам, степени гармонизации его внутреннего мира и отношений с окружением.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84963"/>
              <a:ext cx="2664296" cy="19982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9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0872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принять уровень здоровья за 100%,то состояние здоровья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зависит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10 % от деятельности системы здравоохранения,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20 % - от наследственных факторов,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20 % - от состояния окружающей среды.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50 % зависят от самого человека, от того образа жизни,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ведет и от уровня его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7134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332656"/>
            <a:ext cx="8928992" cy="6378707"/>
            <a:chOff x="107504" y="332656"/>
            <a:chExt cx="8928992" cy="6378707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332656"/>
              <a:ext cx="8928992" cy="637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Что может грамотность в вопросах здоровья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сделать людей более устойчивыми к неблагоприятным факторам и активными в отношении улучшения личного здоровья 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расширить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возможности людей как пользователей медицинских услуг при принятии решений в отношении своего здоровья 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обеспечить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способность искать и оценивать необходимую информацию о здоровье: 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понимать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выполнять инструкции по режиму лечения, приёму медикаментов 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понимать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ценность здорового образа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жизни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следовать ему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достижения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лучшего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здоровья </a:t>
              </a:r>
            </a:p>
            <a:p>
              <a:pPr marL="342900" indent="-342900">
                <a:buFont typeface="Wingdings" pitchFamily="2" charset="2"/>
                <a:buChar char="v"/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знать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как, где и когда получить доступ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 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медицинской помощи в случае </a:t>
              </a:r>
              <a:endPara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необходимости</a:t>
              </a: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479907"/>
              <a:ext cx="2304256" cy="22314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9269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аспекты грамотности в области здоровья связаны между собой, поэтому недостаток знаний в одной сфере может быть компенсирован информацией из другой.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грамотности позволяет человеку не только использовать уже имеющуюся у него новую информацию, но и адаптивно вести себя в новых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318</TotalTime>
  <Words>302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юлия Марченкова</cp:lastModifiedBy>
  <cp:revision>21</cp:revision>
  <dcterms:modified xsi:type="dcterms:W3CDTF">2022-02-17T19:11:59Z</dcterms:modified>
</cp:coreProperties>
</file>