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3" r:id="rId6"/>
    <p:sldId id="264" r:id="rId7"/>
    <p:sldId id="266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671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40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8568952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муниципальное бюджетное общеобразовательное учреждение</a:t>
            </a:r>
            <a:br>
              <a:rPr lang="ru-RU" sz="2000" b="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000" b="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«Средняя школа № 15» города Смоленска</a:t>
            </a:r>
            <a:r>
              <a:rPr lang="ru-RU" sz="2400" b="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400" b="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2400" b="0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628800"/>
            <a:ext cx="7854696" cy="453650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400" b="1" dirty="0" smtClean="0">
                <a:solidFill>
                  <a:srgbClr val="096719"/>
                </a:solidFill>
                <a:latin typeface="Monotype Corsiva" pitchFamily="66" charset="0"/>
              </a:rPr>
              <a:t>«Система работы учителя начальных классов по развитию младших школьников через учебное исследование и учебное проектирование»</a:t>
            </a:r>
          </a:p>
          <a:p>
            <a:pPr algn="ctr"/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Замотаева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Светлана Владимировна,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учитель начальных классов</a:t>
            </a:r>
          </a:p>
          <a:p>
            <a:pPr algn="ctr"/>
            <a:endParaRPr lang="ru-RU" sz="4000" b="1" dirty="0">
              <a:solidFill>
                <a:srgbClr val="096719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191008_1334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04664"/>
            <a:ext cx="2089750" cy="2448272"/>
          </a:xfrm>
          <a:prstGeom prst="rect">
            <a:avLst/>
          </a:prstGeom>
        </p:spPr>
      </p:pic>
      <p:sp>
        <p:nvSpPr>
          <p:cNvPr id="6" name="Пятно 1 5"/>
          <p:cNvSpPr/>
          <p:nvPr/>
        </p:nvSpPr>
        <p:spPr>
          <a:xfrm>
            <a:off x="6012160" y="1052736"/>
            <a:ext cx="576064" cy="50405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20191009_2147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043" y="426969"/>
            <a:ext cx="3446885" cy="3446885"/>
          </a:xfrm>
          <a:prstGeom prst="rect">
            <a:avLst/>
          </a:prstGeom>
        </p:spPr>
      </p:pic>
      <p:sp>
        <p:nvSpPr>
          <p:cNvPr id="9" name="Пятно 1 8"/>
          <p:cNvSpPr/>
          <p:nvPr/>
        </p:nvSpPr>
        <p:spPr>
          <a:xfrm>
            <a:off x="1835696" y="1772816"/>
            <a:ext cx="576064" cy="504056"/>
          </a:xfrm>
          <a:prstGeom prst="irregularSeal1">
            <a:avLst/>
          </a:prstGeom>
          <a:solidFill>
            <a:srgbClr val="FFC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20191009_2148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11022" y="3129279"/>
            <a:ext cx="3483373" cy="3483373"/>
          </a:xfrm>
          <a:prstGeom prst="rect">
            <a:avLst/>
          </a:prstGeom>
        </p:spPr>
      </p:pic>
      <p:sp>
        <p:nvSpPr>
          <p:cNvPr id="11" name="Пятно 1 10"/>
          <p:cNvSpPr/>
          <p:nvPr/>
        </p:nvSpPr>
        <p:spPr>
          <a:xfrm>
            <a:off x="5292080" y="4509120"/>
            <a:ext cx="360040" cy="288032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но 1 11"/>
          <p:cNvSpPr/>
          <p:nvPr/>
        </p:nvSpPr>
        <p:spPr>
          <a:xfrm>
            <a:off x="7092280" y="4653136"/>
            <a:ext cx="360040" cy="288032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20191008_1335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4149080"/>
            <a:ext cx="2736304" cy="234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80928"/>
            <a:ext cx="8964488" cy="30849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latin typeface="Monotype Corsiva" pitchFamily="66" charset="0"/>
              </a:rPr>
              <a:t> </a:t>
            </a:r>
            <a:r>
              <a:rPr lang="ru-RU" sz="6700" b="1" dirty="0" smtClean="0">
                <a:latin typeface="Monotype Corsiva" pitchFamily="66" charset="0"/>
              </a:rPr>
              <a:t>«Скажи мне — и я забуду, покажи мне — и я запомню, </a:t>
            </a:r>
            <a:br>
              <a:rPr lang="ru-RU" sz="6700" b="1" dirty="0" smtClean="0">
                <a:latin typeface="Monotype Corsiva" pitchFamily="66" charset="0"/>
              </a:rPr>
            </a:br>
            <a:r>
              <a:rPr lang="ru-RU" sz="6700" b="1" dirty="0" smtClean="0">
                <a:latin typeface="Monotype Corsiva" pitchFamily="66" charset="0"/>
              </a:rPr>
              <a:t>дай мне сделать — и я пойму» </a:t>
            </a:r>
            <a:br>
              <a:rPr lang="ru-RU" sz="6700" b="1" dirty="0" smtClean="0">
                <a:latin typeface="Monotype Corsiva" pitchFamily="66" charset="0"/>
              </a:rPr>
            </a:br>
            <a:r>
              <a:rPr lang="ru-RU" sz="6000" b="1" dirty="0" smtClean="0">
                <a:latin typeface="Monotype Corsiva" pitchFamily="66" charset="0"/>
              </a:rPr>
              <a:t/>
            </a:r>
            <a:br>
              <a:rPr lang="ru-RU" sz="6000" b="1" dirty="0" smtClean="0">
                <a:latin typeface="Monotype Corsiva" pitchFamily="66" charset="0"/>
              </a:rPr>
            </a:br>
            <a:endParaRPr lang="ru-RU" sz="6000" b="1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36096" y="5301208"/>
            <a:ext cx="34381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0"/>
              </a:spcBef>
            </a:pPr>
            <a:r>
              <a:rPr lang="ru-RU" sz="6000" dirty="0" smtClean="0">
                <a:solidFill>
                  <a:srgbClr val="04617B"/>
                </a:solidFill>
                <a:latin typeface="Monotype Corsiva" pitchFamily="66" charset="0"/>
                <a:ea typeface="+mj-ea"/>
                <a:cs typeface="+mj-cs"/>
              </a:rPr>
              <a:t>Конфуций</a:t>
            </a:r>
            <a:endParaRPr lang="ru-RU" sz="6000" dirty="0">
              <a:solidFill>
                <a:srgbClr val="04617B"/>
              </a:solidFill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91009_1154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0"/>
            <a:ext cx="5688632" cy="6835939"/>
          </a:xfrm>
          <a:prstGeom prst="rect">
            <a:avLst/>
          </a:prstGeom>
        </p:spPr>
      </p:pic>
      <p:sp>
        <p:nvSpPr>
          <p:cNvPr id="5" name="Пятно 1 4"/>
          <p:cNvSpPr/>
          <p:nvPr/>
        </p:nvSpPr>
        <p:spPr>
          <a:xfrm>
            <a:off x="2195736" y="3140968"/>
            <a:ext cx="864096" cy="72008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но 1 5"/>
          <p:cNvSpPr/>
          <p:nvPr/>
        </p:nvSpPr>
        <p:spPr>
          <a:xfrm>
            <a:off x="5364088" y="2204864"/>
            <a:ext cx="1080120" cy="93610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Интеллектуальное развитие и личностный рост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 умение работать с информацией;</a:t>
            </a:r>
          </a:p>
          <a:p>
            <a:r>
              <a:rPr lang="ru-RU" dirty="0" err="1" smtClean="0"/>
              <a:t>целеполагание</a:t>
            </a:r>
            <a:r>
              <a:rPr lang="ru-RU" dirty="0" smtClean="0"/>
              <a:t>;</a:t>
            </a:r>
          </a:p>
          <a:p>
            <a:r>
              <a:rPr lang="ru-RU" dirty="0" smtClean="0"/>
              <a:t>самостоятельное планирование своей деятельности;</a:t>
            </a:r>
          </a:p>
          <a:p>
            <a:r>
              <a:rPr lang="ru-RU" dirty="0" smtClean="0"/>
              <a:t>расширение кругозора младшего школьника;</a:t>
            </a:r>
          </a:p>
          <a:p>
            <a:r>
              <a:rPr lang="ru-RU" dirty="0" smtClean="0"/>
              <a:t>пополнение словарного запаса;</a:t>
            </a:r>
          </a:p>
          <a:p>
            <a:r>
              <a:rPr lang="ru-RU" dirty="0" smtClean="0"/>
              <a:t>развитие мышления;</a:t>
            </a:r>
          </a:p>
          <a:p>
            <a:r>
              <a:rPr lang="ru-RU" dirty="0" smtClean="0"/>
              <a:t>формируется опыт публичного выступления;</a:t>
            </a:r>
          </a:p>
          <a:p>
            <a:r>
              <a:rPr lang="ru-RU" dirty="0" smtClean="0"/>
              <a:t>самостоятельное приобретение знаний;</a:t>
            </a:r>
          </a:p>
          <a:p>
            <a:r>
              <a:rPr lang="ru-RU" dirty="0" smtClean="0"/>
              <a:t>учебная мотивация;</a:t>
            </a:r>
          </a:p>
          <a:p>
            <a:r>
              <a:rPr lang="ru-RU" dirty="0" smtClean="0"/>
              <a:t>повышается качество работы обучающихся;</a:t>
            </a:r>
          </a:p>
          <a:p>
            <a:r>
              <a:rPr lang="ru-RU" dirty="0" smtClean="0"/>
              <a:t>повышение самооценки обучающихся и своей значимости.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060848"/>
            <a:ext cx="8964488" cy="1143000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latin typeface="Monotype Corsiva" pitchFamily="66" charset="0"/>
              </a:rPr>
              <a:t>Спасибо за внимание!</a:t>
            </a:r>
            <a:endParaRPr lang="ru-RU" sz="80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170</TotalTime>
  <Words>103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муниципальное бюджетное общеобразовательное учреждение «Средняя школа № 15» города Смоленска </vt:lpstr>
      <vt:lpstr>Слайд 2</vt:lpstr>
      <vt:lpstr>Слайд 3</vt:lpstr>
      <vt:lpstr>Слайд 4</vt:lpstr>
      <vt:lpstr> «Скажи мне — и я забуду, покажи мне — и я запомню,  дай мне сделать — и я пойму»   </vt:lpstr>
      <vt:lpstr>Слайд 6</vt:lpstr>
      <vt:lpstr>Интеллектуальное развитие и личностный рост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«Средняя школа № 15»  </dc:title>
  <dc:creator>user</dc:creator>
  <cp:lastModifiedBy>user</cp:lastModifiedBy>
  <cp:revision>17</cp:revision>
  <dcterms:created xsi:type="dcterms:W3CDTF">2019-10-07T17:03:18Z</dcterms:created>
  <dcterms:modified xsi:type="dcterms:W3CDTF">2019-10-09T20:03:12Z</dcterms:modified>
</cp:coreProperties>
</file>