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79" r:id="rId10"/>
    <p:sldId id="283" r:id="rId11"/>
    <p:sldId id="264" r:id="rId12"/>
    <p:sldId id="284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80" r:id="rId22"/>
    <p:sldId id="281" r:id="rId23"/>
    <p:sldId id="282" r:id="rId24"/>
    <p:sldId id="28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40;&#1085;&#1072;&#1083;&#1080;&#1079;%20&#1101;&#1082;&#1079;&#1072;&#1084;&#1077;&#1085;&#1099;\&#1056;&#1045;&#1047;&#1059;&#1051;&#1068;&#1058;&#1040;&#1058;&#1067;\9%20&#1082;&#1083;&#1072;&#1089;&#1089;\04.06.2019___06.06.2019%20&#1084;&#1072;&#1090;&#1077;&#1084;&#1072;&#1090;&#1080;&#1082;&#107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40;&#1085;&#1072;&#1083;&#1080;&#1079;%20&#1101;&#1082;&#1079;&#1072;&#1084;&#1077;&#1085;&#1099;\&#1056;&#1045;&#1047;&#1059;&#1051;&#1068;&#1058;&#1040;&#1058;&#1067;\11%20&#1082;&#1083;&#1072;&#1089;&#1089;\&#1057;&#1084;&#1086;&#1083;&#1077;&#1085;&#1089;&#1082;_&#1073;&#1072;&#1079;&#1072;%20&#1084;&#1072;&#1090;&#1077;&#1084;&#1072;&#1090;&#1080;&#1082;&#107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40;&#1085;&#1072;&#1083;&#1080;&#1079;%20&#1101;&#1082;&#1079;&#1072;&#1084;&#1077;&#1085;&#1099;\&#1056;&#1045;&#1047;&#1059;&#1051;&#1068;&#1058;&#1040;&#1058;&#1067;\11%20&#1082;&#1083;&#1072;&#1089;&#1089;\&#1057;&#1084;&#1086;&#1083;&#1077;&#1085;&#1089;&#1082;_&#1073;&#1072;&#1079;&#1072;%20&#1084;&#1072;&#1090;&#1077;&#1084;&#1072;&#1090;&#1080;&#1082;&#107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40;&#1085;&#1072;&#1083;&#1080;&#1079;%20&#1101;&#1082;&#1079;&#1072;&#1084;&#1077;&#1085;&#1099;\&#1056;&#1045;&#1047;&#1059;&#1051;&#1068;&#1058;&#1040;&#1058;&#1067;\11%20&#1082;&#1083;&#1072;&#1089;&#1089;\&#1057;&#1084;&#1086;&#1083;&#1077;&#1085;&#1089;&#1082;_&#1073;&#1072;&#1079;&#1072;%20&#1084;&#1072;&#1090;&#1077;&#1084;&#1072;&#1090;&#1080;&#1082;&#107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40;&#1085;&#1072;&#1083;&#1080;&#1079;%20&#1101;&#1082;&#1079;&#1072;&#1084;&#1077;&#1085;&#1099;\&#1056;&#1077;&#1079;&#1091;&#1083;&#1100;&#1090;&#1072;&#1090;&#1099;%20&#1084;&#1072;&#1090;&#1077;&#1084;&#1072;&#1090;&#1080;&#1082;&#1072;%20&#1087;&#1088;&#1086;&#1092;&#1080;&#1083;&#1100;%20-%20&#1075;&#1086;&#1088;&#1086;&#1076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40;&#1085;&#1072;&#1083;&#1080;&#1079;%20&#1101;&#1082;&#1079;&#1072;&#1084;&#1077;&#1085;&#1099;\&#1056;&#1077;&#1079;&#1091;&#1083;&#1100;&#1090;&#1072;&#1090;&#1099;%20&#1084;&#1072;&#1090;&#1077;&#1084;&#1072;&#1090;&#1080;&#1082;&#1072;%20&#1087;&#1088;&#1086;&#1092;&#1080;&#1083;&#1100;%20-%20&#1075;&#1086;&#1088;&#1086;&#1076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40;&#1085;&#1072;&#1083;&#1080;&#1079;%20&#1101;&#1082;&#1079;&#1072;&#1084;&#1077;&#1085;&#1099;\&#1056;&#1077;&#1079;&#1091;&#1083;&#1100;&#1090;&#1072;&#1090;&#1099;%20&#1084;&#1072;&#1090;&#1077;&#1084;&#1072;&#1090;&#1080;&#1082;&#1072;%20&#1087;&#1088;&#1086;&#1092;&#1080;&#1083;&#1100;%20-%20&#1075;&#1086;&#1088;&#1086;&#1076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40;&#1085;&#1072;&#1083;&#1080;&#1079;%20&#1101;&#1082;&#1079;&#1072;&#1084;&#1077;&#1085;&#1099;\&#1056;&#1077;&#1079;&#1091;&#1083;&#1100;&#1090;&#1072;&#1090;&#1099;%20&#1084;&#1072;&#1090;&#1077;&#1084;&#1072;&#1090;&#1080;&#1082;&#1072;%20&#1087;&#1088;&#1086;&#1092;&#1080;&#1083;&#1100;%20-%20&#1075;&#1086;&#1088;&#1086;&#1076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40;&#1085;&#1072;&#1083;&#1080;&#1079;%20&#1101;&#1082;&#1079;&#1072;&#1084;&#1077;&#1085;&#1099;\&#1056;&#1077;&#1079;&#1091;&#1083;&#1100;&#1090;&#1072;&#1090;&#1099;%20&#1084;&#1072;&#1090;&#1077;&#1084;&#1072;&#1090;&#1080;&#1082;&#1072;%20&#1087;&#1088;&#1086;&#1092;&#1080;&#1083;&#1100;%20-%20&#1075;&#1086;&#1088;&#1086;&#107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40;&#1085;&#1072;&#1083;&#1080;&#1079;%20&#1101;&#1082;&#1079;&#1072;&#1084;&#1077;&#1085;&#1099;\&#1056;&#1045;&#1047;&#1059;&#1051;&#1068;&#1058;&#1040;&#1058;&#1067;\9%20&#1082;&#1083;&#1072;&#1089;&#1089;\04.06.2019___06.06.2019%20&#1084;&#1072;&#1090;&#1077;&#1084;&#1072;&#1090;&#1080;&#1082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40;&#1085;&#1072;&#1083;&#1080;&#1079;%20&#1101;&#1082;&#1079;&#1072;&#1084;&#1077;&#1085;&#1099;\&#1056;&#1045;&#1047;&#1059;&#1051;&#1068;&#1058;&#1040;&#1058;&#1067;\9%20&#1082;&#1083;&#1072;&#1089;&#1089;\04.06.2019___06.06.2019%20&#1084;&#1072;&#1090;&#1077;&#1084;&#1072;&#1090;&#1080;&#1082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40;&#1085;&#1072;&#1083;&#1080;&#1079;%20&#1101;&#1082;&#1079;&#1072;&#1084;&#1077;&#1085;&#1099;\&#1056;&#1045;&#1047;&#1059;&#1051;&#1068;&#1058;&#1040;&#1058;&#1067;\9%20&#1082;&#1083;&#1072;&#1089;&#1089;\04.06.2019___06.06.2019%20&#1084;&#1072;&#1090;&#1077;&#1084;&#1072;&#1090;&#1080;&#1082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40;&#1085;&#1072;&#1083;&#1080;&#1079;%20&#1101;&#1082;&#1079;&#1072;&#1084;&#1077;&#1085;&#1099;\&#1056;&#1045;&#1047;&#1059;&#1051;&#1068;&#1058;&#1040;&#1058;&#1067;\9%20&#1082;&#1083;&#1072;&#1089;&#1089;\04.06.2019___06.06.2019%20&#1084;&#1072;&#1090;&#1077;&#1084;&#1072;&#1090;&#1080;&#1082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40;&#1085;&#1072;&#1083;&#1080;&#1079;%20&#1101;&#1082;&#1079;&#1072;&#1084;&#1077;&#1085;&#1099;\&#1056;&#1045;&#1047;&#1059;&#1051;&#1068;&#1058;&#1040;&#1058;&#1067;\9%20&#1082;&#1083;&#1072;&#1089;&#1089;\04.06.2019___06.06.2019%20&#1084;&#1072;&#1090;&#1077;&#1084;&#1072;&#1090;&#1080;&#1082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40;&#1085;&#1072;&#1083;&#1080;&#1079;%20&#1101;&#1082;&#1079;&#1072;&#1084;&#1077;&#1085;&#1099;\&#1056;&#1045;&#1047;&#1059;&#1051;&#1068;&#1058;&#1040;&#1058;&#1067;\9%20&#1082;&#1083;&#1072;&#1089;&#1089;\04.06.2019___06.06.2019%20&#1084;&#1072;&#1090;&#1077;&#1084;&#1072;&#1090;&#1080;&#1082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40;&#1085;&#1072;&#1083;&#1080;&#1079;%20&#1101;&#1082;&#1079;&#1072;&#1084;&#1077;&#1085;&#1099;\&#1056;&#1045;&#1047;&#1059;&#1051;&#1068;&#1058;&#1040;&#1058;&#1067;\9%20&#1082;&#1083;&#1072;&#1089;&#1089;\04.06.2019___06.06.2019%20&#1084;&#1072;&#1090;&#1077;&#1084;&#1072;&#1090;&#1080;&#1082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40;&#1085;&#1072;&#1083;&#1080;&#1079;%20&#1101;&#1082;&#1079;&#1072;&#1084;&#1077;&#1085;&#1099;\&#1056;&#1045;&#1047;&#1059;&#1051;&#1068;&#1058;&#1040;&#1058;&#1067;\11%20&#1082;&#1083;&#1072;&#1089;&#1089;\&#1057;&#1084;&#1086;&#1083;&#1077;&#1085;&#1089;&#1082;_&#1073;&#1072;&#1079;&#1072;%20&#1084;&#1072;&#1090;&#1077;&#1084;&#1072;&#1090;&#1080;&#1082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Процент</a:t>
            </a:r>
            <a:r>
              <a:rPr lang="ru-RU" baseline="0"/>
              <a:t> двоек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2019</c:v>
          </c:tx>
          <c:dLbls>
            <c:txPr>
              <a:bodyPr rot="-5400000" vert="horz"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Val val="1"/>
          </c:dLbls>
          <c:cat>
            <c:strRef>
              <c:f>'06.06.2019'!$I$9:$I$51</c:f>
              <c:strCache>
                <c:ptCount val="43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</c:strCache>
            </c:strRef>
          </c:cat>
          <c:val>
            <c:numRef>
              <c:f>'06.06.2019'!$Y$9:$Y$52</c:f>
              <c:numCache>
                <c:formatCode>0%</c:formatCode>
                <c:ptCount val="44"/>
                <c:pt idx="0">
                  <c:v>0.34615384615384648</c:v>
                </c:pt>
                <c:pt idx="1">
                  <c:v>4.3478260869565223E-2</c:v>
                </c:pt>
                <c:pt idx="2">
                  <c:v>1.408450704225353E-2</c:v>
                </c:pt>
                <c:pt idx="3">
                  <c:v>0</c:v>
                </c:pt>
                <c:pt idx="4">
                  <c:v>0.40425531914893614</c:v>
                </c:pt>
                <c:pt idx="5">
                  <c:v>0.171875</c:v>
                </c:pt>
                <c:pt idx="6">
                  <c:v>0.25</c:v>
                </c:pt>
                <c:pt idx="7">
                  <c:v>0</c:v>
                </c:pt>
                <c:pt idx="8">
                  <c:v>3.4482758620689682E-2</c:v>
                </c:pt>
                <c:pt idx="9">
                  <c:v>0.234375</c:v>
                </c:pt>
                <c:pt idx="10">
                  <c:v>0.40909090909090939</c:v>
                </c:pt>
                <c:pt idx="11">
                  <c:v>0.3260869565217393</c:v>
                </c:pt>
                <c:pt idx="12">
                  <c:v>0.33333333333333331</c:v>
                </c:pt>
                <c:pt idx="13">
                  <c:v>0.11428571428571442</c:v>
                </c:pt>
                <c:pt idx="14">
                  <c:v>0.2985074626865673</c:v>
                </c:pt>
                <c:pt idx="15">
                  <c:v>0.38235294117647101</c:v>
                </c:pt>
                <c:pt idx="16">
                  <c:v>0.25531914893617019</c:v>
                </c:pt>
                <c:pt idx="17">
                  <c:v>0.19480519480519506</c:v>
                </c:pt>
                <c:pt idx="18">
                  <c:v>0.25862068965517265</c:v>
                </c:pt>
                <c:pt idx="19">
                  <c:v>0.39473684210526339</c:v>
                </c:pt>
                <c:pt idx="20">
                  <c:v>0.12121212121212127</c:v>
                </c:pt>
                <c:pt idx="21">
                  <c:v>5.9701492537313508E-2</c:v>
                </c:pt>
                <c:pt idx="22">
                  <c:v>0.2173913043478263</c:v>
                </c:pt>
                <c:pt idx="23">
                  <c:v>0.37500000000000022</c:v>
                </c:pt>
                <c:pt idx="24">
                  <c:v>0.15254237288135614</c:v>
                </c:pt>
                <c:pt idx="25">
                  <c:v>0.18181818181818199</c:v>
                </c:pt>
                <c:pt idx="26">
                  <c:v>0.10344827586206895</c:v>
                </c:pt>
                <c:pt idx="27">
                  <c:v>0.17647058823529421</c:v>
                </c:pt>
                <c:pt idx="28">
                  <c:v>8.8235294117647176E-2</c:v>
                </c:pt>
                <c:pt idx="29">
                  <c:v>0.14465408805031446</c:v>
                </c:pt>
                <c:pt idx="30">
                  <c:v>0.20895522388059712</c:v>
                </c:pt>
                <c:pt idx="31">
                  <c:v>0.2</c:v>
                </c:pt>
                <c:pt idx="32">
                  <c:v>0.24657534246575341</c:v>
                </c:pt>
                <c:pt idx="33">
                  <c:v>2.3255813953488382E-2</c:v>
                </c:pt>
                <c:pt idx="34">
                  <c:v>0.26470588235294146</c:v>
                </c:pt>
                <c:pt idx="35">
                  <c:v>0.27777777777777807</c:v>
                </c:pt>
                <c:pt idx="36">
                  <c:v>0.31481481481481544</c:v>
                </c:pt>
                <c:pt idx="37">
                  <c:v>9.0361445783132682E-2</c:v>
                </c:pt>
                <c:pt idx="38">
                  <c:v>2.8571428571428598E-2</c:v>
                </c:pt>
                <c:pt idx="39">
                  <c:v>0.183098591549296</c:v>
                </c:pt>
                <c:pt idx="40">
                  <c:v>3.1250000000000028E-2</c:v>
                </c:pt>
                <c:pt idx="41">
                  <c:v>0</c:v>
                </c:pt>
                <c:pt idx="42">
                  <c:v>3.0927835051546414E-2</c:v>
                </c:pt>
                <c:pt idx="43">
                  <c:v>0.15460295151089262</c:v>
                </c:pt>
              </c:numCache>
            </c:numRef>
          </c:val>
        </c:ser>
        <c:ser>
          <c:idx val="1"/>
          <c:order val="1"/>
          <c:tx>
            <c:v>2018</c:v>
          </c:tx>
          <c:dLbls>
            <c:dLbl>
              <c:idx val="1"/>
              <c:spPr/>
              <c:txPr>
                <a:bodyPr rot="-5400000" vert="horz"/>
                <a:lstStyle/>
                <a:p>
                  <a:pPr>
                    <a:defRPr sz="800" b="0"/>
                  </a:pPr>
                  <a:endParaRPr lang="ru-RU"/>
                </a:p>
              </c:txPr>
            </c:dLbl>
            <c:txPr>
              <a:bodyPr rot="-5400000" vert="horz"/>
              <a:lstStyle/>
              <a:p>
                <a:pPr>
                  <a:defRPr sz="800" b="1"/>
                </a:pPr>
                <a:endParaRPr lang="ru-RU"/>
              </a:p>
            </c:txPr>
            <c:dLblPos val="outEnd"/>
            <c:showVal val="1"/>
          </c:dLbls>
          <c:cat>
            <c:strRef>
              <c:f>'06.06.2019'!$I$9:$I$51</c:f>
              <c:strCache>
                <c:ptCount val="43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</c:strCache>
            </c:strRef>
          </c:cat>
          <c:val>
            <c:numRef>
              <c:f>'06.06.2019'!$Z$9:$Z$52</c:f>
              <c:numCache>
                <c:formatCode>0%</c:formatCode>
                <c:ptCount val="44"/>
                <c:pt idx="0">
                  <c:v>0.38000000000000023</c:v>
                </c:pt>
                <c:pt idx="1">
                  <c:v>0.12000000000000002</c:v>
                </c:pt>
                <c:pt idx="2">
                  <c:v>0.16000000000000011</c:v>
                </c:pt>
                <c:pt idx="3">
                  <c:v>1.0000000000000009E-2</c:v>
                </c:pt>
                <c:pt idx="4">
                  <c:v>0.34000000000000036</c:v>
                </c:pt>
                <c:pt idx="5">
                  <c:v>5.0000000000000037E-2</c:v>
                </c:pt>
                <c:pt idx="6">
                  <c:v>0.2100000000000001</c:v>
                </c:pt>
                <c:pt idx="7">
                  <c:v>0</c:v>
                </c:pt>
                <c:pt idx="8">
                  <c:v>2.0000000000000018E-2</c:v>
                </c:pt>
                <c:pt idx="9">
                  <c:v>0.53</c:v>
                </c:pt>
                <c:pt idx="10">
                  <c:v>0.5800000000000004</c:v>
                </c:pt>
                <c:pt idx="11">
                  <c:v>0.28000000000000008</c:v>
                </c:pt>
                <c:pt idx="12">
                  <c:v>0.45</c:v>
                </c:pt>
                <c:pt idx="13">
                  <c:v>0.1800000000000001</c:v>
                </c:pt>
                <c:pt idx="14">
                  <c:v>7.0000000000000034E-2</c:v>
                </c:pt>
                <c:pt idx="15">
                  <c:v>0.17</c:v>
                </c:pt>
                <c:pt idx="16">
                  <c:v>0.12000000000000002</c:v>
                </c:pt>
                <c:pt idx="17">
                  <c:v>0.2900000000000002</c:v>
                </c:pt>
                <c:pt idx="18">
                  <c:v>0.31000000000000022</c:v>
                </c:pt>
                <c:pt idx="19">
                  <c:v>0.27</c:v>
                </c:pt>
                <c:pt idx="20">
                  <c:v>3.000000000000002E-2</c:v>
                </c:pt>
                <c:pt idx="21">
                  <c:v>0.27</c:v>
                </c:pt>
                <c:pt idx="22">
                  <c:v>0.2100000000000001</c:v>
                </c:pt>
                <c:pt idx="23">
                  <c:v>0.12000000000000002</c:v>
                </c:pt>
                <c:pt idx="24">
                  <c:v>3.000000000000002E-2</c:v>
                </c:pt>
                <c:pt idx="25">
                  <c:v>0.31000000000000022</c:v>
                </c:pt>
                <c:pt idx="26">
                  <c:v>0.1</c:v>
                </c:pt>
                <c:pt idx="27">
                  <c:v>0.16000000000000011</c:v>
                </c:pt>
                <c:pt idx="28">
                  <c:v>0.2400000000000001</c:v>
                </c:pt>
                <c:pt idx="29">
                  <c:v>0.19000000000000011</c:v>
                </c:pt>
                <c:pt idx="30">
                  <c:v>0.16000000000000011</c:v>
                </c:pt>
                <c:pt idx="31">
                  <c:v>0.15000000000000011</c:v>
                </c:pt>
                <c:pt idx="32">
                  <c:v>9.0000000000000066E-2</c:v>
                </c:pt>
                <c:pt idx="33">
                  <c:v>1.0000000000000009E-2</c:v>
                </c:pt>
                <c:pt idx="34">
                  <c:v>0.22000000000000011</c:v>
                </c:pt>
                <c:pt idx="35">
                  <c:v>0.13</c:v>
                </c:pt>
                <c:pt idx="36">
                  <c:v>0.2900000000000002</c:v>
                </c:pt>
                <c:pt idx="37">
                  <c:v>0.17</c:v>
                </c:pt>
                <c:pt idx="38">
                  <c:v>0.28000000000000008</c:v>
                </c:pt>
                <c:pt idx="39">
                  <c:v>0.11000000000000006</c:v>
                </c:pt>
                <c:pt idx="40">
                  <c:v>7.0000000000000034E-2</c:v>
                </c:pt>
                <c:pt idx="41">
                  <c:v>0</c:v>
                </c:pt>
                <c:pt idx="42">
                  <c:v>3.000000000000002E-2</c:v>
                </c:pt>
                <c:pt idx="43">
                  <c:v>0.18395348837209338</c:v>
                </c:pt>
              </c:numCache>
            </c:numRef>
          </c:val>
        </c:ser>
        <c:dLbls>
          <c:showVal val="1"/>
        </c:dLbls>
        <c:axId val="64501248"/>
        <c:axId val="64502784"/>
      </c:barChart>
      <c:catAx>
        <c:axId val="6450124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</a:defRPr>
            </a:pPr>
            <a:endParaRPr lang="ru-RU"/>
          </a:p>
        </c:txPr>
        <c:crossAx val="64502784"/>
        <c:crosses val="autoZero"/>
        <c:auto val="1"/>
        <c:lblAlgn val="ctr"/>
        <c:lblOffset val="100"/>
      </c:catAx>
      <c:valAx>
        <c:axId val="64502784"/>
        <c:scaling>
          <c:orientation val="minMax"/>
        </c:scaling>
        <c:axPos val="l"/>
        <c:majorGridlines/>
        <c:numFmt formatCode="0%" sourceLinked="1"/>
        <c:tickLblPos val="nextTo"/>
        <c:crossAx val="6450124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Получили оценку «2»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2019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Лист3!$A$2:$A$45</c:f>
              <c:strCache>
                <c:ptCount val="44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  <c:pt idx="43">
                  <c:v>По городу</c:v>
                </c:pt>
              </c:strCache>
            </c:strRef>
          </c:cat>
          <c:val>
            <c:numRef>
              <c:f>Лист3!$D$2:$D$45</c:f>
              <c:numCache>
                <c:formatCode>0%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0.33333333333333331</c:v>
                </c:pt>
                <c:pt idx="11">
                  <c:v>0</c:v>
                </c:pt>
                <c:pt idx="12">
                  <c:v>0.16666666666666666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4.7619047619047623E-2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3.333333333333334E-2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0.45714285714285763</c:v>
                </c:pt>
                <c:pt idx="42">
                  <c:v>0.34615384615384631</c:v>
                </c:pt>
                <c:pt idx="43">
                  <c:v>4.0160642570281097E-2</c:v>
                </c:pt>
              </c:numCache>
            </c:numRef>
          </c:val>
        </c:ser>
        <c:ser>
          <c:idx val="1"/>
          <c:order val="1"/>
          <c:tx>
            <c:v>2018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Лист3!$A$2:$A$45</c:f>
              <c:strCache>
                <c:ptCount val="44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  <c:pt idx="43">
                  <c:v>По городу</c:v>
                </c:pt>
              </c:strCache>
            </c:strRef>
          </c:cat>
          <c:val>
            <c:numRef>
              <c:f>Лист3!$E$2:$E$45</c:f>
              <c:numCache>
                <c:formatCode>0%</c:formatCode>
                <c:ptCount val="44"/>
                <c:pt idx="0">
                  <c:v>7.0000000000000021E-2</c:v>
                </c:pt>
                <c:pt idx="1">
                  <c:v>0</c:v>
                </c:pt>
                <c:pt idx="2">
                  <c:v>0.05</c:v>
                </c:pt>
                <c:pt idx="3">
                  <c:v>0</c:v>
                </c:pt>
                <c:pt idx="4">
                  <c:v>7.0000000000000021E-2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4.0000000000000022E-2</c:v>
                </c:pt>
                <c:pt idx="9">
                  <c:v>0</c:v>
                </c:pt>
                <c:pt idx="10">
                  <c:v>9.0000000000000024E-2</c:v>
                </c:pt>
                <c:pt idx="11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4.0000000000000022E-2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0.17</c:v>
                </c:pt>
                <c:pt idx="23">
                  <c:v>0</c:v>
                </c:pt>
                <c:pt idx="24">
                  <c:v>0</c:v>
                </c:pt>
                <c:pt idx="25">
                  <c:v>4.0000000000000022E-2</c:v>
                </c:pt>
                <c:pt idx="26">
                  <c:v>2.0000000000000011E-2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0.05</c:v>
                </c:pt>
                <c:pt idx="36">
                  <c:v>1.0000000000000005E-2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0.38000000000000045</c:v>
                </c:pt>
                <c:pt idx="42">
                  <c:v>0.32000000000000045</c:v>
                </c:pt>
                <c:pt idx="43">
                  <c:v>3.2142857142857154E-2</c:v>
                </c:pt>
              </c:numCache>
            </c:numRef>
          </c:val>
        </c:ser>
        <c:dLbls>
          <c:showVal val="1"/>
        </c:dLbls>
        <c:axId val="67187072"/>
        <c:axId val="67188608"/>
      </c:barChart>
      <c:catAx>
        <c:axId val="67187072"/>
        <c:scaling>
          <c:orientation val="minMax"/>
        </c:scaling>
        <c:axPos val="b"/>
        <c:tickLblPos val="nextTo"/>
        <c:crossAx val="67188608"/>
        <c:crosses val="autoZero"/>
        <c:auto val="1"/>
        <c:lblAlgn val="ctr"/>
        <c:lblOffset val="100"/>
      </c:catAx>
      <c:valAx>
        <c:axId val="67188608"/>
        <c:scaling>
          <c:orientation val="minMax"/>
        </c:scaling>
        <c:axPos val="l"/>
        <c:majorGridlines/>
        <c:numFmt formatCode="0%" sourceLinked="1"/>
        <c:tickLblPos val="nextTo"/>
        <c:crossAx val="6718707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Решаемость заданий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2019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Лист2!$L$1:$AF$1</c:f>
              <c:strCache>
                <c:ptCount val="20"/>
                <c:pt idx="0">
                  <c:v>№1 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</c:strCache>
            </c:strRef>
          </c:cat>
          <c:val>
            <c:numRef>
              <c:f>Лист2!$L$2:$AF$2</c:f>
              <c:numCache>
                <c:formatCode>0%</c:formatCode>
                <c:ptCount val="21"/>
                <c:pt idx="0">
                  <c:v>0.86746987951807375</c:v>
                </c:pt>
                <c:pt idx="1">
                  <c:v>0.83132530120481962</c:v>
                </c:pt>
                <c:pt idx="2">
                  <c:v>0.89156626506023906</c:v>
                </c:pt>
                <c:pt idx="3">
                  <c:v>0.92771084337349519</c:v>
                </c:pt>
                <c:pt idx="4">
                  <c:v>0.85006693440428382</c:v>
                </c:pt>
                <c:pt idx="5">
                  <c:v>0.85006693440428382</c:v>
                </c:pt>
                <c:pt idx="6">
                  <c:v>0.53547523427041577</c:v>
                </c:pt>
                <c:pt idx="7">
                  <c:v>0.76840696117804552</c:v>
                </c:pt>
                <c:pt idx="8">
                  <c:v>0.97858099062918436</c:v>
                </c:pt>
                <c:pt idx="9">
                  <c:v>0.62650602409638567</c:v>
                </c:pt>
                <c:pt idx="10">
                  <c:v>0.96519410977242259</c:v>
                </c:pt>
                <c:pt idx="11">
                  <c:v>0.94511378848728167</c:v>
                </c:pt>
                <c:pt idx="12">
                  <c:v>0.32797858099063026</c:v>
                </c:pt>
                <c:pt idx="13">
                  <c:v>0.86746987951807375</c:v>
                </c:pt>
                <c:pt idx="14">
                  <c:v>0.45917001338688135</c:v>
                </c:pt>
                <c:pt idx="15">
                  <c:v>0.68540829986613117</c:v>
                </c:pt>
                <c:pt idx="16">
                  <c:v>0.72958500669344151</c:v>
                </c:pt>
                <c:pt idx="17">
                  <c:v>0.77911646586345351</c:v>
                </c:pt>
                <c:pt idx="18">
                  <c:v>0.681392235609104</c:v>
                </c:pt>
                <c:pt idx="19">
                  <c:v>0.2034805890227577</c:v>
                </c:pt>
                <c:pt idx="20">
                  <c:v>0.73855421686746991</c:v>
                </c:pt>
              </c:numCache>
            </c:numRef>
          </c:val>
        </c:ser>
        <c:ser>
          <c:idx val="1"/>
          <c:order val="1"/>
          <c:tx>
            <c:v>2018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Лист2!$L$1:$AF$1</c:f>
              <c:strCache>
                <c:ptCount val="20"/>
                <c:pt idx="0">
                  <c:v>№1 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</c:strCache>
            </c:strRef>
          </c:cat>
          <c:val>
            <c:numRef>
              <c:f>Лист2!$L$3:$AF$3</c:f>
              <c:numCache>
                <c:formatCode>0%</c:formatCode>
                <c:ptCount val="21"/>
                <c:pt idx="0">
                  <c:v>0.70000000000000062</c:v>
                </c:pt>
                <c:pt idx="1">
                  <c:v>0.79</c:v>
                </c:pt>
                <c:pt idx="2">
                  <c:v>0.83000000000000063</c:v>
                </c:pt>
                <c:pt idx="3">
                  <c:v>0.75000000000000089</c:v>
                </c:pt>
                <c:pt idx="4">
                  <c:v>0.85000000000000064</c:v>
                </c:pt>
                <c:pt idx="5">
                  <c:v>0.70000000000000062</c:v>
                </c:pt>
                <c:pt idx="6">
                  <c:v>0.70000000000000062</c:v>
                </c:pt>
                <c:pt idx="7">
                  <c:v>0.70000000000000062</c:v>
                </c:pt>
                <c:pt idx="8">
                  <c:v>0.72000000000000064</c:v>
                </c:pt>
                <c:pt idx="9">
                  <c:v>0.77000000000000091</c:v>
                </c:pt>
                <c:pt idx="10">
                  <c:v>0.56999999999999995</c:v>
                </c:pt>
                <c:pt idx="11">
                  <c:v>0.58000000000000007</c:v>
                </c:pt>
                <c:pt idx="12">
                  <c:v>0.72000000000000064</c:v>
                </c:pt>
                <c:pt idx="13">
                  <c:v>0.45</c:v>
                </c:pt>
                <c:pt idx="14">
                  <c:v>0.68</c:v>
                </c:pt>
                <c:pt idx="15">
                  <c:v>0.72000000000000064</c:v>
                </c:pt>
                <c:pt idx="16">
                  <c:v>0.51</c:v>
                </c:pt>
                <c:pt idx="17">
                  <c:v>0.70000000000000062</c:v>
                </c:pt>
                <c:pt idx="18">
                  <c:v>0.83000000000000063</c:v>
                </c:pt>
                <c:pt idx="19">
                  <c:v>0.43000000000000038</c:v>
                </c:pt>
                <c:pt idx="20">
                  <c:v>0.68499999999999994</c:v>
                </c:pt>
              </c:numCache>
            </c:numRef>
          </c:val>
        </c:ser>
        <c:dLbls>
          <c:showVal val="1"/>
        </c:dLbls>
        <c:axId val="66785664"/>
        <c:axId val="66787200"/>
      </c:barChart>
      <c:catAx>
        <c:axId val="66785664"/>
        <c:scaling>
          <c:orientation val="minMax"/>
        </c:scaling>
        <c:axPos val="b"/>
        <c:tickLblPos val="nextTo"/>
        <c:crossAx val="66787200"/>
        <c:crosses val="autoZero"/>
        <c:auto val="1"/>
        <c:lblAlgn val="ctr"/>
        <c:lblOffset val="100"/>
      </c:catAx>
      <c:valAx>
        <c:axId val="66787200"/>
        <c:scaling>
          <c:orientation val="minMax"/>
        </c:scaling>
        <c:axPos val="l"/>
        <c:majorGridlines/>
        <c:numFmt formatCode="0%" sourceLinked="1"/>
        <c:tickLblPos val="nextTo"/>
        <c:crossAx val="6678566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Решаемость</a:t>
            </a:r>
            <a:r>
              <a:rPr lang="ru-RU" baseline="0"/>
              <a:t> заданий по ОО 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2019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Лист2!$A$2:$A$44</c:f>
              <c:strCache>
                <c:ptCount val="43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</c:strCache>
            </c:strRef>
          </c:cat>
          <c:val>
            <c:numRef>
              <c:f>Лист2!$J$2:$J$44</c:f>
              <c:numCache>
                <c:formatCode>0%</c:formatCode>
                <c:ptCount val="43"/>
                <c:pt idx="0">
                  <c:v>0.60555555555555562</c:v>
                </c:pt>
                <c:pt idx="1">
                  <c:v>0.82058823529411762</c:v>
                </c:pt>
                <c:pt idx="2">
                  <c:v>0.8433333333333336</c:v>
                </c:pt>
                <c:pt idx="3">
                  <c:v>0.83529411764705874</c:v>
                </c:pt>
                <c:pt idx="4">
                  <c:v>0.78181818181818152</c:v>
                </c:pt>
                <c:pt idx="5">
                  <c:v>0.8176470588235305</c:v>
                </c:pt>
                <c:pt idx="6">
                  <c:v>0.69166666666666654</c:v>
                </c:pt>
                <c:pt idx="7">
                  <c:v>0.86000000000000065</c:v>
                </c:pt>
                <c:pt idx="8">
                  <c:v>0.83285714285714252</c:v>
                </c:pt>
                <c:pt idx="9">
                  <c:v>0.67954545454545612</c:v>
                </c:pt>
                <c:pt idx="10">
                  <c:v>0.55833333333333335</c:v>
                </c:pt>
                <c:pt idx="11">
                  <c:v>0.67777777777777881</c:v>
                </c:pt>
                <c:pt idx="12">
                  <c:v>0.68333333333333368</c:v>
                </c:pt>
                <c:pt idx="13">
                  <c:v>0.65000000000000113</c:v>
                </c:pt>
                <c:pt idx="14">
                  <c:v>0.82187499999999991</c:v>
                </c:pt>
                <c:pt idx="15">
                  <c:v>0.72500000000000064</c:v>
                </c:pt>
                <c:pt idx="16">
                  <c:v>0.83611111111111114</c:v>
                </c:pt>
                <c:pt idx="17">
                  <c:v>0.65238095238095262</c:v>
                </c:pt>
                <c:pt idx="18">
                  <c:v>0.76944444444444549</c:v>
                </c:pt>
                <c:pt idx="19">
                  <c:v>0.68666666666666676</c:v>
                </c:pt>
                <c:pt idx="20">
                  <c:v>0.83666666666666678</c:v>
                </c:pt>
                <c:pt idx="21">
                  <c:v>0.81470588235294161</c:v>
                </c:pt>
                <c:pt idx="22">
                  <c:v>0.70000000000000062</c:v>
                </c:pt>
                <c:pt idx="23">
                  <c:v>0</c:v>
                </c:pt>
                <c:pt idx="24">
                  <c:v>0.73125000000000062</c:v>
                </c:pt>
                <c:pt idx="25">
                  <c:v>0.63500000000000101</c:v>
                </c:pt>
                <c:pt idx="26">
                  <c:v>0.78593749999999951</c:v>
                </c:pt>
                <c:pt idx="27">
                  <c:v>0.73809523809523914</c:v>
                </c:pt>
                <c:pt idx="28">
                  <c:v>0.6166666666666667</c:v>
                </c:pt>
                <c:pt idx="29">
                  <c:v>0.81290322580645158</c:v>
                </c:pt>
                <c:pt idx="30">
                  <c:v>0.807894736842106</c:v>
                </c:pt>
                <c:pt idx="31">
                  <c:v>0.79705882352941282</c:v>
                </c:pt>
                <c:pt idx="32">
                  <c:v>0.71875000000000089</c:v>
                </c:pt>
                <c:pt idx="33">
                  <c:v>0.89512195121951288</c:v>
                </c:pt>
                <c:pt idx="34">
                  <c:v>0.71500000000000064</c:v>
                </c:pt>
                <c:pt idx="35">
                  <c:v>0.92941176470588227</c:v>
                </c:pt>
                <c:pt idx="36">
                  <c:v>0.6708333333333345</c:v>
                </c:pt>
                <c:pt idx="37">
                  <c:v>0.76666666666666661</c:v>
                </c:pt>
                <c:pt idx="38">
                  <c:v>0.67142857142857326</c:v>
                </c:pt>
                <c:pt idx="39">
                  <c:v>0.73913043478260854</c:v>
                </c:pt>
                <c:pt idx="40">
                  <c:v>0.80312499999999998</c:v>
                </c:pt>
                <c:pt idx="41">
                  <c:v>0.37571428571428656</c:v>
                </c:pt>
                <c:pt idx="42">
                  <c:v>0.44423076923076932</c:v>
                </c:pt>
              </c:numCache>
            </c:numRef>
          </c:val>
        </c:ser>
        <c:ser>
          <c:idx val="1"/>
          <c:order val="1"/>
          <c:tx>
            <c:v>2018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Лист2!$A$2:$A$44</c:f>
              <c:strCache>
                <c:ptCount val="43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</c:strCache>
            </c:strRef>
          </c:cat>
          <c:val>
            <c:numRef>
              <c:f>Лист2!$K$2:$K$44</c:f>
              <c:numCache>
                <c:formatCode>0%</c:formatCode>
                <c:ptCount val="43"/>
                <c:pt idx="0">
                  <c:v>0.55000000000000004</c:v>
                </c:pt>
                <c:pt idx="1">
                  <c:v>0.74000000000000077</c:v>
                </c:pt>
                <c:pt idx="2">
                  <c:v>0.65000000000000102</c:v>
                </c:pt>
                <c:pt idx="3">
                  <c:v>0.87000000000000077</c:v>
                </c:pt>
                <c:pt idx="4">
                  <c:v>0.51</c:v>
                </c:pt>
                <c:pt idx="5">
                  <c:v>0.77000000000000091</c:v>
                </c:pt>
                <c:pt idx="6">
                  <c:v>0.59</c:v>
                </c:pt>
                <c:pt idx="7">
                  <c:v>0.87000000000000077</c:v>
                </c:pt>
                <c:pt idx="8">
                  <c:v>0.70000000000000062</c:v>
                </c:pt>
                <c:pt idx="9">
                  <c:v>0.45</c:v>
                </c:pt>
                <c:pt idx="10">
                  <c:v>0.44</c:v>
                </c:pt>
                <c:pt idx="11">
                  <c:v>0.59</c:v>
                </c:pt>
                <c:pt idx="12">
                  <c:v>0.53</c:v>
                </c:pt>
                <c:pt idx="13">
                  <c:v>0.69000000000000061</c:v>
                </c:pt>
                <c:pt idx="14">
                  <c:v>0.72000000000000064</c:v>
                </c:pt>
                <c:pt idx="15">
                  <c:v>0.60000000000000064</c:v>
                </c:pt>
                <c:pt idx="16">
                  <c:v>0.70000000000000062</c:v>
                </c:pt>
                <c:pt idx="17">
                  <c:v>0.60000000000000064</c:v>
                </c:pt>
                <c:pt idx="18">
                  <c:v>0.60000000000000064</c:v>
                </c:pt>
                <c:pt idx="19">
                  <c:v>0.5</c:v>
                </c:pt>
                <c:pt idx="20">
                  <c:v>0.81</c:v>
                </c:pt>
                <c:pt idx="21">
                  <c:v>0.61000000000000065</c:v>
                </c:pt>
                <c:pt idx="22">
                  <c:v>0.59</c:v>
                </c:pt>
                <c:pt idx="23">
                  <c:v>0.74000000000000077</c:v>
                </c:pt>
                <c:pt idx="24">
                  <c:v>0.87000000000000077</c:v>
                </c:pt>
                <c:pt idx="25">
                  <c:v>0.56999999999999995</c:v>
                </c:pt>
                <c:pt idx="26">
                  <c:v>0.72000000000000064</c:v>
                </c:pt>
                <c:pt idx="27">
                  <c:v>0.67000000000000104</c:v>
                </c:pt>
                <c:pt idx="28">
                  <c:v>0.61000000000000065</c:v>
                </c:pt>
                <c:pt idx="29">
                  <c:v>0.65000000000000102</c:v>
                </c:pt>
                <c:pt idx="30">
                  <c:v>0.66000000000000103</c:v>
                </c:pt>
                <c:pt idx="31">
                  <c:v>0.68</c:v>
                </c:pt>
                <c:pt idx="32">
                  <c:v>0.71000000000000063</c:v>
                </c:pt>
                <c:pt idx="33">
                  <c:v>0.85000000000000064</c:v>
                </c:pt>
                <c:pt idx="34">
                  <c:v>0.6400000000000009</c:v>
                </c:pt>
                <c:pt idx="35">
                  <c:v>0.67000000000000104</c:v>
                </c:pt>
                <c:pt idx="36">
                  <c:v>0.56000000000000005</c:v>
                </c:pt>
                <c:pt idx="37">
                  <c:v>0.70000000000000062</c:v>
                </c:pt>
                <c:pt idx="38">
                  <c:v>0.56000000000000005</c:v>
                </c:pt>
                <c:pt idx="39">
                  <c:v>0.69000000000000061</c:v>
                </c:pt>
                <c:pt idx="40">
                  <c:v>0.7600000000000009</c:v>
                </c:pt>
                <c:pt idx="41">
                  <c:v>0.65000000000000102</c:v>
                </c:pt>
                <c:pt idx="42">
                  <c:v>0.59</c:v>
                </c:pt>
              </c:numCache>
            </c:numRef>
          </c:val>
        </c:ser>
        <c:dLbls>
          <c:showVal val="1"/>
        </c:dLbls>
        <c:axId val="66884736"/>
        <c:axId val="66827008"/>
      </c:barChart>
      <c:catAx>
        <c:axId val="66884736"/>
        <c:scaling>
          <c:orientation val="minMax"/>
        </c:scaling>
        <c:axPos val="b"/>
        <c:tickLblPos val="nextTo"/>
        <c:crossAx val="66827008"/>
        <c:crosses val="autoZero"/>
        <c:auto val="1"/>
        <c:lblAlgn val="ctr"/>
        <c:lblOffset val="100"/>
      </c:catAx>
      <c:valAx>
        <c:axId val="66827008"/>
        <c:scaling>
          <c:orientation val="minMax"/>
        </c:scaling>
        <c:axPos val="l"/>
        <c:majorGridlines/>
        <c:numFmt formatCode="0%" sourceLinked="1"/>
        <c:tickLblPos val="nextTo"/>
        <c:crossAx val="6688473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="1" dirty="0"/>
              <a:t>Средний балл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2019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Лист1!$N$10:$N$52</c:f>
              <c:strCache>
                <c:ptCount val="43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</c:strCache>
            </c:strRef>
          </c:cat>
          <c:val>
            <c:numRef>
              <c:f>Лист1!$O$10:$O$53</c:f>
              <c:numCache>
                <c:formatCode>0.0</c:formatCode>
                <c:ptCount val="44"/>
                <c:pt idx="0">
                  <c:v>23</c:v>
                </c:pt>
                <c:pt idx="1">
                  <c:v>49.363636363636317</c:v>
                </c:pt>
                <c:pt idx="2">
                  <c:v>53.6</c:v>
                </c:pt>
                <c:pt idx="3">
                  <c:v>64.694915254237344</c:v>
                </c:pt>
                <c:pt idx="4">
                  <c:v>61.75</c:v>
                </c:pt>
                <c:pt idx="5">
                  <c:v>57.916666666666579</c:v>
                </c:pt>
                <c:pt idx="6">
                  <c:v>50</c:v>
                </c:pt>
                <c:pt idx="7">
                  <c:v>67.874999999999986</c:v>
                </c:pt>
                <c:pt idx="8">
                  <c:v>58.714285714285715</c:v>
                </c:pt>
                <c:pt idx="9">
                  <c:v>44</c:v>
                </c:pt>
                <c:pt idx="10">
                  <c:v>43.25</c:v>
                </c:pt>
                <c:pt idx="11">
                  <c:v>57.5</c:v>
                </c:pt>
                <c:pt idx="12">
                  <c:v>41.181818181818151</c:v>
                </c:pt>
                <c:pt idx="13">
                  <c:v>49.272727272727273</c:v>
                </c:pt>
                <c:pt idx="14">
                  <c:v>49.75</c:v>
                </c:pt>
                <c:pt idx="15">
                  <c:v>47.666666666666607</c:v>
                </c:pt>
                <c:pt idx="16">
                  <c:v>54.210526315789473</c:v>
                </c:pt>
                <c:pt idx="17">
                  <c:v>46</c:v>
                </c:pt>
                <c:pt idx="18">
                  <c:v>54.111111111111114</c:v>
                </c:pt>
                <c:pt idx="19">
                  <c:v>59</c:v>
                </c:pt>
                <c:pt idx="20">
                  <c:v>59.756756756756758</c:v>
                </c:pt>
                <c:pt idx="21">
                  <c:v>57.923076923076948</c:v>
                </c:pt>
                <c:pt idx="22">
                  <c:v>46.5</c:v>
                </c:pt>
                <c:pt idx="24">
                  <c:v>53.692307692307693</c:v>
                </c:pt>
                <c:pt idx="25">
                  <c:v>51.65</c:v>
                </c:pt>
                <c:pt idx="26">
                  <c:v>59.22222222222225</c:v>
                </c:pt>
                <c:pt idx="27">
                  <c:v>57.233333333333363</c:v>
                </c:pt>
                <c:pt idx="28">
                  <c:v>52.03846153846154</c:v>
                </c:pt>
                <c:pt idx="29">
                  <c:v>60.75</c:v>
                </c:pt>
                <c:pt idx="30">
                  <c:v>59.181818181818151</c:v>
                </c:pt>
                <c:pt idx="31">
                  <c:v>55.5</c:v>
                </c:pt>
                <c:pt idx="32">
                  <c:v>45.923076923076948</c:v>
                </c:pt>
                <c:pt idx="33">
                  <c:v>71.796296296296291</c:v>
                </c:pt>
                <c:pt idx="34">
                  <c:v>52.181818181818151</c:v>
                </c:pt>
                <c:pt idx="35">
                  <c:v>61.4</c:v>
                </c:pt>
                <c:pt idx="36">
                  <c:v>48.111111111111114</c:v>
                </c:pt>
                <c:pt idx="37">
                  <c:v>58.833333333333336</c:v>
                </c:pt>
                <c:pt idx="38">
                  <c:v>25.75</c:v>
                </c:pt>
                <c:pt idx="39">
                  <c:v>62.85</c:v>
                </c:pt>
                <c:pt idx="40">
                  <c:v>51.285714285714285</c:v>
                </c:pt>
                <c:pt idx="41">
                  <c:v>18.5</c:v>
                </c:pt>
                <c:pt idx="42">
                  <c:v>24.75</c:v>
                </c:pt>
                <c:pt idx="43">
                  <c:v>51.611587626815826</c:v>
                </c:pt>
              </c:numCache>
            </c:numRef>
          </c:val>
        </c:ser>
        <c:ser>
          <c:idx val="1"/>
          <c:order val="1"/>
          <c:tx>
            <c:v>2018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Лист1!$N$10:$N$52</c:f>
              <c:strCache>
                <c:ptCount val="43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</c:strCache>
            </c:strRef>
          </c:cat>
          <c:val>
            <c:numRef>
              <c:f>Лист1!$P$10:$P$53</c:f>
              <c:numCache>
                <c:formatCode>0.0</c:formatCode>
                <c:ptCount val="44"/>
                <c:pt idx="0">
                  <c:v>29</c:v>
                </c:pt>
                <c:pt idx="1">
                  <c:v>46</c:v>
                </c:pt>
                <c:pt idx="2">
                  <c:v>40.300000000000004</c:v>
                </c:pt>
                <c:pt idx="3">
                  <c:v>61</c:v>
                </c:pt>
                <c:pt idx="4">
                  <c:v>25</c:v>
                </c:pt>
                <c:pt idx="5">
                  <c:v>46</c:v>
                </c:pt>
                <c:pt idx="6">
                  <c:v>44</c:v>
                </c:pt>
                <c:pt idx="7">
                  <c:v>46.9</c:v>
                </c:pt>
                <c:pt idx="8">
                  <c:v>30.5</c:v>
                </c:pt>
                <c:pt idx="9">
                  <c:v>62</c:v>
                </c:pt>
                <c:pt idx="10">
                  <c:v>36.300000000000004</c:v>
                </c:pt>
                <c:pt idx="11">
                  <c:v>43</c:v>
                </c:pt>
                <c:pt idx="13">
                  <c:v>34.300000000000004</c:v>
                </c:pt>
                <c:pt idx="14">
                  <c:v>32.6</c:v>
                </c:pt>
                <c:pt idx="15">
                  <c:v>52</c:v>
                </c:pt>
                <c:pt idx="16">
                  <c:v>50</c:v>
                </c:pt>
                <c:pt idx="17">
                  <c:v>45.8</c:v>
                </c:pt>
                <c:pt idx="18">
                  <c:v>29</c:v>
                </c:pt>
                <c:pt idx="19">
                  <c:v>50</c:v>
                </c:pt>
                <c:pt idx="20">
                  <c:v>42.9</c:v>
                </c:pt>
                <c:pt idx="21">
                  <c:v>41.2</c:v>
                </c:pt>
                <c:pt idx="22">
                  <c:v>35</c:v>
                </c:pt>
                <c:pt idx="23">
                  <c:v>38.9</c:v>
                </c:pt>
                <c:pt idx="24">
                  <c:v>41.5</c:v>
                </c:pt>
                <c:pt idx="25">
                  <c:v>45</c:v>
                </c:pt>
                <c:pt idx="26">
                  <c:v>37.5</c:v>
                </c:pt>
                <c:pt idx="27">
                  <c:v>34.200000000000003</c:v>
                </c:pt>
                <c:pt idx="28">
                  <c:v>51.2</c:v>
                </c:pt>
                <c:pt idx="29">
                  <c:v>56</c:v>
                </c:pt>
                <c:pt idx="30">
                  <c:v>37.200000000000003</c:v>
                </c:pt>
                <c:pt idx="31">
                  <c:v>36.300000000000004</c:v>
                </c:pt>
                <c:pt idx="32">
                  <c:v>64.8</c:v>
                </c:pt>
                <c:pt idx="33">
                  <c:v>40.700000000000003</c:v>
                </c:pt>
                <c:pt idx="34">
                  <c:v>44</c:v>
                </c:pt>
                <c:pt idx="35">
                  <c:v>37.700000000000003</c:v>
                </c:pt>
                <c:pt idx="36">
                  <c:v>50.8</c:v>
                </c:pt>
                <c:pt idx="37">
                  <c:v>37</c:v>
                </c:pt>
                <c:pt idx="38">
                  <c:v>34</c:v>
                </c:pt>
                <c:pt idx="39">
                  <c:v>45</c:v>
                </c:pt>
                <c:pt idx="40">
                  <c:v>65.3</c:v>
                </c:pt>
                <c:pt idx="41">
                  <c:v>12.6</c:v>
                </c:pt>
                <c:pt idx="42">
                  <c:v>24</c:v>
                </c:pt>
                <c:pt idx="43">
                  <c:v>41.821428571428534</c:v>
                </c:pt>
              </c:numCache>
            </c:numRef>
          </c:val>
        </c:ser>
        <c:dLbls>
          <c:showVal val="1"/>
        </c:dLbls>
        <c:axId val="67272704"/>
        <c:axId val="67274240"/>
      </c:barChart>
      <c:catAx>
        <c:axId val="67272704"/>
        <c:scaling>
          <c:orientation val="minMax"/>
        </c:scaling>
        <c:axPos val="b"/>
        <c:tickLblPos val="nextTo"/>
        <c:crossAx val="67274240"/>
        <c:crosses val="autoZero"/>
        <c:auto val="1"/>
        <c:lblAlgn val="ctr"/>
        <c:lblOffset val="100"/>
      </c:catAx>
      <c:valAx>
        <c:axId val="67274240"/>
        <c:scaling>
          <c:orientation val="minMax"/>
        </c:scaling>
        <c:axPos val="l"/>
        <c:majorGridlines/>
        <c:numFmt formatCode="0.0" sourceLinked="1"/>
        <c:tickLblPos val="nextTo"/>
        <c:crossAx val="6727270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b="0" i="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Ниже </a:t>
            </a:r>
            <a:r>
              <a:rPr lang="ru-RU" dirty="0" smtClean="0"/>
              <a:t>минимального «порога»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2019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Лист1!$N$10:$N$52</c:f>
              <c:strCache>
                <c:ptCount val="43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</c:strCache>
            </c:strRef>
          </c:cat>
          <c:val>
            <c:numRef>
              <c:f>Лист1!$L$10:$L$52</c:f>
              <c:numCache>
                <c:formatCode>0%</c:formatCode>
                <c:ptCount val="43"/>
                <c:pt idx="0">
                  <c:v>0.66666666666666663</c:v>
                </c:pt>
                <c:pt idx="1">
                  <c:v>0</c:v>
                </c:pt>
                <c:pt idx="2">
                  <c:v>0</c:v>
                </c:pt>
                <c:pt idx="3">
                  <c:v>3.389830508474579E-2</c:v>
                </c:pt>
                <c:pt idx="4">
                  <c:v>0</c:v>
                </c:pt>
                <c:pt idx="5">
                  <c:v>8.3333333333333343E-2</c:v>
                </c:pt>
                <c:pt idx="6">
                  <c:v>0.13333333333333341</c:v>
                </c:pt>
                <c:pt idx="7">
                  <c:v>0</c:v>
                </c:pt>
                <c:pt idx="8">
                  <c:v>7.1428571428571425E-2</c:v>
                </c:pt>
                <c:pt idx="9">
                  <c:v>9.5238095238095247E-2</c:v>
                </c:pt>
                <c:pt idx="10">
                  <c:v>0</c:v>
                </c:pt>
                <c:pt idx="11">
                  <c:v>0</c:v>
                </c:pt>
                <c:pt idx="12">
                  <c:v>9.0909090909091023E-2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3.8461538461538464E-2</c:v>
                </c:pt>
                <c:pt idx="22">
                  <c:v>0</c:v>
                </c:pt>
                <c:pt idx="23">
                  <c:v>0</c:v>
                </c:pt>
                <c:pt idx="24">
                  <c:v>7.6923076923076927E-2</c:v>
                </c:pt>
                <c:pt idx="25">
                  <c:v>0.05</c:v>
                </c:pt>
                <c:pt idx="26">
                  <c:v>2.222222222222224E-2</c:v>
                </c:pt>
                <c:pt idx="27">
                  <c:v>0</c:v>
                </c:pt>
                <c:pt idx="28">
                  <c:v>0.11538461538461539</c:v>
                </c:pt>
                <c:pt idx="29">
                  <c:v>0</c:v>
                </c:pt>
                <c:pt idx="30">
                  <c:v>0</c:v>
                </c:pt>
                <c:pt idx="31">
                  <c:v>0.16666666666666666</c:v>
                </c:pt>
                <c:pt idx="32">
                  <c:v>0.11538461538461539</c:v>
                </c:pt>
                <c:pt idx="33">
                  <c:v>0</c:v>
                </c:pt>
                <c:pt idx="34">
                  <c:v>0.15151515151515169</c:v>
                </c:pt>
                <c:pt idx="35">
                  <c:v>0.05</c:v>
                </c:pt>
                <c:pt idx="36">
                  <c:v>0</c:v>
                </c:pt>
                <c:pt idx="37">
                  <c:v>0</c:v>
                </c:pt>
                <c:pt idx="38">
                  <c:v>0.75000000000000033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0.5</c:v>
                </c:pt>
              </c:numCache>
            </c:numRef>
          </c:val>
        </c:ser>
        <c:ser>
          <c:idx val="1"/>
          <c:order val="1"/>
          <c:tx>
            <c:v>2018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Лист1!$N$10:$N$52</c:f>
              <c:strCache>
                <c:ptCount val="43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</c:strCache>
            </c:strRef>
          </c:cat>
          <c:val>
            <c:numRef>
              <c:f>Лист1!$M$10:$M$52</c:f>
              <c:numCache>
                <c:formatCode>0%</c:formatCode>
                <c:ptCount val="43"/>
                <c:pt idx="0">
                  <c:v>0.43000000000000016</c:v>
                </c:pt>
                <c:pt idx="1">
                  <c:v>0</c:v>
                </c:pt>
                <c:pt idx="2">
                  <c:v>6.0000000000000026E-2</c:v>
                </c:pt>
                <c:pt idx="3">
                  <c:v>2.0000000000000011E-2</c:v>
                </c:pt>
                <c:pt idx="4">
                  <c:v>0.56000000000000005</c:v>
                </c:pt>
                <c:pt idx="5">
                  <c:v>9.0000000000000024E-2</c:v>
                </c:pt>
                <c:pt idx="6">
                  <c:v>0.18000000000000008</c:v>
                </c:pt>
                <c:pt idx="7">
                  <c:v>0</c:v>
                </c:pt>
                <c:pt idx="8">
                  <c:v>0.5</c:v>
                </c:pt>
                <c:pt idx="9">
                  <c:v>0</c:v>
                </c:pt>
                <c:pt idx="10">
                  <c:v>0.14000000000000001</c:v>
                </c:pt>
                <c:pt idx="11">
                  <c:v>9.0000000000000024E-2</c:v>
                </c:pt>
                <c:pt idx="13">
                  <c:v>0.23</c:v>
                </c:pt>
                <c:pt idx="14">
                  <c:v>0.25</c:v>
                </c:pt>
                <c:pt idx="15">
                  <c:v>0</c:v>
                </c:pt>
                <c:pt idx="16">
                  <c:v>8.0000000000000043E-2</c:v>
                </c:pt>
                <c:pt idx="17">
                  <c:v>0.18000000000000008</c:v>
                </c:pt>
                <c:pt idx="18">
                  <c:v>0.27</c:v>
                </c:pt>
                <c:pt idx="19">
                  <c:v>0.24000000000000007</c:v>
                </c:pt>
                <c:pt idx="20">
                  <c:v>0.1</c:v>
                </c:pt>
                <c:pt idx="21">
                  <c:v>0.2</c:v>
                </c:pt>
                <c:pt idx="22">
                  <c:v>0</c:v>
                </c:pt>
                <c:pt idx="23">
                  <c:v>0.33000000000000024</c:v>
                </c:pt>
                <c:pt idx="24">
                  <c:v>0</c:v>
                </c:pt>
                <c:pt idx="25">
                  <c:v>0.1</c:v>
                </c:pt>
                <c:pt idx="26">
                  <c:v>0.28000000000000008</c:v>
                </c:pt>
                <c:pt idx="27">
                  <c:v>0.5</c:v>
                </c:pt>
                <c:pt idx="28">
                  <c:v>0.13</c:v>
                </c:pt>
                <c:pt idx="29">
                  <c:v>0</c:v>
                </c:pt>
                <c:pt idx="30">
                  <c:v>0</c:v>
                </c:pt>
                <c:pt idx="31">
                  <c:v>0.23</c:v>
                </c:pt>
                <c:pt idx="32">
                  <c:v>3.0000000000000002E-2</c:v>
                </c:pt>
                <c:pt idx="33">
                  <c:v>0.14000000000000001</c:v>
                </c:pt>
                <c:pt idx="34">
                  <c:v>8.0000000000000043E-2</c:v>
                </c:pt>
                <c:pt idx="35">
                  <c:v>0.23</c:v>
                </c:pt>
                <c:pt idx="36">
                  <c:v>0.14000000000000001</c:v>
                </c:pt>
                <c:pt idx="37">
                  <c:v>0</c:v>
                </c:pt>
                <c:pt idx="38">
                  <c:v>0.27</c:v>
                </c:pt>
                <c:pt idx="39">
                  <c:v>0.2</c:v>
                </c:pt>
                <c:pt idx="40">
                  <c:v>0</c:v>
                </c:pt>
                <c:pt idx="41">
                  <c:v>0.88</c:v>
                </c:pt>
                <c:pt idx="42">
                  <c:v>0.58000000000000007</c:v>
                </c:pt>
              </c:numCache>
            </c:numRef>
          </c:val>
        </c:ser>
        <c:dLbls>
          <c:showVal val="1"/>
        </c:dLbls>
        <c:axId val="67308544"/>
        <c:axId val="67318528"/>
      </c:barChart>
      <c:catAx>
        <c:axId val="67308544"/>
        <c:scaling>
          <c:orientation val="minMax"/>
        </c:scaling>
        <c:axPos val="b"/>
        <c:tickLblPos val="nextTo"/>
        <c:crossAx val="67318528"/>
        <c:crosses val="autoZero"/>
        <c:auto val="1"/>
        <c:lblAlgn val="ctr"/>
        <c:lblOffset val="100"/>
      </c:catAx>
      <c:valAx>
        <c:axId val="67318528"/>
        <c:scaling>
          <c:orientation val="minMax"/>
        </c:scaling>
        <c:axPos val="l"/>
        <c:majorGridlines/>
        <c:numFmt formatCode="0%" sourceLinked="1"/>
        <c:tickLblPos val="nextTo"/>
        <c:crossAx val="6730854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Процент распределения тестовых баллов 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2019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Лист1!$R$9:$AA$9</c:f>
              <c:strCache>
                <c:ptCount val="10"/>
                <c:pt idx="0">
                  <c:v>1-10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</c:strCache>
            </c:strRef>
          </c:cat>
          <c:val>
            <c:numRef>
              <c:f>Лист1!$R$54:$AA$54</c:f>
              <c:numCache>
                <c:formatCode>0.0%</c:formatCode>
                <c:ptCount val="10"/>
                <c:pt idx="0">
                  <c:v>6.2111801242236081E-3</c:v>
                </c:pt>
                <c:pt idx="1">
                  <c:v>2.608695652173915E-2</c:v>
                </c:pt>
                <c:pt idx="2">
                  <c:v>5.8385093167701893E-2</c:v>
                </c:pt>
                <c:pt idx="3">
                  <c:v>0.14161490683229827</c:v>
                </c:pt>
                <c:pt idx="4">
                  <c:v>0.16894409937888208</c:v>
                </c:pt>
                <c:pt idx="5">
                  <c:v>0.10683229813664596</c:v>
                </c:pt>
                <c:pt idx="6">
                  <c:v>0.2683229813664601</c:v>
                </c:pt>
                <c:pt idx="7">
                  <c:v>0.16770186335403728</c:v>
                </c:pt>
                <c:pt idx="8">
                  <c:v>4.9689440993788823E-2</c:v>
                </c:pt>
                <c:pt idx="9">
                  <c:v>4.9689440993788822E-3</c:v>
                </c:pt>
              </c:numCache>
            </c:numRef>
          </c:val>
        </c:ser>
        <c:ser>
          <c:idx val="1"/>
          <c:order val="1"/>
          <c:tx>
            <c:v>2018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Лист1!$R$9:$AA$9</c:f>
              <c:strCache>
                <c:ptCount val="10"/>
                <c:pt idx="0">
                  <c:v>1-10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</c:strCache>
            </c:strRef>
          </c:cat>
          <c:val>
            <c:numRef>
              <c:f>Лист1!$R$55:$AA$55</c:f>
              <c:numCache>
                <c:formatCode>0.0%</c:formatCode>
                <c:ptCount val="10"/>
                <c:pt idx="0">
                  <c:v>6.0000000000000027E-3</c:v>
                </c:pt>
                <c:pt idx="1">
                  <c:v>1.4999999999999998E-2</c:v>
                </c:pt>
                <c:pt idx="2">
                  <c:v>6.7000000000000004E-2</c:v>
                </c:pt>
                <c:pt idx="3">
                  <c:v>0.16500000000000001</c:v>
                </c:pt>
                <c:pt idx="4">
                  <c:v>0.17400000000000004</c:v>
                </c:pt>
                <c:pt idx="5">
                  <c:v>9.8000000000000059E-2</c:v>
                </c:pt>
                <c:pt idx="6">
                  <c:v>0.23700000000000004</c:v>
                </c:pt>
                <c:pt idx="7">
                  <c:v>0.17</c:v>
                </c:pt>
                <c:pt idx="8">
                  <c:v>5.5000000000000014E-2</c:v>
                </c:pt>
                <c:pt idx="9">
                  <c:v>1.2E-2</c:v>
                </c:pt>
              </c:numCache>
            </c:numRef>
          </c:val>
        </c:ser>
        <c:dLbls>
          <c:showVal val="1"/>
        </c:dLbls>
        <c:axId val="67353216"/>
        <c:axId val="72679808"/>
      </c:barChart>
      <c:catAx>
        <c:axId val="67353216"/>
        <c:scaling>
          <c:orientation val="minMax"/>
        </c:scaling>
        <c:axPos val="b"/>
        <c:tickLblPos val="nextTo"/>
        <c:crossAx val="72679808"/>
        <c:crosses val="autoZero"/>
        <c:auto val="1"/>
        <c:lblAlgn val="ctr"/>
        <c:lblOffset val="100"/>
      </c:catAx>
      <c:valAx>
        <c:axId val="72679808"/>
        <c:scaling>
          <c:orientation val="minMax"/>
        </c:scaling>
        <c:axPos val="l"/>
        <c:majorGridlines/>
        <c:numFmt formatCode="0.0%" sourceLinked="1"/>
        <c:tickLblPos val="nextTo"/>
        <c:crossAx val="673532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Решаемость заданий с кратким ответом</a:t>
            </a:r>
          </a:p>
        </c:rich>
      </c:tx>
      <c:layout>
        <c:manualLayout>
          <c:xMode val="edge"/>
          <c:yMode val="edge"/>
          <c:x val="0.28184174106814197"/>
          <c:y val="1.263707578729646E-2"/>
        </c:manualLayout>
      </c:layout>
    </c:title>
    <c:plotArea>
      <c:layout>
        <c:manualLayout>
          <c:layoutTarget val="inner"/>
          <c:xMode val="edge"/>
          <c:yMode val="edge"/>
          <c:x val="0.11982174103237113"/>
          <c:y val="2.8252405949256338E-2"/>
          <c:w val="0.74333245844269469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v>2019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Лист1!$AR$9:$BC$9</c:f>
              <c:strCache>
                <c:ptCount val="12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</c:strCache>
            </c:strRef>
          </c:cat>
          <c:val>
            <c:numRef>
              <c:f>Лист1!$AR$54:$BC$54</c:f>
              <c:numCache>
                <c:formatCode>0%</c:formatCode>
                <c:ptCount val="12"/>
                <c:pt idx="0">
                  <c:v>0.95776397515527967</c:v>
                </c:pt>
                <c:pt idx="1">
                  <c:v>0.94782608695652171</c:v>
                </c:pt>
                <c:pt idx="2">
                  <c:v>0.88322981366459707</c:v>
                </c:pt>
                <c:pt idx="3">
                  <c:v>0.92049689440993787</c:v>
                </c:pt>
                <c:pt idx="4">
                  <c:v>0.91801242236024849</c:v>
                </c:pt>
                <c:pt idx="5">
                  <c:v>0.75900621118012468</c:v>
                </c:pt>
                <c:pt idx="6">
                  <c:v>0.51055900621118044</c:v>
                </c:pt>
                <c:pt idx="7">
                  <c:v>0.6434782608695655</c:v>
                </c:pt>
                <c:pt idx="8">
                  <c:v>0.66459627329192561</c:v>
                </c:pt>
                <c:pt idx="9">
                  <c:v>0.92546583850931674</c:v>
                </c:pt>
                <c:pt idx="10">
                  <c:v>0.76273291925465869</c:v>
                </c:pt>
                <c:pt idx="11">
                  <c:v>0.63975155279503149</c:v>
                </c:pt>
              </c:numCache>
            </c:numRef>
          </c:val>
        </c:ser>
        <c:ser>
          <c:idx val="1"/>
          <c:order val="1"/>
          <c:tx>
            <c:v>2018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Лист1!$AR$9:$BC$9</c:f>
              <c:strCache>
                <c:ptCount val="12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</c:strCache>
            </c:strRef>
          </c:cat>
          <c:val>
            <c:numRef>
              <c:f>Лист1!$AR$55:$BC$55</c:f>
              <c:numCache>
                <c:formatCode>0%</c:formatCode>
                <c:ptCount val="12"/>
                <c:pt idx="0">
                  <c:v>0.53</c:v>
                </c:pt>
                <c:pt idx="1">
                  <c:v>0.55000000000000004</c:v>
                </c:pt>
                <c:pt idx="2">
                  <c:v>0.51</c:v>
                </c:pt>
                <c:pt idx="3">
                  <c:v>0.53</c:v>
                </c:pt>
                <c:pt idx="4">
                  <c:v>0.55000000000000004</c:v>
                </c:pt>
                <c:pt idx="5">
                  <c:v>0.54</c:v>
                </c:pt>
                <c:pt idx="6">
                  <c:v>0.42000000000000015</c:v>
                </c:pt>
                <c:pt idx="7">
                  <c:v>0.36000000000000015</c:v>
                </c:pt>
                <c:pt idx="8">
                  <c:v>0.54</c:v>
                </c:pt>
                <c:pt idx="9">
                  <c:v>0.39000000000000018</c:v>
                </c:pt>
                <c:pt idx="10">
                  <c:v>0.45</c:v>
                </c:pt>
                <c:pt idx="11">
                  <c:v>0.4</c:v>
                </c:pt>
              </c:numCache>
            </c:numRef>
          </c:val>
        </c:ser>
        <c:axId val="72718208"/>
        <c:axId val="72719744"/>
      </c:barChart>
      <c:catAx>
        <c:axId val="72718208"/>
        <c:scaling>
          <c:orientation val="minMax"/>
        </c:scaling>
        <c:axPos val="b"/>
        <c:tickLblPos val="nextTo"/>
        <c:crossAx val="72719744"/>
        <c:crosses val="autoZero"/>
        <c:auto val="1"/>
        <c:lblAlgn val="ctr"/>
        <c:lblOffset val="100"/>
      </c:catAx>
      <c:valAx>
        <c:axId val="72719744"/>
        <c:scaling>
          <c:orientation val="minMax"/>
        </c:scaling>
        <c:axPos val="l"/>
        <c:majorGridlines/>
        <c:numFmt formatCode="0%" sourceLinked="1"/>
        <c:tickLblPos val="nextTo"/>
        <c:crossAx val="727182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b="1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Процент решаемости заданий с развернутым ответом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Лист2!$R$7:$X$7</c:f>
              <c:strCache>
                <c:ptCount val="7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</c:strCache>
            </c:strRef>
          </c:cat>
          <c:val>
            <c:numRef>
              <c:f>Лист2!$R$9:$X$9</c:f>
              <c:numCache>
                <c:formatCode>0%</c:formatCode>
                <c:ptCount val="7"/>
                <c:pt idx="0">
                  <c:v>0.49378881987577672</c:v>
                </c:pt>
                <c:pt idx="1">
                  <c:v>0.44347826086956543</c:v>
                </c:pt>
                <c:pt idx="2">
                  <c:v>0.1732919254658386</c:v>
                </c:pt>
                <c:pt idx="3">
                  <c:v>1.7805383022774329E-2</c:v>
                </c:pt>
                <c:pt idx="4">
                  <c:v>0.11304347826086956</c:v>
                </c:pt>
                <c:pt idx="5">
                  <c:v>3.8819875776397533E-2</c:v>
                </c:pt>
                <c:pt idx="6">
                  <c:v>2.236179159754639E-2</c:v>
                </c:pt>
              </c:numCache>
            </c:numRef>
          </c:val>
        </c:ser>
        <c:dLbls>
          <c:showVal val="1"/>
        </c:dLbls>
        <c:axId val="72782208"/>
        <c:axId val="72783744"/>
      </c:barChart>
      <c:catAx>
        <c:axId val="72782208"/>
        <c:scaling>
          <c:orientation val="minMax"/>
        </c:scaling>
        <c:axPos val="b"/>
        <c:tickLblPos val="nextTo"/>
        <c:crossAx val="72783744"/>
        <c:crosses val="autoZero"/>
        <c:auto val="1"/>
        <c:lblAlgn val="ctr"/>
        <c:lblOffset val="100"/>
      </c:catAx>
      <c:valAx>
        <c:axId val="72783744"/>
        <c:scaling>
          <c:orientation val="minMax"/>
        </c:scaling>
        <c:axPos val="l"/>
        <c:majorGridlines/>
        <c:numFmt formatCode="0%" sourceLinked="1"/>
        <c:tickLblPos val="nextTo"/>
        <c:crossAx val="72782208"/>
        <c:crosses val="autoZero"/>
        <c:crossBetween val="between"/>
      </c:valAx>
    </c:plotArea>
    <c:plotVisOnly val="1"/>
  </c:chart>
  <c:txPr>
    <a:bodyPr/>
    <a:lstStyle/>
    <a:p>
      <a:pPr>
        <a:defRPr b="1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Успеваемость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2019</c:v>
          </c:tx>
          <c:dLbls>
            <c:txPr>
              <a:bodyPr rot="-5400000" vert="horz"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Val val="1"/>
          </c:dLbls>
          <c:cat>
            <c:strRef>
              <c:f>'06.06.2019'!$I$9:$I$51</c:f>
              <c:strCache>
                <c:ptCount val="43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</c:strCache>
            </c:strRef>
          </c:cat>
          <c:val>
            <c:numRef>
              <c:f>'06.06.2019'!$S$9:$S$51</c:f>
              <c:numCache>
                <c:formatCode>0%</c:formatCode>
                <c:ptCount val="43"/>
                <c:pt idx="0">
                  <c:v>0.65384615384615385</c:v>
                </c:pt>
                <c:pt idx="1">
                  <c:v>0.95652173913043481</c:v>
                </c:pt>
                <c:pt idx="2">
                  <c:v>0.9859154929577465</c:v>
                </c:pt>
                <c:pt idx="3">
                  <c:v>1</c:v>
                </c:pt>
                <c:pt idx="4">
                  <c:v>0.59574468085106358</c:v>
                </c:pt>
                <c:pt idx="5">
                  <c:v>0.82812500000000044</c:v>
                </c:pt>
                <c:pt idx="6">
                  <c:v>0.75000000000000044</c:v>
                </c:pt>
                <c:pt idx="7">
                  <c:v>1</c:v>
                </c:pt>
                <c:pt idx="8">
                  <c:v>0.96551724137931039</c:v>
                </c:pt>
                <c:pt idx="9">
                  <c:v>0.76562500000000089</c:v>
                </c:pt>
                <c:pt idx="10">
                  <c:v>0.59090909090909094</c:v>
                </c:pt>
                <c:pt idx="11">
                  <c:v>0.67391304347826131</c:v>
                </c:pt>
                <c:pt idx="12">
                  <c:v>0.66666666666666663</c:v>
                </c:pt>
                <c:pt idx="13">
                  <c:v>0.88571428571428557</c:v>
                </c:pt>
                <c:pt idx="14">
                  <c:v>0.70149253731343331</c:v>
                </c:pt>
                <c:pt idx="15">
                  <c:v>0.61764705882353033</c:v>
                </c:pt>
                <c:pt idx="16">
                  <c:v>0.74468085106383053</c:v>
                </c:pt>
                <c:pt idx="17">
                  <c:v>0.8051948051948058</c:v>
                </c:pt>
                <c:pt idx="18">
                  <c:v>0.74137931034482818</c:v>
                </c:pt>
                <c:pt idx="19">
                  <c:v>0.6052631578947365</c:v>
                </c:pt>
                <c:pt idx="20">
                  <c:v>0.87878787878787923</c:v>
                </c:pt>
                <c:pt idx="21">
                  <c:v>0.94029850746268662</c:v>
                </c:pt>
                <c:pt idx="22">
                  <c:v>0.78260869565217472</c:v>
                </c:pt>
                <c:pt idx="23">
                  <c:v>0.62500000000000044</c:v>
                </c:pt>
                <c:pt idx="24">
                  <c:v>0.84745762711864403</c:v>
                </c:pt>
                <c:pt idx="25">
                  <c:v>0.81818181818181879</c:v>
                </c:pt>
                <c:pt idx="26">
                  <c:v>0.89655172413793027</c:v>
                </c:pt>
                <c:pt idx="27">
                  <c:v>0.82352941176470584</c:v>
                </c:pt>
                <c:pt idx="28">
                  <c:v>0.91176470588235226</c:v>
                </c:pt>
                <c:pt idx="29">
                  <c:v>0.85534591194968612</c:v>
                </c:pt>
                <c:pt idx="30">
                  <c:v>0.7910447761194036</c:v>
                </c:pt>
                <c:pt idx="31">
                  <c:v>0.8</c:v>
                </c:pt>
                <c:pt idx="32">
                  <c:v>0.75342465753424714</c:v>
                </c:pt>
                <c:pt idx="33">
                  <c:v>0.97674418604651214</c:v>
                </c:pt>
                <c:pt idx="34">
                  <c:v>0.73529411764705932</c:v>
                </c:pt>
                <c:pt idx="35">
                  <c:v>0.72222222222222221</c:v>
                </c:pt>
                <c:pt idx="36">
                  <c:v>0.68518518518518523</c:v>
                </c:pt>
                <c:pt idx="37">
                  <c:v>0.90963855421686768</c:v>
                </c:pt>
                <c:pt idx="38">
                  <c:v>0.97142857142857209</c:v>
                </c:pt>
                <c:pt idx="39">
                  <c:v>0.81690140845070491</c:v>
                </c:pt>
                <c:pt idx="40">
                  <c:v>0.96875000000000044</c:v>
                </c:pt>
                <c:pt idx="41">
                  <c:v>1</c:v>
                </c:pt>
                <c:pt idx="42">
                  <c:v>0.9690721649484535</c:v>
                </c:pt>
              </c:numCache>
            </c:numRef>
          </c:val>
        </c:ser>
        <c:ser>
          <c:idx val="1"/>
          <c:order val="1"/>
          <c:tx>
            <c:v>2018</c:v>
          </c:tx>
          <c:dLbls>
            <c:txPr>
              <a:bodyPr rot="-5400000" vert="horz"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Val val="1"/>
          </c:dLbls>
          <c:cat>
            <c:strRef>
              <c:f>'06.06.2019'!$I$9:$I$51</c:f>
              <c:strCache>
                <c:ptCount val="43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</c:strCache>
            </c:strRef>
          </c:cat>
          <c:val>
            <c:numRef>
              <c:f>'06.06.2019'!$T$9:$T$51</c:f>
              <c:numCache>
                <c:formatCode>0%</c:formatCode>
                <c:ptCount val="43"/>
                <c:pt idx="0">
                  <c:v>0.63000000000000045</c:v>
                </c:pt>
                <c:pt idx="1">
                  <c:v>0.88</c:v>
                </c:pt>
                <c:pt idx="2">
                  <c:v>0.84000000000000041</c:v>
                </c:pt>
                <c:pt idx="3">
                  <c:v>0.98</c:v>
                </c:pt>
                <c:pt idx="4">
                  <c:v>0.66000000000000059</c:v>
                </c:pt>
                <c:pt idx="5">
                  <c:v>0.9500000000000004</c:v>
                </c:pt>
                <c:pt idx="6">
                  <c:v>0.79</c:v>
                </c:pt>
                <c:pt idx="7">
                  <c:v>1</c:v>
                </c:pt>
                <c:pt idx="8">
                  <c:v>0.98</c:v>
                </c:pt>
                <c:pt idx="9">
                  <c:v>0.47000000000000008</c:v>
                </c:pt>
                <c:pt idx="10">
                  <c:v>0.42000000000000021</c:v>
                </c:pt>
                <c:pt idx="11">
                  <c:v>0.72000000000000042</c:v>
                </c:pt>
                <c:pt idx="12">
                  <c:v>0.55000000000000004</c:v>
                </c:pt>
                <c:pt idx="13">
                  <c:v>0.8200000000000004</c:v>
                </c:pt>
                <c:pt idx="14">
                  <c:v>0.93</c:v>
                </c:pt>
                <c:pt idx="15">
                  <c:v>0.8300000000000004</c:v>
                </c:pt>
                <c:pt idx="16">
                  <c:v>0.88</c:v>
                </c:pt>
                <c:pt idx="17">
                  <c:v>0.71000000000000041</c:v>
                </c:pt>
                <c:pt idx="18">
                  <c:v>0.69000000000000039</c:v>
                </c:pt>
                <c:pt idx="19">
                  <c:v>0.73000000000000043</c:v>
                </c:pt>
                <c:pt idx="20">
                  <c:v>0.97000000000000042</c:v>
                </c:pt>
                <c:pt idx="21">
                  <c:v>0.73000000000000043</c:v>
                </c:pt>
                <c:pt idx="22">
                  <c:v>0.79</c:v>
                </c:pt>
                <c:pt idx="23">
                  <c:v>0.88</c:v>
                </c:pt>
                <c:pt idx="24">
                  <c:v>0.97000000000000042</c:v>
                </c:pt>
                <c:pt idx="25">
                  <c:v>0.69000000000000039</c:v>
                </c:pt>
                <c:pt idx="26">
                  <c:v>0.9</c:v>
                </c:pt>
                <c:pt idx="27">
                  <c:v>0.84000000000000041</c:v>
                </c:pt>
                <c:pt idx="28">
                  <c:v>0.76000000000000045</c:v>
                </c:pt>
                <c:pt idx="29">
                  <c:v>0.81</c:v>
                </c:pt>
                <c:pt idx="30">
                  <c:v>0.84000000000000041</c:v>
                </c:pt>
                <c:pt idx="31">
                  <c:v>0.85000000000000042</c:v>
                </c:pt>
                <c:pt idx="32">
                  <c:v>0.91</c:v>
                </c:pt>
                <c:pt idx="33">
                  <c:v>0.99</c:v>
                </c:pt>
                <c:pt idx="34">
                  <c:v>0.78</c:v>
                </c:pt>
                <c:pt idx="35">
                  <c:v>0.87000000000000044</c:v>
                </c:pt>
                <c:pt idx="36">
                  <c:v>0.71000000000000041</c:v>
                </c:pt>
                <c:pt idx="37">
                  <c:v>0.8300000000000004</c:v>
                </c:pt>
                <c:pt idx="38">
                  <c:v>0.72000000000000042</c:v>
                </c:pt>
                <c:pt idx="39">
                  <c:v>0.89</c:v>
                </c:pt>
                <c:pt idx="40">
                  <c:v>0.93</c:v>
                </c:pt>
                <c:pt idx="41">
                  <c:v>1</c:v>
                </c:pt>
                <c:pt idx="42">
                  <c:v>0.97000000000000042</c:v>
                </c:pt>
              </c:numCache>
            </c:numRef>
          </c:val>
        </c:ser>
        <c:dLbls>
          <c:showVal val="1"/>
        </c:dLbls>
        <c:axId val="64529536"/>
        <c:axId val="64531072"/>
      </c:barChart>
      <c:catAx>
        <c:axId val="6452953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4531072"/>
        <c:crosses val="autoZero"/>
        <c:auto val="1"/>
        <c:lblAlgn val="ctr"/>
        <c:lblOffset val="100"/>
      </c:catAx>
      <c:valAx>
        <c:axId val="64531072"/>
        <c:scaling>
          <c:orientation val="minMax"/>
        </c:scaling>
        <c:axPos val="l"/>
        <c:majorGridlines/>
        <c:numFmt formatCode="0%" sourceLinked="1"/>
        <c:tickLblPos val="nextTo"/>
        <c:crossAx val="6452953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Качество знаний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2019</c:v>
          </c:tx>
          <c:dLbls>
            <c:txPr>
              <a:bodyPr rot="-5400000" vert="horz"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Val val="1"/>
          </c:dLbls>
          <c:cat>
            <c:strRef>
              <c:f>'06.06.2019'!$I$9:$I$51</c:f>
              <c:strCache>
                <c:ptCount val="43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</c:strCache>
            </c:strRef>
          </c:cat>
          <c:val>
            <c:numRef>
              <c:f>'06.06.2019'!$V$9:$V$51</c:f>
              <c:numCache>
                <c:formatCode>0%</c:formatCode>
                <c:ptCount val="43"/>
                <c:pt idx="0">
                  <c:v>0.230769230769231</c:v>
                </c:pt>
                <c:pt idx="1">
                  <c:v>0.5942028985507245</c:v>
                </c:pt>
                <c:pt idx="2">
                  <c:v>0.6056338028169016</c:v>
                </c:pt>
                <c:pt idx="3">
                  <c:v>0.84905660377358561</c:v>
                </c:pt>
                <c:pt idx="4">
                  <c:v>0.2978723404255319</c:v>
                </c:pt>
                <c:pt idx="5">
                  <c:v>0.46875</c:v>
                </c:pt>
                <c:pt idx="6">
                  <c:v>0.30357142857142855</c:v>
                </c:pt>
                <c:pt idx="7">
                  <c:v>0.91666666666666652</c:v>
                </c:pt>
                <c:pt idx="8">
                  <c:v>0.48275862068965547</c:v>
                </c:pt>
                <c:pt idx="9">
                  <c:v>0.40625</c:v>
                </c:pt>
                <c:pt idx="10">
                  <c:v>0.22727272727272727</c:v>
                </c:pt>
                <c:pt idx="11">
                  <c:v>0.19565217391304332</c:v>
                </c:pt>
                <c:pt idx="12">
                  <c:v>0.1111111111111111</c:v>
                </c:pt>
                <c:pt idx="13">
                  <c:v>0.37142857142857189</c:v>
                </c:pt>
                <c:pt idx="14">
                  <c:v>0.31343283582089593</c:v>
                </c:pt>
                <c:pt idx="15">
                  <c:v>0.29411764705882376</c:v>
                </c:pt>
                <c:pt idx="16">
                  <c:v>0.42553191489361702</c:v>
                </c:pt>
                <c:pt idx="17">
                  <c:v>0.31168831168831196</c:v>
                </c:pt>
                <c:pt idx="18">
                  <c:v>0.41379310344827575</c:v>
                </c:pt>
                <c:pt idx="19">
                  <c:v>0.18421052631578938</c:v>
                </c:pt>
                <c:pt idx="20">
                  <c:v>0.59090909090909094</c:v>
                </c:pt>
                <c:pt idx="21">
                  <c:v>0.53731343283582089</c:v>
                </c:pt>
                <c:pt idx="22">
                  <c:v>0.43478260869565255</c:v>
                </c:pt>
                <c:pt idx="23">
                  <c:v>0.37500000000000022</c:v>
                </c:pt>
                <c:pt idx="24">
                  <c:v>0.47457627118644119</c:v>
                </c:pt>
                <c:pt idx="25">
                  <c:v>0.39393939393939426</c:v>
                </c:pt>
                <c:pt idx="26">
                  <c:v>0.41379310344827575</c:v>
                </c:pt>
                <c:pt idx="27">
                  <c:v>0.48529411764705882</c:v>
                </c:pt>
                <c:pt idx="28">
                  <c:v>0.5588235294117645</c:v>
                </c:pt>
                <c:pt idx="29">
                  <c:v>0.44025157232704426</c:v>
                </c:pt>
                <c:pt idx="30">
                  <c:v>0.38805970149253732</c:v>
                </c:pt>
                <c:pt idx="31">
                  <c:v>0.32000000000000023</c:v>
                </c:pt>
                <c:pt idx="32">
                  <c:v>0.42465753424657526</c:v>
                </c:pt>
                <c:pt idx="33">
                  <c:v>0.89922480620155065</c:v>
                </c:pt>
                <c:pt idx="34">
                  <c:v>0.26470588235294146</c:v>
                </c:pt>
                <c:pt idx="35">
                  <c:v>0.22222222222222221</c:v>
                </c:pt>
                <c:pt idx="36">
                  <c:v>0.31481481481481544</c:v>
                </c:pt>
                <c:pt idx="37">
                  <c:v>0.53614457831325302</c:v>
                </c:pt>
                <c:pt idx="38">
                  <c:v>0.51428571428571423</c:v>
                </c:pt>
                <c:pt idx="39">
                  <c:v>0.38028169014084556</c:v>
                </c:pt>
                <c:pt idx="40">
                  <c:v>0.58333333333333337</c:v>
                </c:pt>
                <c:pt idx="41">
                  <c:v>0.23684210526315788</c:v>
                </c:pt>
                <c:pt idx="42">
                  <c:v>0.1134020618556701</c:v>
                </c:pt>
              </c:numCache>
            </c:numRef>
          </c:val>
        </c:ser>
        <c:ser>
          <c:idx val="1"/>
          <c:order val="1"/>
          <c:tx>
            <c:v>2018</c:v>
          </c:tx>
          <c:dLbls>
            <c:txPr>
              <a:bodyPr rot="-5400000" vert="horz"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Val val="1"/>
          </c:dLbls>
          <c:cat>
            <c:strRef>
              <c:f>'06.06.2019'!$I$9:$I$51</c:f>
              <c:strCache>
                <c:ptCount val="43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</c:strCache>
            </c:strRef>
          </c:cat>
          <c:val>
            <c:numRef>
              <c:f>'06.06.2019'!$W$9:$W$51</c:f>
              <c:numCache>
                <c:formatCode>0%</c:formatCode>
                <c:ptCount val="43"/>
                <c:pt idx="0">
                  <c:v>0.2100000000000001</c:v>
                </c:pt>
                <c:pt idx="1">
                  <c:v>0.62000000000000044</c:v>
                </c:pt>
                <c:pt idx="2">
                  <c:v>0.42000000000000021</c:v>
                </c:pt>
                <c:pt idx="3">
                  <c:v>0.91</c:v>
                </c:pt>
                <c:pt idx="4">
                  <c:v>0.23</c:v>
                </c:pt>
                <c:pt idx="5">
                  <c:v>0.67000000000000071</c:v>
                </c:pt>
                <c:pt idx="6">
                  <c:v>0.36000000000000021</c:v>
                </c:pt>
                <c:pt idx="7">
                  <c:v>0.89</c:v>
                </c:pt>
                <c:pt idx="8">
                  <c:v>0.52</c:v>
                </c:pt>
                <c:pt idx="9">
                  <c:v>0.13</c:v>
                </c:pt>
                <c:pt idx="10">
                  <c:v>0.26</c:v>
                </c:pt>
                <c:pt idx="11">
                  <c:v>0.36000000000000021</c:v>
                </c:pt>
                <c:pt idx="12">
                  <c:v>0.30000000000000021</c:v>
                </c:pt>
                <c:pt idx="13">
                  <c:v>0.47000000000000008</c:v>
                </c:pt>
                <c:pt idx="14">
                  <c:v>0.61000000000000043</c:v>
                </c:pt>
                <c:pt idx="15">
                  <c:v>0.4</c:v>
                </c:pt>
                <c:pt idx="16">
                  <c:v>0.63000000000000045</c:v>
                </c:pt>
                <c:pt idx="17">
                  <c:v>0.42000000000000021</c:v>
                </c:pt>
                <c:pt idx="18">
                  <c:v>0.4</c:v>
                </c:pt>
                <c:pt idx="19">
                  <c:v>0.2100000000000001</c:v>
                </c:pt>
                <c:pt idx="20">
                  <c:v>0.8</c:v>
                </c:pt>
                <c:pt idx="21">
                  <c:v>0.43000000000000022</c:v>
                </c:pt>
                <c:pt idx="22">
                  <c:v>0.43000000000000022</c:v>
                </c:pt>
                <c:pt idx="23">
                  <c:v>0.59</c:v>
                </c:pt>
                <c:pt idx="24">
                  <c:v>0.88</c:v>
                </c:pt>
                <c:pt idx="25">
                  <c:v>0.33000000000000035</c:v>
                </c:pt>
                <c:pt idx="26">
                  <c:v>0.60000000000000042</c:v>
                </c:pt>
                <c:pt idx="27">
                  <c:v>0.55000000000000004</c:v>
                </c:pt>
                <c:pt idx="28">
                  <c:v>0.43000000000000022</c:v>
                </c:pt>
                <c:pt idx="29">
                  <c:v>0.51</c:v>
                </c:pt>
                <c:pt idx="30">
                  <c:v>0.45</c:v>
                </c:pt>
                <c:pt idx="31">
                  <c:v>0.55000000000000004</c:v>
                </c:pt>
                <c:pt idx="32">
                  <c:v>0.56999999999999995</c:v>
                </c:pt>
                <c:pt idx="33">
                  <c:v>0.87000000000000044</c:v>
                </c:pt>
                <c:pt idx="34">
                  <c:v>0.44</c:v>
                </c:pt>
                <c:pt idx="35">
                  <c:v>0.45</c:v>
                </c:pt>
                <c:pt idx="36">
                  <c:v>0.3500000000000002</c:v>
                </c:pt>
                <c:pt idx="37">
                  <c:v>0.59</c:v>
                </c:pt>
                <c:pt idx="38">
                  <c:v>0.33000000000000035</c:v>
                </c:pt>
                <c:pt idx="39">
                  <c:v>0.52</c:v>
                </c:pt>
                <c:pt idx="40">
                  <c:v>0.89</c:v>
                </c:pt>
                <c:pt idx="41">
                  <c:v>0.36000000000000021</c:v>
                </c:pt>
                <c:pt idx="42">
                  <c:v>0.30000000000000021</c:v>
                </c:pt>
              </c:numCache>
            </c:numRef>
          </c:val>
        </c:ser>
        <c:dLbls>
          <c:showVal val="1"/>
        </c:dLbls>
        <c:axId val="64828544"/>
        <c:axId val="64830080"/>
      </c:barChart>
      <c:catAx>
        <c:axId val="6482854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4830080"/>
        <c:crosses val="autoZero"/>
        <c:auto val="1"/>
        <c:lblAlgn val="ctr"/>
        <c:lblOffset val="100"/>
      </c:catAx>
      <c:valAx>
        <c:axId val="64830080"/>
        <c:scaling>
          <c:orientation val="minMax"/>
        </c:scaling>
        <c:axPos val="l"/>
        <c:majorGridlines/>
        <c:numFmt formatCode="0%" sourceLinked="1"/>
        <c:tickLblPos val="nextTo"/>
        <c:crossAx val="648285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Средняя оценка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2019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'06.06.2019'!$I$9:$I$51</c:f>
              <c:strCache>
                <c:ptCount val="43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</c:strCache>
            </c:strRef>
          </c:cat>
          <c:val>
            <c:numRef>
              <c:f>'06.06.2019'!$O$9:$O$51</c:f>
              <c:numCache>
                <c:formatCode>0.0</c:formatCode>
                <c:ptCount val="43"/>
                <c:pt idx="0">
                  <c:v>2.9230769230769229</c:v>
                </c:pt>
                <c:pt idx="1">
                  <c:v>3.6666666666666665</c:v>
                </c:pt>
                <c:pt idx="2">
                  <c:v>3.7042253521126796</c:v>
                </c:pt>
                <c:pt idx="3">
                  <c:v>4.2735849056603774</c:v>
                </c:pt>
                <c:pt idx="4">
                  <c:v>2.9574468085106385</c:v>
                </c:pt>
                <c:pt idx="5">
                  <c:v>3.453125</c:v>
                </c:pt>
                <c:pt idx="6">
                  <c:v>3.0714285714285707</c:v>
                </c:pt>
                <c:pt idx="7">
                  <c:v>4.5416666666666705</c:v>
                </c:pt>
                <c:pt idx="8">
                  <c:v>3.5862068965517238</c:v>
                </c:pt>
                <c:pt idx="9">
                  <c:v>3.25</c:v>
                </c:pt>
                <c:pt idx="10">
                  <c:v>2.8181818181818192</c:v>
                </c:pt>
                <c:pt idx="11">
                  <c:v>2.9130434782608674</c:v>
                </c:pt>
                <c:pt idx="12">
                  <c:v>2.8222222222222224</c:v>
                </c:pt>
                <c:pt idx="13">
                  <c:v>3.342857142857143</c:v>
                </c:pt>
                <c:pt idx="14">
                  <c:v>3.044776119402985</c:v>
                </c:pt>
                <c:pt idx="15">
                  <c:v>2.9705882352941178</c:v>
                </c:pt>
                <c:pt idx="16">
                  <c:v>3.1914893617021276</c:v>
                </c:pt>
                <c:pt idx="17">
                  <c:v>3.1818181818181794</c:v>
                </c:pt>
                <c:pt idx="18">
                  <c:v>3.2413793103448274</c:v>
                </c:pt>
                <c:pt idx="19">
                  <c:v>2.7894736842105261</c:v>
                </c:pt>
                <c:pt idx="20">
                  <c:v>3.5757575757575775</c:v>
                </c:pt>
                <c:pt idx="21">
                  <c:v>3.5671641791044792</c:v>
                </c:pt>
                <c:pt idx="22">
                  <c:v>3.3478260869565237</c:v>
                </c:pt>
                <c:pt idx="23">
                  <c:v>3.125</c:v>
                </c:pt>
                <c:pt idx="24">
                  <c:v>3.3728813559322033</c:v>
                </c:pt>
                <c:pt idx="25">
                  <c:v>3.2424242424242444</c:v>
                </c:pt>
                <c:pt idx="26">
                  <c:v>3.3879310344827602</c:v>
                </c:pt>
                <c:pt idx="27">
                  <c:v>3.3382352941176467</c:v>
                </c:pt>
                <c:pt idx="28">
                  <c:v>3.5882352941176472</c:v>
                </c:pt>
                <c:pt idx="29">
                  <c:v>3.4150943396226396</c:v>
                </c:pt>
                <c:pt idx="30">
                  <c:v>3.1940298507462686</c:v>
                </c:pt>
                <c:pt idx="31">
                  <c:v>3.2</c:v>
                </c:pt>
                <c:pt idx="32">
                  <c:v>3.2739726027397262</c:v>
                </c:pt>
                <c:pt idx="33">
                  <c:v>4.4108527131782944</c:v>
                </c:pt>
                <c:pt idx="34">
                  <c:v>3.0490196078431371</c:v>
                </c:pt>
                <c:pt idx="35">
                  <c:v>2.9814814814814814</c:v>
                </c:pt>
                <c:pt idx="36">
                  <c:v>3.0555555555555554</c:v>
                </c:pt>
                <c:pt idx="37">
                  <c:v>3.6746987951807228</c:v>
                </c:pt>
                <c:pt idx="38">
                  <c:v>3.6</c:v>
                </c:pt>
                <c:pt idx="39">
                  <c:v>3.23943661971831</c:v>
                </c:pt>
                <c:pt idx="40">
                  <c:v>3.6458333333333335</c:v>
                </c:pt>
                <c:pt idx="41">
                  <c:v>3.2368421052631544</c:v>
                </c:pt>
                <c:pt idx="42">
                  <c:v>3.0824742268041239</c:v>
                </c:pt>
              </c:numCache>
            </c:numRef>
          </c:val>
        </c:ser>
        <c:ser>
          <c:idx val="1"/>
          <c:order val="1"/>
          <c:tx>
            <c:v>2018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'06.06.2019'!$I$9:$I$51</c:f>
              <c:strCache>
                <c:ptCount val="43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</c:strCache>
            </c:strRef>
          </c:cat>
          <c:val>
            <c:numRef>
              <c:f>'06.06.2019'!$P$9:$P$51</c:f>
              <c:numCache>
                <c:formatCode>0.0</c:formatCode>
                <c:ptCount val="43"/>
                <c:pt idx="0">
                  <c:v>2.8749999999999987</c:v>
                </c:pt>
                <c:pt idx="1">
                  <c:v>3.5961538461538463</c:v>
                </c:pt>
                <c:pt idx="2">
                  <c:v>3.3561643835616422</c:v>
                </c:pt>
                <c:pt idx="3">
                  <c:v>4.3603603603603602</c:v>
                </c:pt>
                <c:pt idx="4">
                  <c:v>2.9142857142857137</c:v>
                </c:pt>
                <c:pt idx="5">
                  <c:v>3.8461538461538463</c:v>
                </c:pt>
                <c:pt idx="6">
                  <c:v>3.1538461538461537</c:v>
                </c:pt>
                <c:pt idx="7">
                  <c:v>4.45</c:v>
                </c:pt>
                <c:pt idx="8">
                  <c:v>3.6153846153846154</c:v>
                </c:pt>
                <c:pt idx="9">
                  <c:v>2.6842105263157894</c:v>
                </c:pt>
                <c:pt idx="10">
                  <c:v>2.6842105263157894</c:v>
                </c:pt>
                <c:pt idx="11">
                  <c:v>3.1489361702127678</c:v>
                </c:pt>
                <c:pt idx="12">
                  <c:v>2.8863636363636345</c:v>
                </c:pt>
                <c:pt idx="13">
                  <c:v>3.4736842105263186</c:v>
                </c:pt>
                <c:pt idx="14">
                  <c:v>3.6363636363636345</c:v>
                </c:pt>
                <c:pt idx="15">
                  <c:v>3.3</c:v>
                </c:pt>
                <c:pt idx="16">
                  <c:v>3.5609756097560976</c:v>
                </c:pt>
                <c:pt idx="17">
                  <c:v>3.2028985507246381</c:v>
                </c:pt>
                <c:pt idx="18">
                  <c:v>3.1896551724137927</c:v>
                </c:pt>
                <c:pt idx="19">
                  <c:v>2.9696969696969697</c:v>
                </c:pt>
                <c:pt idx="20">
                  <c:v>4.0579710144927503</c:v>
                </c:pt>
                <c:pt idx="21">
                  <c:v>3.2244897959183692</c:v>
                </c:pt>
                <c:pt idx="22">
                  <c:v>3.2142857142857144</c:v>
                </c:pt>
                <c:pt idx="23">
                  <c:v>3.8235294117647061</c:v>
                </c:pt>
                <c:pt idx="24">
                  <c:v>4.0312500000000036</c:v>
                </c:pt>
                <c:pt idx="25">
                  <c:v>3.078125</c:v>
                </c:pt>
                <c:pt idx="26">
                  <c:v>3.6666666666666665</c:v>
                </c:pt>
                <c:pt idx="27">
                  <c:v>3.493150684931507</c:v>
                </c:pt>
                <c:pt idx="28">
                  <c:v>3.3809523809523809</c:v>
                </c:pt>
                <c:pt idx="29">
                  <c:v>3.4255319148936172</c:v>
                </c:pt>
                <c:pt idx="30">
                  <c:v>3.3571428571428572</c:v>
                </c:pt>
                <c:pt idx="31">
                  <c:v>3.8301886792452802</c:v>
                </c:pt>
                <c:pt idx="32">
                  <c:v>3.5466666666666669</c:v>
                </c:pt>
                <c:pt idx="33">
                  <c:v>4.3892617449664462</c:v>
                </c:pt>
                <c:pt idx="34">
                  <c:v>3.2758620689655182</c:v>
                </c:pt>
                <c:pt idx="35">
                  <c:v>3.4418604651162772</c:v>
                </c:pt>
                <c:pt idx="36">
                  <c:v>3.1568627450980387</c:v>
                </c:pt>
                <c:pt idx="37">
                  <c:v>3.5488721804511267</c:v>
                </c:pt>
                <c:pt idx="38">
                  <c:v>3.0769230769230771</c:v>
                </c:pt>
                <c:pt idx="39">
                  <c:v>3.5076923076923099</c:v>
                </c:pt>
                <c:pt idx="40">
                  <c:v>3.8505747126436782</c:v>
                </c:pt>
                <c:pt idx="41">
                  <c:v>3.3557692307692282</c:v>
                </c:pt>
                <c:pt idx="42">
                  <c:v>3.2666666666666666</c:v>
                </c:pt>
              </c:numCache>
            </c:numRef>
          </c:val>
        </c:ser>
        <c:dLbls>
          <c:showVal val="1"/>
        </c:dLbls>
        <c:axId val="64873600"/>
        <c:axId val="64875136"/>
      </c:barChart>
      <c:catAx>
        <c:axId val="6487360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4875136"/>
        <c:crosses val="autoZero"/>
        <c:auto val="1"/>
        <c:lblAlgn val="ctr"/>
        <c:lblOffset val="100"/>
      </c:catAx>
      <c:valAx>
        <c:axId val="64875136"/>
        <c:scaling>
          <c:orientation val="minMax"/>
        </c:scaling>
        <c:axPos val="l"/>
        <c:majorGridlines/>
        <c:numFmt formatCode="0.0" sourceLinked="1"/>
        <c:tickLblPos val="nextTo"/>
        <c:crossAx val="6487360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Решаемость заданий части 1 (базовый уровень)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2019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Лист1!$AD$7:$AW$7</c:f>
              <c:strCache>
                <c:ptCount val="20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</c:strCache>
            </c:strRef>
          </c:cat>
          <c:val>
            <c:numRef>
              <c:f>Лист1!$AD$52:$AX$52</c:f>
              <c:numCache>
                <c:formatCode>0%</c:formatCode>
                <c:ptCount val="21"/>
                <c:pt idx="0">
                  <c:v>0.76247364722417521</c:v>
                </c:pt>
                <c:pt idx="1">
                  <c:v>0.83239634574841859</c:v>
                </c:pt>
                <c:pt idx="2">
                  <c:v>0.86156008432888265</c:v>
                </c:pt>
                <c:pt idx="3">
                  <c:v>0.55797610681658472</c:v>
                </c:pt>
                <c:pt idx="4">
                  <c:v>0.71187631763879233</c:v>
                </c:pt>
                <c:pt idx="5">
                  <c:v>0.65460295151089321</c:v>
                </c:pt>
                <c:pt idx="6">
                  <c:v>0.66479269149683806</c:v>
                </c:pt>
                <c:pt idx="7">
                  <c:v>0.96697118763176393</c:v>
                </c:pt>
                <c:pt idx="8">
                  <c:v>0.59732958538299308</c:v>
                </c:pt>
                <c:pt idx="9">
                  <c:v>0.5685172171468732</c:v>
                </c:pt>
                <c:pt idx="10">
                  <c:v>0.62297962052002887</c:v>
                </c:pt>
                <c:pt idx="11">
                  <c:v>0.31482782853127217</c:v>
                </c:pt>
                <c:pt idx="12">
                  <c:v>0.46240337315530594</c:v>
                </c:pt>
                <c:pt idx="13">
                  <c:v>0.55727336612789879</c:v>
                </c:pt>
                <c:pt idx="14">
                  <c:v>0.81307097680955764</c:v>
                </c:pt>
                <c:pt idx="15">
                  <c:v>0.89037245256500364</c:v>
                </c:pt>
                <c:pt idx="16">
                  <c:v>0.65390021082220662</c:v>
                </c:pt>
                <c:pt idx="17">
                  <c:v>0.20730850316233326</c:v>
                </c:pt>
                <c:pt idx="18">
                  <c:v>0.6085734364019677</c:v>
                </c:pt>
                <c:pt idx="19">
                  <c:v>0.61595221363317021</c:v>
                </c:pt>
                <c:pt idx="20">
                  <c:v>0.64625790583274756</c:v>
                </c:pt>
              </c:numCache>
            </c:numRef>
          </c:val>
        </c:ser>
        <c:ser>
          <c:idx val="1"/>
          <c:order val="1"/>
          <c:tx>
            <c:v>2018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Лист1!$AD$7:$AW$7</c:f>
              <c:strCache>
                <c:ptCount val="20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</c:strCache>
            </c:strRef>
          </c:cat>
          <c:val>
            <c:numRef>
              <c:f>Лист1!$AD$53:$AX$53</c:f>
              <c:numCache>
                <c:formatCode>0%</c:formatCode>
                <c:ptCount val="21"/>
                <c:pt idx="0">
                  <c:v>0.65088999395007385</c:v>
                </c:pt>
                <c:pt idx="1">
                  <c:v>0.76533730261384125</c:v>
                </c:pt>
                <c:pt idx="2">
                  <c:v>0.80205466747808585</c:v>
                </c:pt>
                <c:pt idx="3">
                  <c:v>0.70900229601431863</c:v>
                </c:pt>
                <c:pt idx="4">
                  <c:v>0.80238017474850221</c:v>
                </c:pt>
                <c:pt idx="5">
                  <c:v>0.71965430119808682</c:v>
                </c:pt>
                <c:pt idx="6">
                  <c:v>0.71965430119808682</c:v>
                </c:pt>
                <c:pt idx="7">
                  <c:v>0.71965430119808682</c:v>
                </c:pt>
                <c:pt idx="8">
                  <c:v>0.68864738527037361</c:v>
                </c:pt>
                <c:pt idx="9">
                  <c:v>0.58826555263174429</c:v>
                </c:pt>
                <c:pt idx="10">
                  <c:v>0.55760763238184796</c:v>
                </c:pt>
                <c:pt idx="11">
                  <c:v>0.48310344266631849</c:v>
                </c:pt>
                <c:pt idx="12">
                  <c:v>0.56427361256432385</c:v>
                </c:pt>
                <c:pt idx="13">
                  <c:v>0.47384876931003866</c:v>
                </c:pt>
                <c:pt idx="14">
                  <c:v>0.69566982420876766</c:v>
                </c:pt>
                <c:pt idx="15">
                  <c:v>0.72792205905544993</c:v>
                </c:pt>
                <c:pt idx="16">
                  <c:v>0.49203967687510985</c:v>
                </c:pt>
                <c:pt idx="17">
                  <c:v>0.62077674176802378</c:v>
                </c:pt>
                <c:pt idx="18">
                  <c:v>0.78530740678023359</c:v>
                </c:pt>
                <c:pt idx="19">
                  <c:v>0.5588431986046456</c:v>
                </c:pt>
                <c:pt idx="20">
                  <c:v>0.6562466320257988</c:v>
                </c:pt>
              </c:numCache>
            </c:numRef>
          </c:val>
        </c:ser>
        <c:dLbls>
          <c:showVal val="1"/>
        </c:dLbls>
        <c:axId val="64926848"/>
        <c:axId val="64928384"/>
      </c:barChart>
      <c:catAx>
        <c:axId val="64926848"/>
        <c:scaling>
          <c:orientation val="minMax"/>
        </c:scaling>
        <c:axPos val="b"/>
        <c:tickLblPos val="nextTo"/>
        <c:crossAx val="64928384"/>
        <c:crosses val="autoZero"/>
        <c:auto val="1"/>
        <c:lblAlgn val="ctr"/>
        <c:lblOffset val="100"/>
      </c:catAx>
      <c:valAx>
        <c:axId val="64928384"/>
        <c:scaling>
          <c:orientation val="minMax"/>
        </c:scaling>
        <c:axPos val="l"/>
        <c:majorGridlines/>
        <c:numFmt formatCode="0%" sourceLinked="1"/>
        <c:tickLblPos val="nextTo"/>
        <c:crossAx val="6492684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Средний процент решаемости заданий части</a:t>
            </a:r>
            <a:r>
              <a:rPr lang="ru-RU" baseline="0"/>
              <a:t> 1 по ОО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2019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Лист1!$AB$8:$AB$50</c:f>
              <c:strCache>
                <c:ptCount val="43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</c:strCache>
            </c:strRef>
          </c:cat>
          <c:val>
            <c:numRef>
              <c:f>Лист1!$AZ$8:$AZ$50</c:f>
              <c:numCache>
                <c:formatCode>0%</c:formatCode>
                <c:ptCount val="43"/>
                <c:pt idx="0">
                  <c:v>0.50192307692307736</c:v>
                </c:pt>
                <c:pt idx="1">
                  <c:v>0.74202898550724639</c:v>
                </c:pt>
                <c:pt idx="2">
                  <c:v>0.72394366197183102</c:v>
                </c:pt>
                <c:pt idx="3">
                  <c:v>0.84716981132075475</c:v>
                </c:pt>
                <c:pt idx="4">
                  <c:v>0.52021276595744559</c:v>
                </c:pt>
                <c:pt idx="5">
                  <c:v>0.66015625000000044</c:v>
                </c:pt>
                <c:pt idx="6">
                  <c:v>0.55803571428571463</c:v>
                </c:pt>
                <c:pt idx="7">
                  <c:v>0.86736111111111114</c:v>
                </c:pt>
                <c:pt idx="8">
                  <c:v>0.70344827586206859</c:v>
                </c:pt>
                <c:pt idx="9">
                  <c:v>0.62578125000000073</c:v>
                </c:pt>
                <c:pt idx="10">
                  <c:v>0.46363636363636362</c:v>
                </c:pt>
                <c:pt idx="11">
                  <c:v>0.46739130434782633</c:v>
                </c:pt>
                <c:pt idx="12">
                  <c:v>0.47222222222222232</c:v>
                </c:pt>
                <c:pt idx="13">
                  <c:v>0.64857142857142913</c:v>
                </c:pt>
                <c:pt idx="14">
                  <c:v>0.55298507462686564</c:v>
                </c:pt>
                <c:pt idx="15">
                  <c:v>0.51323529411764657</c:v>
                </c:pt>
                <c:pt idx="16">
                  <c:v>0.59893617021276513</c:v>
                </c:pt>
                <c:pt idx="17">
                  <c:v>0.60844155844155901</c:v>
                </c:pt>
                <c:pt idx="18">
                  <c:v>0.59310344827586159</c:v>
                </c:pt>
                <c:pt idx="19">
                  <c:v>0.4750000000000002</c:v>
                </c:pt>
                <c:pt idx="20">
                  <c:v>0.71136363636363664</c:v>
                </c:pt>
                <c:pt idx="21">
                  <c:v>0.7253731343283587</c:v>
                </c:pt>
                <c:pt idx="22">
                  <c:v>0.61956521739130477</c:v>
                </c:pt>
                <c:pt idx="23">
                  <c:v>0.59687500000000004</c:v>
                </c:pt>
                <c:pt idx="24">
                  <c:v>0.65000000000000058</c:v>
                </c:pt>
                <c:pt idx="25">
                  <c:v>0.59696969696969693</c:v>
                </c:pt>
                <c:pt idx="26">
                  <c:v>0.65086206896551724</c:v>
                </c:pt>
                <c:pt idx="27">
                  <c:v>0.63308823529411806</c:v>
                </c:pt>
                <c:pt idx="28">
                  <c:v>0.7029411764705894</c:v>
                </c:pt>
                <c:pt idx="29">
                  <c:v>0.64056603773584908</c:v>
                </c:pt>
                <c:pt idx="30">
                  <c:v>0.61044776119402988</c:v>
                </c:pt>
                <c:pt idx="31">
                  <c:v>0.59799999999999998</c:v>
                </c:pt>
                <c:pt idx="32">
                  <c:v>0.61643835616438414</c:v>
                </c:pt>
                <c:pt idx="33">
                  <c:v>0.85348837209302364</c:v>
                </c:pt>
                <c:pt idx="34">
                  <c:v>0.55833333333333335</c:v>
                </c:pt>
                <c:pt idx="35">
                  <c:v>0.53796296296296198</c:v>
                </c:pt>
                <c:pt idx="36">
                  <c:v>0.53518518518518521</c:v>
                </c:pt>
                <c:pt idx="37">
                  <c:v>0.69487951807228965</c:v>
                </c:pt>
                <c:pt idx="38">
                  <c:v>0.70714285714285763</c:v>
                </c:pt>
                <c:pt idx="39">
                  <c:v>0.60985915492957821</c:v>
                </c:pt>
                <c:pt idx="40">
                  <c:v>0.70989583333333439</c:v>
                </c:pt>
                <c:pt idx="41">
                  <c:v>0.61118421052631622</c:v>
                </c:pt>
                <c:pt idx="42">
                  <c:v>0.56443298969072109</c:v>
                </c:pt>
              </c:numCache>
            </c:numRef>
          </c:val>
        </c:ser>
        <c:ser>
          <c:idx val="1"/>
          <c:order val="1"/>
          <c:tx>
            <c:v>2018</c:v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Лист1!$AB$8:$AB$50</c:f>
              <c:strCache>
                <c:ptCount val="43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</c:strCache>
            </c:strRef>
          </c:cat>
          <c:val>
            <c:numRef>
              <c:f>Лист1!$BA$8:$BA$50</c:f>
              <c:numCache>
                <c:formatCode>0%</c:formatCode>
                <c:ptCount val="43"/>
                <c:pt idx="0">
                  <c:v>0.5520833333333337</c:v>
                </c:pt>
                <c:pt idx="1">
                  <c:v>0.73750000000000004</c:v>
                </c:pt>
                <c:pt idx="2">
                  <c:v>0.64657534246575388</c:v>
                </c:pt>
                <c:pt idx="3">
                  <c:v>0.86756756756756759</c:v>
                </c:pt>
                <c:pt idx="4">
                  <c:v>0.50714285714285723</c:v>
                </c:pt>
                <c:pt idx="5">
                  <c:v>0.76666666666666672</c:v>
                </c:pt>
                <c:pt idx="6">
                  <c:v>0.59230769230769231</c:v>
                </c:pt>
                <c:pt idx="7">
                  <c:v>0.86562500000000075</c:v>
                </c:pt>
                <c:pt idx="8">
                  <c:v>0.69903846153846161</c:v>
                </c:pt>
                <c:pt idx="9">
                  <c:v>0.45</c:v>
                </c:pt>
                <c:pt idx="10">
                  <c:v>0.43684210526315814</c:v>
                </c:pt>
                <c:pt idx="11">
                  <c:v>0.59255319148936103</c:v>
                </c:pt>
                <c:pt idx="12">
                  <c:v>0.52840909090909105</c:v>
                </c:pt>
                <c:pt idx="13">
                  <c:v>0.69342105263158005</c:v>
                </c:pt>
                <c:pt idx="14">
                  <c:v>0.72386363636363693</c:v>
                </c:pt>
                <c:pt idx="15">
                  <c:v>0.60333333333333361</c:v>
                </c:pt>
                <c:pt idx="16">
                  <c:v>0.70121951219512246</c:v>
                </c:pt>
                <c:pt idx="17">
                  <c:v>0.59710144927536191</c:v>
                </c:pt>
                <c:pt idx="18">
                  <c:v>0.6008620689655173</c:v>
                </c:pt>
                <c:pt idx="19">
                  <c:v>0.49848484848484892</c:v>
                </c:pt>
                <c:pt idx="20">
                  <c:v>0.80579710144927563</c:v>
                </c:pt>
                <c:pt idx="21">
                  <c:v>0.61428571428571466</c:v>
                </c:pt>
                <c:pt idx="22">
                  <c:v>0.58928571428571441</c:v>
                </c:pt>
                <c:pt idx="23">
                  <c:v>0.74411764705882388</c:v>
                </c:pt>
                <c:pt idx="24">
                  <c:v>0.8671875</c:v>
                </c:pt>
                <c:pt idx="25">
                  <c:v>0.57031249999999956</c:v>
                </c:pt>
                <c:pt idx="26">
                  <c:v>0.71944444444444478</c:v>
                </c:pt>
                <c:pt idx="27">
                  <c:v>0.66712328767123341</c:v>
                </c:pt>
                <c:pt idx="28">
                  <c:v>0.60952380952381002</c:v>
                </c:pt>
                <c:pt idx="29">
                  <c:v>0.64751773049645389</c:v>
                </c:pt>
                <c:pt idx="30">
                  <c:v>0.66250000000000064</c:v>
                </c:pt>
                <c:pt idx="31">
                  <c:v>0.68301886792452871</c:v>
                </c:pt>
                <c:pt idx="32">
                  <c:v>0.70666666666666667</c:v>
                </c:pt>
                <c:pt idx="33">
                  <c:v>0.8496644295302016</c:v>
                </c:pt>
                <c:pt idx="34">
                  <c:v>0.64080459770114961</c:v>
                </c:pt>
                <c:pt idx="35">
                  <c:v>0.66627906976744178</c:v>
                </c:pt>
                <c:pt idx="36">
                  <c:v>0.56470588235294161</c:v>
                </c:pt>
                <c:pt idx="37">
                  <c:v>0.69736842105263108</c:v>
                </c:pt>
                <c:pt idx="38">
                  <c:v>0.56410256410256365</c:v>
                </c:pt>
                <c:pt idx="39">
                  <c:v>0.6853846153846157</c:v>
                </c:pt>
                <c:pt idx="40">
                  <c:v>0.76091954022988584</c:v>
                </c:pt>
                <c:pt idx="41">
                  <c:v>0.65144230769230771</c:v>
                </c:pt>
                <c:pt idx="42">
                  <c:v>0.5905555555555555</c:v>
                </c:pt>
              </c:numCache>
            </c:numRef>
          </c:val>
        </c:ser>
        <c:dLbls>
          <c:showVal val="1"/>
        </c:dLbls>
        <c:axId val="66482560"/>
        <c:axId val="66484096"/>
      </c:barChart>
      <c:catAx>
        <c:axId val="66482560"/>
        <c:scaling>
          <c:orientation val="minMax"/>
        </c:scaling>
        <c:axPos val="b"/>
        <c:tickLblPos val="nextTo"/>
        <c:crossAx val="66484096"/>
        <c:crosses val="autoZero"/>
        <c:auto val="1"/>
        <c:lblAlgn val="ctr"/>
        <c:lblOffset val="100"/>
      </c:catAx>
      <c:valAx>
        <c:axId val="66484096"/>
        <c:scaling>
          <c:orientation val="minMax"/>
        </c:scaling>
        <c:axPos val="l"/>
        <c:majorGridlines/>
        <c:numFmt formatCode="0%" sourceLinked="1"/>
        <c:tickLblPos val="nextTo"/>
        <c:crossAx val="6648256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Средний результат решаемости</a:t>
            </a:r>
            <a:r>
              <a:rPr lang="ru-RU" baseline="0"/>
              <a:t> заданий части 2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dLblPos val="outEnd"/>
            <c:showVal val="1"/>
          </c:dLbls>
          <c:cat>
            <c:strRef>
              <c:f>Лист2!$AI$62:$AN$62</c:f>
              <c:strCache>
                <c:ptCount val="6"/>
                <c:pt idx="0">
                  <c:v>№21</c:v>
                </c:pt>
                <c:pt idx="1">
                  <c:v>№22</c:v>
                </c:pt>
                <c:pt idx="2">
                  <c:v>№23</c:v>
                </c:pt>
                <c:pt idx="3">
                  <c:v>№24</c:v>
                </c:pt>
                <c:pt idx="4">
                  <c:v>№25</c:v>
                </c:pt>
                <c:pt idx="5">
                  <c:v>№26</c:v>
                </c:pt>
              </c:strCache>
            </c:strRef>
          </c:cat>
          <c:val>
            <c:numRef>
              <c:f>Лист2!$AI$63:$AN$63</c:f>
              <c:numCache>
                <c:formatCode>0%</c:formatCode>
                <c:ptCount val="6"/>
                <c:pt idx="0">
                  <c:v>0.1800000000000001</c:v>
                </c:pt>
                <c:pt idx="1">
                  <c:v>0.16</c:v>
                </c:pt>
                <c:pt idx="2">
                  <c:v>8.0000000000000043E-2</c:v>
                </c:pt>
                <c:pt idx="3">
                  <c:v>0.12000000000000002</c:v>
                </c:pt>
                <c:pt idx="4">
                  <c:v>1.0000000000000005E-2</c:v>
                </c:pt>
                <c:pt idx="5">
                  <c:v>1.0000000000000005E-2</c:v>
                </c:pt>
              </c:numCache>
            </c:numRef>
          </c:val>
        </c:ser>
        <c:axId val="66512000"/>
        <c:axId val="66513536"/>
      </c:barChart>
      <c:catAx>
        <c:axId val="66512000"/>
        <c:scaling>
          <c:orientation val="minMax"/>
        </c:scaling>
        <c:axPos val="b"/>
        <c:tickLblPos val="nextTo"/>
        <c:crossAx val="66513536"/>
        <c:crosses val="autoZero"/>
        <c:auto val="1"/>
        <c:lblAlgn val="ctr"/>
        <c:lblOffset val="100"/>
      </c:catAx>
      <c:valAx>
        <c:axId val="66513536"/>
        <c:scaling>
          <c:orientation val="minMax"/>
        </c:scaling>
        <c:axPos val="l"/>
        <c:majorGridlines/>
        <c:numFmt formatCode="0%" sourceLinked="1"/>
        <c:tickLblPos val="nextTo"/>
        <c:crossAx val="6651200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Средний результат решаемости части</a:t>
            </a:r>
            <a:r>
              <a:rPr lang="ru-RU" baseline="0"/>
              <a:t> 2 по ОО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Лист2!$X$8:$X$50</c:f>
              <c:strCache>
                <c:ptCount val="43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</c:strCache>
            </c:strRef>
          </c:cat>
          <c:val>
            <c:numRef>
              <c:f>Лист2!$BA$8:$BA$50</c:f>
              <c:numCache>
                <c:formatCode>0.0%</c:formatCode>
                <c:ptCount val="43"/>
                <c:pt idx="0">
                  <c:v>2.5641025641025668E-2</c:v>
                </c:pt>
                <c:pt idx="1">
                  <c:v>8.3333333333333343E-2</c:v>
                </c:pt>
                <c:pt idx="2">
                  <c:v>9.9765258215962535E-2</c:v>
                </c:pt>
                <c:pt idx="3">
                  <c:v>0.26022012578616355</c:v>
                </c:pt>
                <c:pt idx="4">
                  <c:v>3.9007092198581582E-2</c:v>
                </c:pt>
                <c:pt idx="5">
                  <c:v>0.11979166666666673</c:v>
                </c:pt>
                <c:pt idx="6">
                  <c:v>2.9761904761904785E-2</c:v>
                </c:pt>
                <c:pt idx="7">
                  <c:v>0.41782407407407457</c:v>
                </c:pt>
                <c:pt idx="8">
                  <c:v>0.11350574712643687</c:v>
                </c:pt>
                <c:pt idx="9">
                  <c:v>4.9479166666666657E-2</c:v>
                </c:pt>
                <c:pt idx="10">
                  <c:v>1.5151515151515162E-2</c:v>
                </c:pt>
                <c:pt idx="11">
                  <c:v>2.7173913043478295E-2</c:v>
                </c:pt>
                <c:pt idx="12">
                  <c:v>2.03703703703704E-2</c:v>
                </c:pt>
                <c:pt idx="13">
                  <c:v>7.6190476190476197E-2</c:v>
                </c:pt>
                <c:pt idx="14">
                  <c:v>3.4825870646766205E-2</c:v>
                </c:pt>
                <c:pt idx="15">
                  <c:v>5.6372549019607844E-2</c:v>
                </c:pt>
                <c:pt idx="16">
                  <c:v>4.2553191489361722E-2</c:v>
                </c:pt>
                <c:pt idx="17">
                  <c:v>4.0043290043290089E-2</c:v>
                </c:pt>
                <c:pt idx="18">
                  <c:v>7.3275862068965428E-2</c:v>
                </c:pt>
                <c:pt idx="19">
                  <c:v>2.4122807017543858E-2</c:v>
                </c:pt>
                <c:pt idx="20">
                  <c:v>9.2171717171717085E-2</c:v>
                </c:pt>
                <c:pt idx="21">
                  <c:v>6.5920398009950254E-2</c:v>
                </c:pt>
                <c:pt idx="22">
                  <c:v>9.7826086956521729E-2</c:v>
                </c:pt>
                <c:pt idx="23">
                  <c:v>7.2916666666666727E-2</c:v>
                </c:pt>
                <c:pt idx="24">
                  <c:v>4.5197740112994364E-2</c:v>
                </c:pt>
                <c:pt idx="25">
                  <c:v>4.9242424242424317E-2</c:v>
                </c:pt>
                <c:pt idx="26">
                  <c:v>6.3936781609195414E-2</c:v>
                </c:pt>
                <c:pt idx="27">
                  <c:v>5.2696078431372563E-2</c:v>
                </c:pt>
                <c:pt idx="28">
                  <c:v>0.13725490196078433</c:v>
                </c:pt>
                <c:pt idx="29">
                  <c:v>8.9622641509434053E-2</c:v>
                </c:pt>
                <c:pt idx="30">
                  <c:v>3.4825870646766205E-2</c:v>
                </c:pt>
                <c:pt idx="31">
                  <c:v>0.05</c:v>
                </c:pt>
                <c:pt idx="32">
                  <c:v>8.6757990867580029E-2</c:v>
                </c:pt>
                <c:pt idx="33">
                  <c:v>0.38824289405684792</c:v>
                </c:pt>
                <c:pt idx="34">
                  <c:v>4.6568627450980428E-2</c:v>
                </c:pt>
                <c:pt idx="35">
                  <c:v>3.7037037037037056E-2</c:v>
                </c:pt>
                <c:pt idx="36">
                  <c:v>4.0123456790123462E-2</c:v>
                </c:pt>
                <c:pt idx="37">
                  <c:v>0.16616465863453805</c:v>
                </c:pt>
                <c:pt idx="38">
                  <c:v>8.3333333333333343E-2</c:v>
                </c:pt>
                <c:pt idx="39">
                  <c:v>5.3990610328638541E-2</c:v>
                </c:pt>
                <c:pt idx="40">
                  <c:v>8.7673611111110994E-2</c:v>
                </c:pt>
                <c:pt idx="41">
                  <c:v>0</c:v>
                </c:pt>
                <c:pt idx="42">
                  <c:v>2.5773195876288659E-3</c:v>
                </c:pt>
              </c:numCache>
            </c:numRef>
          </c:val>
        </c:ser>
        <c:dLbls>
          <c:showVal val="1"/>
        </c:dLbls>
        <c:axId val="66530304"/>
        <c:axId val="66564864"/>
      </c:barChart>
      <c:catAx>
        <c:axId val="66530304"/>
        <c:scaling>
          <c:orientation val="minMax"/>
        </c:scaling>
        <c:axPos val="b"/>
        <c:tickLblPos val="nextTo"/>
        <c:crossAx val="66564864"/>
        <c:crosses val="autoZero"/>
        <c:auto val="1"/>
        <c:lblAlgn val="ctr"/>
        <c:lblOffset val="100"/>
      </c:catAx>
      <c:valAx>
        <c:axId val="66564864"/>
        <c:scaling>
          <c:orientation val="minMax"/>
        </c:scaling>
        <c:axPos val="l"/>
        <c:majorGridlines/>
        <c:numFmt formatCode="0.0%" sourceLinked="1"/>
        <c:tickLblPos val="nextTo"/>
        <c:crossAx val="66530304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Средняя оценка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3.8778400373923175E-2"/>
          <c:y val="0.13285264904286589"/>
          <c:w val="0.94349474821538393"/>
          <c:h val="0.58141958474767685"/>
        </c:manualLayout>
      </c:layout>
      <c:barChart>
        <c:barDir val="col"/>
        <c:grouping val="clustered"/>
        <c:ser>
          <c:idx val="0"/>
          <c:order val="0"/>
          <c:tx>
            <c:v>2019</c:v>
          </c:tx>
          <c:dLbls>
            <c:dLbl>
              <c:idx val="0"/>
              <c:spPr/>
              <c:txPr>
                <a:bodyPr rot="-5400000" vert="horz"/>
                <a:lstStyle/>
                <a:p>
                  <a:pPr>
                    <a:defRPr sz="800"/>
                  </a:pPr>
                  <a:endParaRPr lang="ru-RU"/>
                </a:p>
              </c:txPr>
            </c:dLbl>
            <c:txPr>
              <a:bodyPr rot="-5400000" vert="horz"/>
              <a:lstStyle/>
              <a:p>
                <a:pPr>
                  <a:defRPr sz="900"/>
                </a:pPr>
                <a:endParaRPr lang="ru-RU"/>
              </a:p>
            </c:txPr>
            <c:dLblPos val="outEnd"/>
            <c:showVal val="1"/>
          </c:dLbls>
          <c:cat>
            <c:strRef>
              <c:f>Лист2!$A$2:$A$45</c:f>
              <c:strCache>
                <c:ptCount val="44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  <c:pt idx="43">
                  <c:v>По городу</c:v>
                </c:pt>
              </c:strCache>
            </c:strRef>
          </c:cat>
          <c:val>
            <c:numRef>
              <c:f>Лист2!$H$2:$H$45</c:f>
              <c:numCache>
                <c:formatCode>0.0</c:formatCode>
                <c:ptCount val="44"/>
                <c:pt idx="0">
                  <c:v>3.6666666666666665</c:v>
                </c:pt>
                <c:pt idx="1">
                  <c:v>4.5294117647058805</c:v>
                </c:pt>
                <c:pt idx="2">
                  <c:v>4.666666666666667</c:v>
                </c:pt>
                <c:pt idx="3">
                  <c:v>4.5882352941176494</c:v>
                </c:pt>
                <c:pt idx="4">
                  <c:v>4.2727272727272725</c:v>
                </c:pt>
                <c:pt idx="5">
                  <c:v>4.5294117647058805</c:v>
                </c:pt>
                <c:pt idx="6">
                  <c:v>4.166666666666667</c:v>
                </c:pt>
                <c:pt idx="7">
                  <c:v>4.5999999999999996</c:v>
                </c:pt>
                <c:pt idx="8">
                  <c:v>4.5714285714285712</c:v>
                </c:pt>
                <c:pt idx="9">
                  <c:v>4</c:v>
                </c:pt>
                <c:pt idx="10">
                  <c:v>3.5</c:v>
                </c:pt>
                <c:pt idx="11">
                  <c:v>3.888888888888884</c:v>
                </c:pt>
                <c:pt idx="12">
                  <c:v>3.8333333333333335</c:v>
                </c:pt>
                <c:pt idx="13">
                  <c:v>3.7142857142857144</c:v>
                </c:pt>
                <c:pt idx="14">
                  <c:v>4.5</c:v>
                </c:pt>
                <c:pt idx="15">
                  <c:v>4</c:v>
                </c:pt>
                <c:pt idx="16">
                  <c:v>4.5</c:v>
                </c:pt>
                <c:pt idx="17">
                  <c:v>3.8095238095238044</c:v>
                </c:pt>
                <c:pt idx="18">
                  <c:v>4.3333333333333446</c:v>
                </c:pt>
                <c:pt idx="19">
                  <c:v>3.8666666666666667</c:v>
                </c:pt>
                <c:pt idx="20">
                  <c:v>4.4666666666666694</c:v>
                </c:pt>
                <c:pt idx="21">
                  <c:v>4.3529411764705772</c:v>
                </c:pt>
                <c:pt idx="22">
                  <c:v>4</c:v>
                </c:pt>
                <c:pt idx="23">
                  <c:v>0</c:v>
                </c:pt>
                <c:pt idx="24">
                  <c:v>4</c:v>
                </c:pt>
                <c:pt idx="25">
                  <c:v>3.8</c:v>
                </c:pt>
                <c:pt idx="26">
                  <c:v>4.34375</c:v>
                </c:pt>
                <c:pt idx="27">
                  <c:v>4.1428571428571415</c:v>
                </c:pt>
                <c:pt idx="28">
                  <c:v>3.3333333333333335</c:v>
                </c:pt>
                <c:pt idx="29">
                  <c:v>4.387096774193548</c:v>
                </c:pt>
                <c:pt idx="30">
                  <c:v>4.4210526315789478</c:v>
                </c:pt>
                <c:pt idx="31">
                  <c:v>4.2352941176470589</c:v>
                </c:pt>
                <c:pt idx="32">
                  <c:v>4.1249999999999858</c:v>
                </c:pt>
                <c:pt idx="33">
                  <c:v>4.8536585365853657</c:v>
                </c:pt>
                <c:pt idx="34">
                  <c:v>4.2333333333333494</c:v>
                </c:pt>
                <c:pt idx="35">
                  <c:v>4.8235294117647074</c:v>
                </c:pt>
                <c:pt idx="36">
                  <c:v>3.8333333333333335</c:v>
                </c:pt>
                <c:pt idx="37">
                  <c:v>4.2083333333333446</c:v>
                </c:pt>
                <c:pt idx="38">
                  <c:v>3.9285714285714342</c:v>
                </c:pt>
                <c:pt idx="39">
                  <c:v>4.1739130434782608</c:v>
                </c:pt>
                <c:pt idx="40">
                  <c:v>4.4375</c:v>
                </c:pt>
                <c:pt idx="41">
                  <c:v>2.6857142857142855</c:v>
                </c:pt>
                <c:pt idx="42">
                  <c:v>2.9615384615384617</c:v>
                </c:pt>
                <c:pt idx="43" formatCode="General">
                  <c:v>4.2</c:v>
                </c:pt>
              </c:numCache>
            </c:numRef>
          </c:val>
        </c:ser>
        <c:ser>
          <c:idx val="1"/>
          <c:order val="1"/>
          <c:tx>
            <c:v>2018</c:v>
          </c:tx>
          <c:dLbls>
            <c:txPr>
              <a:bodyPr rot="-5400000" vert="horz"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Val val="1"/>
          </c:dLbls>
          <c:cat>
            <c:strRef>
              <c:f>Лист2!$A$2:$A$45</c:f>
              <c:strCache>
                <c:ptCount val="44"/>
                <c:pt idx="0">
                  <c:v>СШ № 1</c:v>
                </c:pt>
                <c:pt idx="1">
                  <c:v>СШ № 2</c:v>
                </c:pt>
                <c:pt idx="2">
                  <c:v>СШ № 3</c:v>
                </c:pt>
                <c:pt idx="3">
                  <c:v>Гимназия № 4</c:v>
                </c:pt>
                <c:pt idx="4">
                  <c:v>СШ № 5</c:v>
                </c:pt>
                <c:pt idx="5">
                  <c:v>СШ № 6</c:v>
                </c:pt>
                <c:pt idx="6">
                  <c:v>СШ № 7</c:v>
                </c:pt>
                <c:pt idx="7">
                  <c:v>Гимназия №1</c:v>
                </c:pt>
                <c:pt idx="8">
                  <c:v>СШ № 8</c:v>
                </c:pt>
                <c:pt idx="9">
                  <c:v>СШ № 9</c:v>
                </c:pt>
                <c:pt idx="10">
                  <c:v>СШ № 10</c:v>
                </c:pt>
                <c:pt idx="11">
                  <c:v>СШ № 11</c:v>
                </c:pt>
                <c:pt idx="12">
                  <c:v>СШ № 12</c:v>
                </c:pt>
                <c:pt idx="13">
                  <c:v>СШ № 13</c:v>
                </c:pt>
                <c:pt idx="14">
                  <c:v>СШ № 14</c:v>
                </c:pt>
                <c:pt idx="15">
                  <c:v>СШ № 15</c:v>
                </c:pt>
                <c:pt idx="16">
                  <c:v>СШ № 16</c:v>
                </c:pt>
                <c:pt idx="17">
                  <c:v>СШ № 17</c:v>
                </c:pt>
                <c:pt idx="18">
                  <c:v>СШ № 18</c:v>
                </c:pt>
                <c:pt idx="19">
                  <c:v>СШ № 19</c:v>
                </c:pt>
                <c:pt idx="20">
                  <c:v>Лицей №1</c:v>
                </c:pt>
                <c:pt idx="21">
                  <c:v>СШ № 21</c:v>
                </c:pt>
                <c:pt idx="22">
                  <c:v>СШ № 22</c:v>
                </c:pt>
                <c:pt idx="23">
                  <c:v>СШ № 23</c:v>
                </c:pt>
                <c:pt idx="24">
                  <c:v>СШ №24</c:v>
                </c:pt>
                <c:pt idx="25">
                  <c:v>СШ № 25</c:v>
                </c:pt>
                <c:pt idx="26">
                  <c:v>СШ № 26</c:v>
                </c:pt>
                <c:pt idx="27">
                  <c:v>СШ № 27</c:v>
                </c:pt>
                <c:pt idx="28">
                  <c:v>СШ № 28</c:v>
                </c:pt>
                <c:pt idx="29">
                  <c:v>СШ № 29</c:v>
                </c:pt>
                <c:pt idx="30">
                  <c:v>СШ № 30</c:v>
                </c:pt>
                <c:pt idx="31">
                  <c:v>СШ № 31</c:v>
                </c:pt>
                <c:pt idx="32">
                  <c:v>СШ № 32</c:v>
                </c:pt>
                <c:pt idx="33">
                  <c:v>СШ № 33</c:v>
                </c:pt>
                <c:pt idx="34">
                  <c:v>СШ № 34</c:v>
                </c:pt>
                <c:pt idx="35">
                  <c:v>СШ № 35</c:v>
                </c:pt>
                <c:pt idx="36">
                  <c:v>СШ № 36</c:v>
                </c:pt>
                <c:pt idx="37">
                  <c:v>СШ № 37</c:v>
                </c:pt>
                <c:pt idx="38">
                  <c:v>СШ № 38</c:v>
                </c:pt>
                <c:pt idx="39">
                  <c:v>СШ № 39</c:v>
                </c:pt>
                <c:pt idx="40">
                  <c:v>СШ № 40</c:v>
                </c:pt>
                <c:pt idx="41">
                  <c:v>Отк. № 1</c:v>
                </c:pt>
                <c:pt idx="42">
                  <c:v>Отк. № 2</c:v>
                </c:pt>
                <c:pt idx="43">
                  <c:v>По городу</c:v>
                </c:pt>
              </c:strCache>
            </c:strRef>
          </c:cat>
          <c:val>
            <c:numRef>
              <c:f>Лист2!$I$2:$I$45</c:f>
              <c:numCache>
                <c:formatCode>General</c:formatCode>
                <c:ptCount val="44"/>
                <c:pt idx="0">
                  <c:v>3.8</c:v>
                </c:pt>
                <c:pt idx="1">
                  <c:v>4.0999999999999996</c:v>
                </c:pt>
                <c:pt idx="2">
                  <c:v>4.3</c:v>
                </c:pt>
                <c:pt idx="3">
                  <c:v>4.7</c:v>
                </c:pt>
                <c:pt idx="4">
                  <c:v>3.7</c:v>
                </c:pt>
                <c:pt idx="5">
                  <c:v>4.2</c:v>
                </c:pt>
                <c:pt idx="6">
                  <c:v>4.2</c:v>
                </c:pt>
                <c:pt idx="7">
                  <c:v>4.4000000000000004</c:v>
                </c:pt>
                <c:pt idx="8">
                  <c:v>3.8</c:v>
                </c:pt>
                <c:pt idx="9">
                  <c:v>3</c:v>
                </c:pt>
                <c:pt idx="10">
                  <c:v>3.9</c:v>
                </c:pt>
                <c:pt idx="11">
                  <c:v>4.2</c:v>
                </c:pt>
                <c:pt idx="13">
                  <c:v>4.0999999999999996</c:v>
                </c:pt>
                <c:pt idx="14">
                  <c:v>4.5</c:v>
                </c:pt>
                <c:pt idx="15">
                  <c:v>4.3</c:v>
                </c:pt>
                <c:pt idx="16">
                  <c:v>4</c:v>
                </c:pt>
                <c:pt idx="17">
                  <c:v>4.7</c:v>
                </c:pt>
                <c:pt idx="18">
                  <c:v>3.8</c:v>
                </c:pt>
                <c:pt idx="19">
                  <c:v>4.3</c:v>
                </c:pt>
                <c:pt idx="20">
                  <c:v>4.3</c:v>
                </c:pt>
                <c:pt idx="21">
                  <c:v>4.3</c:v>
                </c:pt>
                <c:pt idx="22">
                  <c:v>4</c:v>
                </c:pt>
                <c:pt idx="23">
                  <c:v>4.3</c:v>
                </c:pt>
                <c:pt idx="24">
                  <c:v>4.7</c:v>
                </c:pt>
                <c:pt idx="25">
                  <c:v>4</c:v>
                </c:pt>
                <c:pt idx="26">
                  <c:v>4.2</c:v>
                </c:pt>
                <c:pt idx="27">
                  <c:v>4.0999999999999996</c:v>
                </c:pt>
                <c:pt idx="28">
                  <c:v>4.5999999999999996</c:v>
                </c:pt>
                <c:pt idx="29">
                  <c:v>4.5999999999999996</c:v>
                </c:pt>
                <c:pt idx="30">
                  <c:v>4.4000000000000004</c:v>
                </c:pt>
                <c:pt idx="31">
                  <c:v>4.4000000000000004</c:v>
                </c:pt>
                <c:pt idx="32">
                  <c:v>4.8</c:v>
                </c:pt>
                <c:pt idx="33">
                  <c:v>4.3</c:v>
                </c:pt>
                <c:pt idx="34">
                  <c:v>4.3</c:v>
                </c:pt>
                <c:pt idx="35">
                  <c:v>4</c:v>
                </c:pt>
                <c:pt idx="36">
                  <c:v>4.4000000000000004</c:v>
                </c:pt>
                <c:pt idx="37">
                  <c:v>4</c:v>
                </c:pt>
                <c:pt idx="38">
                  <c:v>4</c:v>
                </c:pt>
                <c:pt idx="39">
                  <c:v>4.5999999999999996</c:v>
                </c:pt>
                <c:pt idx="40">
                  <c:v>4.9000000000000004</c:v>
                </c:pt>
                <c:pt idx="41">
                  <c:v>2.9</c:v>
                </c:pt>
                <c:pt idx="42">
                  <c:v>3.1</c:v>
                </c:pt>
                <c:pt idx="43">
                  <c:v>4.2</c:v>
                </c:pt>
              </c:numCache>
            </c:numRef>
          </c:val>
        </c:ser>
        <c:dLbls>
          <c:showVal val="1"/>
        </c:dLbls>
        <c:axId val="66871680"/>
        <c:axId val="66873216"/>
      </c:barChart>
      <c:catAx>
        <c:axId val="6687168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6873216"/>
        <c:crosses val="autoZero"/>
        <c:auto val="1"/>
        <c:lblAlgn val="ctr"/>
        <c:lblOffset val="100"/>
      </c:catAx>
      <c:valAx>
        <c:axId val="66873216"/>
        <c:scaling>
          <c:orientation val="minMax"/>
        </c:scaling>
        <c:axPos val="l"/>
        <c:majorGridlines/>
        <c:numFmt formatCode="0.0" sourceLinked="1"/>
        <c:tickLblPos val="nextTo"/>
        <c:crossAx val="6687168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2B9CE-3506-4B5A-BD1C-07444BA2A49D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28A1B-C1E0-4B55-88AB-4DD41D911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198 больше прошлого года,</a:t>
            </a:r>
            <a:r>
              <a:rPr lang="ru-RU" baseline="0" dirty="0" smtClean="0"/>
              <a:t> 27 муниципалитетов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B1087-FE60-4FF7-825D-79030A035C2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9859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28A1B-C1E0-4B55-88AB-4DD41D911475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61972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Методическое совещание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«Анализ результатов государственной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итоговой аттестации по математике 2019»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b="1" dirty="0" smtClean="0">
                <a:solidFill>
                  <a:srgbClr val="0070C0"/>
                </a:solidFill>
              </a:rPr>
              <a:t>17.10.2019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365104"/>
            <a:ext cx="3600400" cy="127369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</a:rPr>
              <a:t>Васинова Н.Д., заведующий методическим отделом, методист МБУ ДО «ЦДО»</a:t>
            </a:r>
            <a:endParaRPr lang="ru-RU" sz="1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tx2"/>
                </a:solidFill>
              </a:rPr>
              <a:t>Анализ результатов выполнения заданий КИМ ОГЭ </a:t>
            </a:r>
            <a:br>
              <a:rPr lang="ru-RU" sz="2200" b="1" dirty="0" smtClean="0">
                <a:solidFill>
                  <a:schemeClr val="tx2"/>
                </a:solidFill>
              </a:rPr>
            </a:br>
            <a:r>
              <a:rPr lang="ru-RU" sz="2200" b="1" dirty="0" smtClean="0">
                <a:solidFill>
                  <a:schemeClr val="tx2"/>
                </a:solidFill>
              </a:rPr>
              <a:t>(Часть 2 – повышенного и высокого уровня сложности)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Сравнение данных табл. и диаграммы показывает, что результат выполнения заданий второй части только частично соответствует планируемому проценту их выполнения. Задания 22, 23 «укладываются» в планируемый диапазон.</a:t>
            </a:r>
          </a:p>
          <a:p>
            <a:pPr algn="just"/>
            <a:r>
              <a:rPr lang="ru-RU" dirty="0" smtClean="0"/>
              <a:t>Выше </a:t>
            </a:r>
            <a:r>
              <a:rPr lang="ru-RU" dirty="0" smtClean="0"/>
              <a:t>планируемого процента процент выполнения заданий №21,23,24 у группы обучающихся с оценкой «5». </a:t>
            </a:r>
          </a:p>
          <a:p>
            <a:pPr algn="just"/>
            <a:r>
              <a:rPr lang="ru-RU" dirty="0" smtClean="0"/>
              <a:t>Основной проблемой, как и в прежние годы, являлось неумение </a:t>
            </a:r>
            <a:r>
              <a:rPr lang="ru-RU" dirty="0" smtClean="0"/>
              <a:t>учащихся </a:t>
            </a:r>
            <a:r>
              <a:rPr lang="ru-RU" dirty="0" smtClean="0"/>
              <a:t>математически грамотно записать решение задач второй части, привести необходимые пояснения и обоснования. Такое неумение или нежелание приводит (в соответствии с критериями) к снижению балла, а иногда и к обнулению результата выполнения задания.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</a:rPr>
              <a:t>Анализ результатов выполнения заданий КИМ ОГЭ </a:t>
            </a:r>
            <a:br>
              <a:rPr lang="ru-RU" sz="1800" b="1" dirty="0" smtClean="0">
                <a:solidFill>
                  <a:schemeClr val="tx2"/>
                </a:solidFill>
              </a:rPr>
            </a:br>
            <a:r>
              <a:rPr lang="ru-RU" sz="1800" b="1" dirty="0" smtClean="0">
                <a:solidFill>
                  <a:schemeClr val="tx2"/>
                </a:solidFill>
              </a:rPr>
              <a:t>(Часть 2 – повышенного и высокого уровня сложности)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Средний результат </a:t>
            </a:r>
            <a:r>
              <a:rPr lang="ru-RU" sz="1800" dirty="0" smtClean="0"/>
              <a:t>– 9% (2018 г. - 7%).</a:t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229600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2"/>
                </a:solidFill>
              </a:rPr>
              <a:t/>
            </a:r>
            <a:br>
              <a:rPr lang="ru-RU" sz="2700" b="1" dirty="0" smtClean="0">
                <a:solidFill>
                  <a:schemeClr val="tx2"/>
                </a:solidFill>
              </a:rPr>
            </a:br>
            <a:r>
              <a:rPr lang="ru-RU" sz="2700" b="1" dirty="0" smtClean="0">
                <a:solidFill>
                  <a:schemeClr val="tx2"/>
                </a:solidFill>
              </a:rPr>
              <a:t>Анализ </a:t>
            </a:r>
            <a:r>
              <a:rPr lang="ru-RU" sz="2700" b="1" dirty="0" smtClean="0">
                <a:solidFill>
                  <a:schemeClr val="tx2"/>
                </a:solidFill>
              </a:rPr>
              <a:t>результатов выполнения заданий КИМ ОГЭ </a:t>
            </a:r>
            <a:br>
              <a:rPr lang="ru-RU" sz="2700" b="1" dirty="0" smtClean="0">
                <a:solidFill>
                  <a:schemeClr val="tx2"/>
                </a:solidFill>
              </a:rPr>
            </a:br>
            <a:r>
              <a:rPr lang="ru-RU" sz="2700" b="1" dirty="0" smtClean="0">
                <a:solidFill>
                  <a:schemeClr val="tx2"/>
                </a:solidFill>
              </a:rPr>
              <a:t>(Часть 2 – повышенного и высокого уровня сложности)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 fontAlgn="base"/>
            <a:r>
              <a:rPr lang="ru-RU" dirty="0" smtClean="0"/>
              <a:t>Ошибки, которые продемонстрировали участники экзамена: вычислительные, в алгебраических преобразованиях, в записи ответа.</a:t>
            </a:r>
          </a:p>
          <a:p>
            <a:pPr algn="just" fontAlgn="base"/>
            <a:r>
              <a:rPr lang="ru-RU" dirty="0" smtClean="0"/>
              <a:t>Выпускники демонстрируют проблемы </a:t>
            </a:r>
            <a:r>
              <a:rPr lang="ru-RU" dirty="0" smtClean="0"/>
              <a:t>в понимании смысла текста условия задачи.</a:t>
            </a:r>
          </a:p>
          <a:p>
            <a:pPr algn="just" fontAlgn="base"/>
            <a:r>
              <a:rPr lang="ru-RU" dirty="0" smtClean="0"/>
              <a:t>Из года в год при построении графиков функций участники экзамена используют карандаш, что приводит к нечеткому рисунку на сканированном варианте экзаменационной работы, снижению количества баллов за задание до 0 баллов.</a:t>
            </a:r>
          </a:p>
          <a:p>
            <a:pPr algn="just" fontAlgn="base"/>
            <a:r>
              <a:rPr lang="ru-RU" dirty="0" smtClean="0"/>
              <a:t>Типичные ошибки при решении геометрических задач  – «плохо» выполненный рисунок, незнание свойств геометрических фигур.</a:t>
            </a:r>
          </a:p>
          <a:p>
            <a:pPr algn="just"/>
            <a:r>
              <a:rPr lang="ru-RU" dirty="0" smtClean="0"/>
              <a:t>Главные причины низких результатов решаемости заданий модуля «Геометрия»: недостаточные геометрические знания, неумение рассуждать, низкая графическая культура, отсутствие логических рассуждений. Выполнение заданий второй части требует от выпускников не </a:t>
            </a:r>
            <a:r>
              <a:rPr lang="ru-RU" dirty="0" smtClean="0"/>
              <a:t>только устойчивых </a:t>
            </a:r>
            <a:r>
              <a:rPr lang="ru-RU" dirty="0" smtClean="0"/>
              <a:t>предметных знаний, но 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универсальных учебных действий, позволяющих применять нестандартные подходы к решению задачи и прогнозировать получаемые реальные результаты.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chemeClr val="tx2"/>
                </a:solidFill>
              </a:rPr>
              <a:t>Выше среднего результата по городу </a:t>
            </a:r>
            <a:r>
              <a:rPr lang="ru-RU" sz="1600" b="1" dirty="0" smtClean="0">
                <a:solidFill>
                  <a:srgbClr val="FF0000"/>
                </a:solidFill>
              </a:rPr>
              <a:t>(от 9,2% до 41,8%)  </a:t>
            </a:r>
            <a:r>
              <a:rPr lang="ru-RU" sz="1600" b="1" dirty="0" smtClean="0">
                <a:solidFill>
                  <a:schemeClr val="tx2"/>
                </a:solidFill>
              </a:rPr>
              <a:t>– МБОУ «СШ № 22», МБОУ «СШ №3», МБОУ «Лицей №1 им. академика Б.Н. Петрова», МБОУ «СШ № 28»,  МБОУ «СШ № 8», МБОУ «СШ №6», МБОУ «СШ № 37», МБОУ «Гимназия № 4», МБОУ «СШ № 33», МБОУ «Гимназия № 1 им. Н.М. Пржевальского».</a:t>
            </a:r>
            <a:br>
              <a:rPr lang="ru-RU" sz="1600" b="1" dirty="0" smtClean="0">
                <a:solidFill>
                  <a:schemeClr val="tx2"/>
                </a:solidFill>
              </a:rPr>
            </a:br>
            <a:endParaRPr lang="ru-RU" sz="16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348880"/>
          <a:ext cx="8229600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404664"/>
            <a:ext cx="8310041" cy="36004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Результаты ЕГЭ по математике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0511" y="1244758"/>
            <a:ext cx="9205023" cy="5181733"/>
          </a:xfrm>
        </p:spPr>
        <p:txBody>
          <a:bodyPr>
            <a:normAutofit/>
          </a:bodyPr>
          <a:lstStyle/>
          <a:p>
            <a:endParaRPr lang="ru-RU" sz="3033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033" dirty="0"/>
          </a:p>
          <a:p>
            <a:pPr marL="0" indent="0">
              <a:buNone/>
            </a:pPr>
            <a:endParaRPr lang="ru-RU" sz="3033" dirty="0"/>
          </a:p>
          <a:p>
            <a:pPr marL="0" indent="0">
              <a:buNone/>
            </a:pPr>
            <a:endParaRPr lang="ru-RU" sz="3033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0661544"/>
              </p:ext>
            </p:extLst>
          </p:nvPr>
        </p:nvGraphicFramePr>
        <p:xfrm>
          <a:off x="251519" y="980729"/>
          <a:ext cx="8892481" cy="5688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269">
                  <a:extLst>
                    <a:ext uri="{9D8B030D-6E8A-4147-A177-3AD203B41FA5}">
                      <a16:colId xmlns="" xmlns:a16="http://schemas.microsoft.com/office/drawing/2014/main" val="1013849941"/>
                    </a:ext>
                  </a:extLst>
                </a:gridCol>
                <a:gridCol w="760494">
                  <a:extLst>
                    <a:ext uri="{9D8B030D-6E8A-4147-A177-3AD203B41FA5}">
                      <a16:colId xmlns="" xmlns:a16="http://schemas.microsoft.com/office/drawing/2014/main" val="3662771756"/>
                    </a:ext>
                  </a:extLst>
                </a:gridCol>
                <a:gridCol w="972882">
                  <a:extLst>
                    <a:ext uri="{9D8B030D-6E8A-4147-A177-3AD203B41FA5}">
                      <a16:colId xmlns="" xmlns:a16="http://schemas.microsoft.com/office/drawing/2014/main" val="283700794"/>
                    </a:ext>
                  </a:extLst>
                </a:gridCol>
                <a:gridCol w="972882">
                  <a:extLst>
                    <a:ext uri="{9D8B030D-6E8A-4147-A177-3AD203B41FA5}">
                      <a16:colId xmlns="" xmlns:a16="http://schemas.microsoft.com/office/drawing/2014/main" val="3553224055"/>
                    </a:ext>
                  </a:extLst>
                </a:gridCol>
                <a:gridCol w="972882">
                  <a:extLst>
                    <a:ext uri="{9D8B030D-6E8A-4147-A177-3AD203B41FA5}">
                      <a16:colId xmlns="" xmlns:a16="http://schemas.microsoft.com/office/drawing/2014/main" val="2450864504"/>
                    </a:ext>
                  </a:extLst>
                </a:gridCol>
                <a:gridCol w="972882">
                  <a:extLst>
                    <a:ext uri="{9D8B030D-6E8A-4147-A177-3AD203B41FA5}">
                      <a16:colId xmlns="" xmlns:a16="http://schemas.microsoft.com/office/drawing/2014/main" val="3675369801"/>
                    </a:ext>
                  </a:extLst>
                </a:gridCol>
                <a:gridCol w="972882">
                  <a:extLst>
                    <a:ext uri="{9D8B030D-6E8A-4147-A177-3AD203B41FA5}">
                      <a16:colId xmlns="" xmlns:a16="http://schemas.microsoft.com/office/drawing/2014/main" val="4222437095"/>
                    </a:ext>
                  </a:extLst>
                </a:gridCol>
                <a:gridCol w="1220006">
                  <a:extLst>
                    <a:ext uri="{9D8B030D-6E8A-4147-A177-3AD203B41FA5}">
                      <a16:colId xmlns="" xmlns:a16="http://schemas.microsoft.com/office/drawing/2014/main" val="741550490"/>
                    </a:ext>
                  </a:extLst>
                </a:gridCol>
                <a:gridCol w="862302">
                  <a:extLst>
                    <a:ext uri="{9D8B030D-6E8A-4147-A177-3AD203B41FA5}">
                      <a16:colId xmlns="" xmlns:a16="http://schemas.microsoft.com/office/drawing/2014/main" val="2183350333"/>
                    </a:ext>
                  </a:extLst>
                </a:gridCol>
              </a:tblGrid>
              <a:tr h="101828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Сдавало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Выполнили работу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знаний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неудовлетворительные отметки 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преодолели минимальный установленный порог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более 85 баллов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7172172"/>
                  </a:ext>
                </a:extLst>
              </a:tr>
              <a:tr h="528285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уровень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1268 чел. 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98,2%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чел. – 3,4%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="" xmlns:a16="http://schemas.microsoft.com/office/drawing/2014/main" val="495887891"/>
                  </a:ext>
                </a:extLst>
              </a:tr>
              <a:tr h="528285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1340 чел.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чел. – 4%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="" xmlns:a16="http://schemas.microsoft.com/office/drawing/2014/main" val="1707682342"/>
                  </a:ext>
                </a:extLst>
              </a:tr>
              <a:tr h="742662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747 чел.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(97,4% - область)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чел. –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</a:tr>
              <a:tr h="52828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Профильный уровень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841 чел.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82%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чел.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18%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чел. – 1,2%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="" xmlns:a16="http://schemas.microsoft.com/office/drawing/2014/main" val="939350815"/>
                  </a:ext>
                </a:extLst>
              </a:tr>
              <a:tr h="1171414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788 чел.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чел. – 7%,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мин. балл -36 чел. – 4,6%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чел. – 16,4%</a:t>
                      </a:r>
                    </a:p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="" xmlns:a16="http://schemas.microsoft.com/office/drawing/2014/main" val="1547805248"/>
                  </a:ext>
                </a:extLst>
              </a:tr>
              <a:tr h="1171414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805 чел.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94,4%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(96,5%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область)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чел. – 5,6%,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мин. балл- 29 чел. – 3,6%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чел. – 3,1%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 marT="49530" marB="4953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0854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845" y="476672"/>
            <a:ext cx="7886700" cy="165618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chemeClr val="tx2"/>
                </a:solidFill>
              </a:rPr>
              <a:t>Базовая математика. 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1800" b="1" dirty="0" smtClean="0"/>
              <a:t>Средняя оценка </a:t>
            </a:r>
            <a:r>
              <a:rPr lang="ru-RU" sz="1800" dirty="0" smtClean="0"/>
              <a:t>по городу - </a:t>
            </a:r>
            <a:r>
              <a:rPr lang="ru-RU" sz="1800" b="1" dirty="0" smtClean="0">
                <a:solidFill>
                  <a:srgbClr val="FF0000"/>
                </a:solidFill>
              </a:rPr>
              <a:t>4,2.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b="1" dirty="0" smtClean="0"/>
              <a:t>Ниже среднего </a:t>
            </a:r>
            <a:r>
              <a:rPr lang="ru-RU" sz="1800" dirty="0" smtClean="0"/>
              <a:t>результата по городу – 16 (</a:t>
            </a:r>
            <a:r>
              <a:rPr lang="ru-RU" sz="1800" b="1" dirty="0" smtClean="0">
                <a:solidFill>
                  <a:srgbClr val="FF0000"/>
                </a:solidFill>
              </a:rPr>
              <a:t>38,1%) </a:t>
            </a:r>
            <a:r>
              <a:rPr lang="ru-RU" sz="1800" dirty="0" smtClean="0"/>
              <a:t>ОО.</a:t>
            </a:r>
            <a:br>
              <a:rPr lang="ru-RU" sz="1800" dirty="0" smtClean="0"/>
            </a:br>
            <a:r>
              <a:rPr lang="ru-RU" sz="1800" b="1" dirty="0" smtClean="0"/>
              <a:t>Самый низкий результат </a:t>
            </a:r>
            <a:r>
              <a:rPr lang="ru-RU" sz="1800" dirty="0" smtClean="0"/>
              <a:t>в МБОУ «О(с)ОШ №1», «О(с)ОШ №2» – соответственно 2,7 и 3, МБОУ «СШ № 28» – 3,3, МБОУ «СШ № 10» – 3,5.</a:t>
            </a:r>
            <a:br>
              <a:rPr lang="ru-RU" sz="1800" dirty="0" smtClean="0"/>
            </a:br>
            <a:r>
              <a:rPr lang="ru-RU" sz="1800" dirty="0" smtClean="0"/>
              <a:t>Самая высокая средняя оценка - </a:t>
            </a:r>
            <a:r>
              <a:rPr lang="ru-RU" sz="1800" b="1" dirty="0" smtClean="0">
                <a:solidFill>
                  <a:srgbClr val="FF0000"/>
                </a:solidFill>
              </a:rPr>
              <a:t>4,9</a:t>
            </a:r>
            <a:r>
              <a:rPr lang="ru-RU" sz="1800" dirty="0" smtClean="0"/>
              <a:t> (МБОУ «СШ № 33»), </a:t>
            </a:r>
            <a:r>
              <a:rPr lang="ru-RU" sz="1800" b="1" dirty="0" smtClean="0">
                <a:solidFill>
                  <a:srgbClr val="FF0000"/>
                </a:solidFill>
              </a:rPr>
              <a:t>4,8</a:t>
            </a:r>
            <a:r>
              <a:rPr lang="ru-RU" sz="1800" dirty="0" smtClean="0"/>
              <a:t> – МБОУ «СШ № 35». </a:t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33412" y="1988840"/>
          <a:ext cx="8115051" cy="4191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86700" cy="1440160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tx2"/>
                </a:solidFill>
              </a:rPr>
              <a:t>Базовая математика. </a:t>
            </a:r>
            <a:r>
              <a:rPr lang="ru-RU" sz="1600" dirty="0" smtClean="0"/>
              <a:t>Средний результат по городу – 4% (2018 г. – 3%). Выше среднего по городу – 5 (11,9%) ОО. </a:t>
            </a:r>
            <a:br>
              <a:rPr lang="ru-RU" sz="1600" dirty="0" smtClean="0"/>
            </a:br>
            <a:r>
              <a:rPr lang="ru-RU" sz="1600" dirty="0" smtClean="0"/>
              <a:t>46% - МБОУ «О(с)ОШ № 1», 35% - МБОУ «О(с)ОШ № 2», МБОУ «СШ № 10», 17% - МБОУ «СШ № 12».</a:t>
            </a:r>
            <a:endParaRPr lang="ru-RU" sz="1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33413" y="2204864"/>
          <a:ext cx="7886700" cy="3975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886700" cy="1440160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>
                <a:solidFill>
                  <a:schemeClr val="tx2"/>
                </a:solidFill>
              </a:rPr>
              <a:t/>
            </a:r>
            <a:br>
              <a:rPr lang="ru-RU" sz="1600" b="1" dirty="0" smtClean="0">
                <a:solidFill>
                  <a:schemeClr val="tx2"/>
                </a:solidFill>
              </a:rPr>
            </a:br>
            <a:r>
              <a:rPr lang="ru-RU" sz="1800" b="1" dirty="0" smtClean="0">
                <a:solidFill>
                  <a:schemeClr val="tx2"/>
                </a:solidFill>
              </a:rPr>
              <a:t>Базовая математика. </a:t>
            </a:r>
            <a:br>
              <a:rPr lang="ru-RU" sz="1800" b="1" dirty="0" smtClean="0">
                <a:solidFill>
                  <a:schemeClr val="tx2"/>
                </a:solidFill>
              </a:rPr>
            </a:br>
            <a:r>
              <a:rPr lang="ru-RU" sz="1800" dirty="0" smtClean="0"/>
              <a:t>Средний результат </a:t>
            </a:r>
            <a:r>
              <a:rPr lang="ru-RU" sz="1800" dirty="0" smtClean="0">
                <a:solidFill>
                  <a:schemeClr val="tx2"/>
                </a:solidFill>
              </a:rPr>
              <a:t>р</a:t>
            </a:r>
            <a:r>
              <a:rPr lang="ru-RU" sz="1800" dirty="0" smtClean="0"/>
              <a:t>ешаемости заданий базового уровня – </a:t>
            </a:r>
            <a:r>
              <a:rPr lang="ru-RU" sz="1800" b="1" dirty="0" smtClean="0">
                <a:solidFill>
                  <a:srgbClr val="FF0000"/>
                </a:solidFill>
              </a:rPr>
              <a:t>74%</a:t>
            </a:r>
            <a:r>
              <a:rPr lang="ru-RU" sz="1800" dirty="0" smtClean="0"/>
              <a:t> (2018 г. – 69%).  </a:t>
            </a:r>
            <a:br>
              <a:rPr lang="ru-RU" sz="1800" dirty="0" smtClean="0"/>
            </a:br>
            <a:r>
              <a:rPr lang="ru-RU" sz="1800" dirty="0" smtClean="0"/>
              <a:t>В целом успешность выполнения заданий базового уровня в 2019 году находится в диапазоне </a:t>
            </a:r>
            <a:r>
              <a:rPr lang="ru-RU" sz="1800" b="1" dirty="0" smtClean="0">
                <a:solidFill>
                  <a:srgbClr val="FF0000"/>
                </a:solidFill>
              </a:rPr>
              <a:t>20% до 98% </a:t>
            </a:r>
            <a:r>
              <a:rPr lang="ru-RU" sz="1800" dirty="0" smtClean="0"/>
              <a:t>(2018г. – от 43% до 85%).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33413" y="2348880"/>
          <a:ext cx="7886700" cy="3831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61496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2"/>
                </a:solidFill>
              </a:rPr>
              <a:t>Базовая математика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33413" y="1340768"/>
          <a:ext cx="7886700" cy="4839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87220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chemeClr val="tx2"/>
                </a:solidFill>
              </a:rPr>
              <a:t/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/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1800" b="1" dirty="0" smtClean="0">
                <a:solidFill>
                  <a:schemeClr val="tx2"/>
                </a:solidFill>
              </a:rPr>
              <a:t>Профильная математика. </a:t>
            </a:r>
            <a:r>
              <a:rPr lang="ru-RU" sz="1800" dirty="0" smtClean="0"/>
              <a:t>Средний балл - </a:t>
            </a:r>
            <a:r>
              <a:rPr lang="ru-RU" sz="1800" b="1" dirty="0" smtClean="0">
                <a:solidFill>
                  <a:srgbClr val="FF0000"/>
                </a:solidFill>
              </a:rPr>
              <a:t>51,6</a:t>
            </a:r>
            <a:r>
              <a:rPr lang="ru-RU" sz="1800" dirty="0" smtClean="0"/>
              <a:t> (2018 – 41,8).</a:t>
            </a:r>
            <a:br>
              <a:rPr lang="ru-RU" sz="1800" dirty="0" smtClean="0"/>
            </a:br>
            <a:r>
              <a:rPr lang="ru-RU" sz="1800" b="1" dirty="0" smtClean="0"/>
              <a:t>Средний балл выше среднего по городу </a:t>
            </a:r>
            <a:r>
              <a:rPr lang="ru-RU" sz="1800" dirty="0" smtClean="0"/>
              <a:t>– 24 (57,1%) ОО.</a:t>
            </a:r>
            <a:br>
              <a:rPr lang="ru-RU" sz="1800" dirty="0" smtClean="0"/>
            </a:br>
            <a:r>
              <a:rPr lang="ru-RU" sz="1800" b="1" dirty="0" smtClean="0"/>
              <a:t>Средний балл: </a:t>
            </a:r>
            <a:r>
              <a:rPr lang="ru-RU" sz="1800" dirty="0" smtClean="0"/>
              <a:t>71,8 – МБОУ «СШ № 33», 67,9 - МБОУ «Гимназия № 1 им. Н.М. Пржевальского», 64,8 – МБОУ «СШ № 32»,  64,7– МБОУ «Гимназия № 4».</a:t>
            </a:r>
            <a:br>
              <a:rPr lang="ru-RU" sz="1800" dirty="0" smtClean="0"/>
            </a:br>
            <a:r>
              <a:rPr lang="ru-RU" sz="1800" b="1" dirty="0" smtClean="0"/>
              <a:t>Самый низкий балл </a:t>
            </a:r>
            <a:r>
              <a:rPr lang="ru-RU" sz="1800" dirty="0" smtClean="0"/>
              <a:t>– 18,5  - МБОУ: «О(с)ОШ№ 1», 23 - «СШ № 1», 24,8 - «О(С)ОШ №2», 25,8 - «СШ № 38».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2276872"/>
          <a:ext cx="7886700" cy="3919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545" y="404664"/>
            <a:ext cx="8580952" cy="504056"/>
          </a:xfrm>
        </p:spPr>
        <p:txBody>
          <a:bodyPr>
            <a:normAutofit fontScale="90000"/>
          </a:bodyPr>
          <a:lstStyle/>
          <a:p>
            <a:r>
              <a:rPr lang="ru-RU" sz="195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5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5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5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5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Количественный </a:t>
            </a:r>
            <a:r>
              <a:rPr lang="ru-RU" sz="195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sz="195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ОГЭ по математике</a:t>
            </a:r>
            <a:r>
              <a:rPr lang="ru-RU" sz="195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5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5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5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72113514"/>
              </p:ext>
            </p:extLst>
          </p:nvPr>
        </p:nvGraphicFramePr>
        <p:xfrm>
          <a:off x="437545" y="980728"/>
          <a:ext cx="8580951" cy="551188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84274516"/>
                    </a:ext>
                  </a:extLst>
                </a:gridCol>
                <a:gridCol w="1092121">
                  <a:extLst>
                    <a:ext uri="{9D8B030D-6E8A-4147-A177-3AD203B41FA5}">
                      <a16:colId xmlns="" xmlns:a16="http://schemas.microsoft.com/office/drawing/2014/main" val="3257136895"/>
                    </a:ext>
                  </a:extLst>
                </a:gridCol>
                <a:gridCol w="702078">
                  <a:extLst>
                    <a:ext uri="{9D8B030D-6E8A-4147-A177-3AD203B41FA5}">
                      <a16:colId xmlns="" xmlns:a16="http://schemas.microsoft.com/office/drawing/2014/main" val="2533155102"/>
                    </a:ext>
                  </a:extLst>
                </a:gridCol>
                <a:gridCol w="675521">
                  <a:extLst>
                    <a:ext uri="{9D8B030D-6E8A-4147-A177-3AD203B41FA5}">
                      <a16:colId xmlns="" xmlns:a16="http://schemas.microsoft.com/office/drawing/2014/main" val="4080150062"/>
                    </a:ext>
                  </a:extLst>
                </a:gridCol>
                <a:gridCol w="875348">
                  <a:extLst>
                    <a:ext uri="{9D8B030D-6E8A-4147-A177-3AD203B41FA5}">
                      <a16:colId xmlns="" xmlns:a16="http://schemas.microsoft.com/office/drawing/2014/main" val="2194233184"/>
                    </a:ext>
                  </a:extLst>
                </a:gridCol>
                <a:gridCol w="875348">
                  <a:extLst>
                    <a:ext uri="{9D8B030D-6E8A-4147-A177-3AD203B41FA5}">
                      <a16:colId xmlns="" xmlns:a16="http://schemas.microsoft.com/office/drawing/2014/main" val="166338978"/>
                    </a:ext>
                  </a:extLst>
                </a:gridCol>
                <a:gridCol w="876195">
                  <a:extLst>
                    <a:ext uri="{9D8B030D-6E8A-4147-A177-3AD203B41FA5}">
                      <a16:colId xmlns="" xmlns:a16="http://schemas.microsoft.com/office/drawing/2014/main" val="1265148722"/>
                    </a:ext>
                  </a:extLst>
                </a:gridCol>
                <a:gridCol w="876195">
                  <a:extLst>
                    <a:ext uri="{9D8B030D-6E8A-4147-A177-3AD203B41FA5}">
                      <a16:colId xmlns="" xmlns:a16="http://schemas.microsoft.com/office/drawing/2014/main" val="3045261683"/>
                    </a:ext>
                  </a:extLst>
                </a:gridCol>
                <a:gridCol w="875348">
                  <a:extLst>
                    <a:ext uri="{9D8B030D-6E8A-4147-A177-3AD203B41FA5}">
                      <a16:colId xmlns="" xmlns:a16="http://schemas.microsoft.com/office/drawing/2014/main" val="597634136"/>
                    </a:ext>
                  </a:extLst>
                </a:gridCol>
                <a:gridCol w="796693">
                  <a:extLst>
                    <a:ext uri="{9D8B030D-6E8A-4147-A177-3AD203B41FA5}">
                      <a16:colId xmlns="" xmlns:a16="http://schemas.microsoft.com/office/drawing/2014/main" val="2642637571"/>
                    </a:ext>
                  </a:extLst>
                </a:gridCol>
              </a:tblGrid>
              <a:tr h="618333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               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Количество участников экзамена (чел)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Получили оценки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1574358"/>
                  </a:ext>
                </a:extLst>
              </a:tr>
              <a:tr h="1004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«2»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«3»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«4»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«5»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7548584"/>
                  </a:ext>
                </a:extLst>
              </a:tr>
              <a:tr h="573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чел.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чел.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чел.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чел.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5623164"/>
                  </a:ext>
                </a:extLst>
              </a:tr>
              <a:tr h="1105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2017 год</a:t>
                      </a: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2493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404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16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517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21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1088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44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474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NewRomanPSMT"/>
                        </a:rPr>
                        <a:t>19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NewRomanPSMT"/>
                        <a:ea typeface="Times New Roman" panose="02020603050405020304" pitchFamily="18" charset="0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091629"/>
                  </a:ext>
                </a:extLst>
              </a:tr>
              <a:tr h="11051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2018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2650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403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15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843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32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981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37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423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16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6719577"/>
                  </a:ext>
                </a:extLst>
              </a:tr>
              <a:tr h="110517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2019 год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2846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440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15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1128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40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920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32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358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NewRomanPSMT"/>
                        </a:rPr>
                        <a:t>13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NewRomanPSMT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1004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845" y="476672"/>
            <a:ext cx="7886700" cy="1368152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tx2"/>
                </a:solidFill>
              </a:rPr>
              <a:t>Профильная математика. </a:t>
            </a:r>
            <a:r>
              <a:rPr lang="ru-RU" sz="2000" dirty="0" smtClean="0"/>
              <a:t>Ниже минимального «порога» –100% - МБОУ«О(с)ОШ»; 75% - МБОУ «СШ №38»; 67% - МБОУ «СШ № 1»; 50% - МБОУ «О(с)ОШ №2»; 20% - МБОУ «СШ № 17»; 17% - МБОУ «СШ № 31»; 15% - МБОУ «СШ № 34».</a:t>
            </a:r>
            <a:endParaRPr lang="ru-RU" sz="2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060848"/>
          <a:ext cx="82296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chemeClr val="tx2"/>
                </a:solidFill>
              </a:rPr>
              <a:t>Профильная математика. 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dirty="0" smtClean="0"/>
              <a:t>Увеличивается количество обучающихся в диапазонах распределения тестовых баллов: 11-20 (на 1,1%), 51-60 (на 9%), 61-70 (3,1%).</a:t>
            </a:r>
            <a:br>
              <a:rPr lang="ru-RU" sz="2000" dirty="0" smtClean="0"/>
            </a:br>
            <a:r>
              <a:rPr lang="ru-RU" sz="2000" dirty="0" smtClean="0"/>
              <a:t>27 баллов – 29 чел.  (3,6%) 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tx2"/>
                </a:solidFill>
              </a:rPr>
              <a:t>Профильная математика. Средний результат роста – 33%.</a:t>
            </a:r>
            <a:endParaRPr lang="ru-RU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32856"/>
          <a:ext cx="82296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chemeClr val="tx2"/>
                </a:solidFill>
              </a:rPr>
              <a:t>Профильная математика. 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dirty="0" smtClean="0"/>
              <a:t>Решаемость заданий: №1 увеличилась на 28%, №2 – на 35%, №3 – 3%, №5 – 7%. Решаемость задания  №4 понизилась на 8%, заданий №6,7 – осталась без изменения.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04864"/>
          <a:ext cx="8229600" cy="392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2"/>
                </a:solidFill>
              </a:rPr>
              <a:t>Выводы: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Среди общих результатов ЕГЭ по математике 2019 г. следует отметить резкое снижение процента ошибок в ответах на задания первой части работы, особенно среди участников экзамена, получивших хотя бы 1 балл за выполнение заданий с полным решением. </a:t>
            </a:r>
          </a:p>
          <a:p>
            <a:r>
              <a:rPr lang="ru-RU" sz="1600" b="1" dirty="0" smtClean="0"/>
              <a:t>Это свидетельствует о росте качества подготовки выпускников в части техники выполнения математических операций. Также следует отметить рост логической и алгоритмической культуры, что выразилось в заметном снижении процента неполных баллов в ряде заданий с полным решением. Начинает сказываться реализация мер по внедрению Концепции развития математического </a:t>
            </a:r>
            <a:r>
              <a:rPr lang="ru-RU" sz="1600" b="1" dirty="0" smtClean="0"/>
              <a:t>образования.</a:t>
            </a:r>
          </a:p>
          <a:p>
            <a:pPr>
              <a:buFont typeface="Symbol"/>
              <a:buChar char="-"/>
            </a:pPr>
            <a:r>
              <a:rPr lang="ru-RU" sz="1600" b="1" dirty="0" smtClean="0"/>
              <a:t>проценты </a:t>
            </a:r>
            <a:r>
              <a:rPr lang="ru-RU" sz="1600" b="1" dirty="0" smtClean="0"/>
              <a:t>и доли; </a:t>
            </a:r>
            <a:endParaRPr lang="ru-RU" sz="1600" b="1" dirty="0" smtClean="0"/>
          </a:p>
          <a:p>
            <a:pPr>
              <a:buFont typeface="Symbol"/>
              <a:buChar char="-"/>
            </a:pPr>
            <a:r>
              <a:rPr lang="ru-RU" sz="1600" b="1" dirty="0" smtClean="0"/>
              <a:t>вычисления</a:t>
            </a:r>
            <a:r>
              <a:rPr lang="ru-RU" sz="1600" b="1" dirty="0" smtClean="0"/>
              <a:t>, округление; </a:t>
            </a:r>
            <a:endParaRPr lang="ru-RU" sz="1600" b="1" dirty="0" smtClean="0"/>
          </a:p>
          <a:p>
            <a:pPr>
              <a:buFont typeface="Symbol"/>
              <a:buChar char="-"/>
            </a:pPr>
            <a:r>
              <a:rPr lang="ru-RU" sz="1600" b="1" dirty="0" smtClean="0"/>
              <a:t>чтение </a:t>
            </a:r>
            <a:r>
              <a:rPr lang="ru-RU" sz="1600" b="1" dirty="0" smtClean="0"/>
              <a:t>информации с графиков и диаграмм; </a:t>
            </a:r>
            <a:endParaRPr lang="ru-RU" sz="1600" b="1" dirty="0" smtClean="0"/>
          </a:p>
          <a:p>
            <a:pPr>
              <a:buFont typeface="Symbol"/>
              <a:buChar char="-"/>
            </a:pPr>
            <a:r>
              <a:rPr lang="ru-RU" sz="1600" b="1" dirty="0" smtClean="0"/>
              <a:t>наглядная </a:t>
            </a:r>
            <a:r>
              <a:rPr lang="ru-RU" sz="1600" b="1" dirty="0" smtClean="0"/>
              <a:t>геометрия; </a:t>
            </a:r>
            <a:endParaRPr lang="ru-RU" sz="1600" b="1" dirty="0" smtClean="0"/>
          </a:p>
          <a:p>
            <a:pPr>
              <a:buFont typeface="Symbol"/>
              <a:buChar char="-"/>
            </a:pPr>
            <a:r>
              <a:rPr lang="ru-RU" sz="1600" b="1" dirty="0" smtClean="0"/>
              <a:t>несложные </a:t>
            </a:r>
            <a:r>
              <a:rPr lang="ru-RU" sz="1600" b="1" dirty="0" smtClean="0"/>
              <a:t>уравнения. </a:t>
            </a:r>
            <a:endParaRPr lang="ru-RU" sz="1600" b="1" dirty="0" smtClean="0"/>
          </a:p>
          <a:p>
            <a:r>
              <a:rPr lang="ru-RU" sz="1600" b="1" dirty="0" smtClean="0"/>
              <a:t>Результаты </a:t>
            </a:r>
            <a:r>
              <a:rPr lang="ru-RU" sz="1600" b="1" dirty="0" smtClean="0"/>
              <a:t>экзаменов по математике позволили выявить ряд проблем, на которые </a:t>
            </a:r>
            <a:r>
              <a:rPr lang="ru-RU" sz="1600" b="1" dirty="0" smtClean="0"/>
              <a:t>необходимо </a:t>
            </a:r>
            <a:r>
              <a:rPr lang="ru-RU" sz="1600" b="1" dirty="0" smtClean="0"/>
              <a:t>перенести акцент в обучении математике. </a:t>
            </a:r>
            <a:endParaRPr lang="ru-RU" sz="1600" b="1" dirty="0" smtClean="0"/>
          </a:p>
          <a:p>
            <a:r>
              <a:rPr lang="ru-RU" sz="1600" b="1" dirty="0" smtClean="0"/>
              <a:t>По прежнему существенным резервом остается неумение ряда выпускников использовать математические знания и математический аппарат при решении практических задач.</a:t>
            </a:r>
            <a:endParaRPr lang="ru-RU" sz="1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u="sng" dirty="0" smtClean="0"/>
              <a:t>Средний результат по городу  - </a:t>
            </a:r>
            <a:r>
              <a:rPr lang="ru-RU" sz="1600" b="1" u="sng" dirty="0" smtClean="0">
                <a:solidFill>
                  <a:srgbClr val="FF0000"/>
                </a:solidFill>
              </a:rPr>
              <a:t>15%</a:t>
            </a:r>
            <a:r>
              <a:rPr lang="ru-RU" sz="1600" b="1" u="sng" dirty="0" smtClean="0"/>
              <a:t>.</a:t>
            </a:r>
            <a:r>
              <a:rPr lang="ru-RU" sz="1600" b="1" dirty="0" smtClean="0"/>
              <a:t>     </a:t>
            </a:r>
            <a:r>
              <a:rPr lang="ru-RU" sz="1600" b="1" dirty="0" smtClean="0">
                <a:solidFill>
                  <a:srgbClr val="002060"/>
                </a:solidFill>
              </a:rPr>
              <a:t>Выше среднего результата по городу – 23 (53,3%) ОО.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u="sng" dirty="0" smtClean="0">
                <a:solidFill>
                  <a:srgbClr val="002060"/>
                </a:solidFill>
              </a:rPr>
              <a:t>Наибольший процент двоек продемонстрировали выпускники ОО (</a:t>
            </a:r>
            <a:r>
              <a:rPr lang="ru-RU" sz="1600" b="1" dirty="0" smtClean="0">
                <a:solidFill>
                  <a:srgbClr val="FF0000"/>
                </a:solidFill>
              </a:rPr>
              <a:t>от 41% до 28%</a:t>
            </a:r>
            <a:r>
              <a:rPr lang="ru-RU" sz="1600" b="1" dirty="0" smtClean="0"/>
              <a:t>)</a:t>
            </a:r>
            <a:r>
              <a:rPr lang="ru-RU" sz="1600" b="1" dirty="0" smtClean="0">
                <a:solidFill>
                  <a:srgbClr val="002060"/>
                </a:solidFill>
              </a:rPr>
              <a:t>: </a:t>
            </a:r>
            <a:r>
              <a:rPr lang="ru-RU" sz="1600" dirty="0" smtClean="0"/>
              <a:t>МБОУ «СШ № 10», МБОУ «СШ 9», МБОУ «СШ №5», МБОУ «СШ № 19»,МБОУ «СШ № 15», МБОУ «СШ № 23», МБОУ «СШ № 1», МБОУ «СШ № 12», МБОУ «СШ № 11», МБОУ «СШ № 36», МБОУ  «СШ № 35».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8841"/>
          <a:ext cx="82296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u="sng" dirty="0" smtClean="0">
                <a:solidFill>
                  <a:srgbClr val="002060"/>
                </a:solidFill>
              </a:rPr>
              <a:t>Средний показатель успеваемости </a:t>
            </a:r>
            <a:r>
              <a:rPr lang="ru-RU" sz="1600" dirty="0" smtClean="0"/>
              <a:t>– </a:t>
            </a:r>
            <a:r>
              <a:rPr lang="ru-RU" sz="1600" b="1" dirty="0" smtClean="0">
                <a:solidFill>
                  <a:srgbClr val="FF0000"/>
                </a:solidFill>
              </a:rPr>
              <a:t>85% </a:t>
            </a:r>
            <a:r>
              <a:rPr lang="ru-RU" sz="1600" b="1" dirty="0" smtClean="0">
                <a:solidFill>
                  <a:srgbClr val="002060"/>
                </a:solidFill>
              </a:rPr>
              <a:t>(2018 г. – 85%). 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Успеваемость </a:t>
            </a:r>
            <a:r>
              <a:rPr lang="ru-RU" sz="1600" b="1" dirty="0" smtClean="0">
                <a:solidFill>
                  <a:srgbClr val="FF0000"/>
                </a:solidFill>
              </a:rPr>
              <a:t>100%</a:t>
            </a:r>
            <a:r>
              <a:rPr lang="ru-RU" sz="1600" b="1" dirty="0" smtClean="0">
                <a:solidFill>
                  <a:srgbClr val="002060"/>
                </a:solidFill>
              </a:rPr>
              <a:t> - МБОУ «Гимназия № 4», МБОУ «Гимназия № 1 им. Н.М. Пржевальского». </a:t>
            </a:r>
            <a:r>
              <a:rPr lang="ru-RU" sz="1600" b="1" dirty="0" smtClean="0">
                <a:solidFill>
                  <a:srgbClr val="FF0000"/>
                </a:solidFill>
              </a:rPr>
              <a:t>99%</a:t>
            </a:r>
            <a:r>
              <a:rPr lang="ru-RU" sz="1600" b="1" dirty="0" smtClean="0">
                <a:solidFill>
                  <a:srgbClr val="002060"/>
                </a:solidFill>
              </a:rPr>
              <a:t> - МБОУ «СШ № 33».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Результат ниже среднего по городу  - 25 (58,2%) ОО.   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Наиболее низкий результат (от 59% до 67%) </a:t>
            </a:r>
            <a:r>
              <a:rPr lang="ru-RU" sz="1600" dirty="0" smtClean="0"/>
              <a:t>– МБОУ «СШ № 10», МБОУ «СШ № 5», МБОУ «СШ № 19», МБОУ «СШ № 15», МБОУ «СШ № 1», МБОУ «СШ № 11», МБОУ «СШ №12».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060848"/>
          <a:ext cx="8424936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68152"/>
          </a:xfrm>
        </p:spPr>
        <p:txBody>
          <a:bodyPr>
            <a:normAutofit fontScale="90000"/>
          </a:bodyPr>
          <a:lstStyle/>
          <a:p>
            <a:pPr algn="l"/>
            <a:r>
              <a:rPr lang="ru-RU" sz="1400" b="1" u="sng" dirty="0" smtClean="0">
                <a:solidFill>
                  <a:srgbClr val="002060"/>
                </a:solidFill>
              </a:rPr>
              <a:t>Средний результат качества</a:t>
            </a:r>
            <a:r>
              <a:rPr lang="ru-RU" sz="1400" b="1" dirty="0" smtClean="0">
                <a:solidFill>
                  <a:srgbClr val="002060"/>
                </a:solidFill>
              </a:rPr>
              <a:t> – </a:t>
            </a:r>
            <a:r>
              <a:rPr lang="ru-RU" sz="1400" b="1" dirty="0" smtClean="0">
                <a:solidFill>
                  <a:srgbClr val="FF0000"/>
                </a:solidFill>
              </a:rPr>
              <a:t>45%</a:t>
            </a:r>
            <a:r>
              <a:rPr lang="ru-RU" sz="1400" b="1" dirty="0" smtClean="0">
                <a:solidFill>
                  <a:srgbClr val="002060"/>
                </a:solidFill>
              </a:rPr>
              <a:t> (2018 г. – 53%).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Высокий показатель качества (</a:t>
            </a:r>
            <a:r>
              <a:rPr lang="ru-RU" sz="1400" b="1" dirty="0" smtClean="0">
                <a:solidFill>
                  <a:srgbClr val="FF0000"/>
                </a:solidFill>
              </a:rPr>
              <a:t>от 92% до 85%</a:t>
            </a:r>
            <a:r>
              <a:rPr lang="ru-RU" sz="1400" b="1" dirty="0" smtClean="0">
                <a:solidFill>
                  <a:srgbClr val="002060"/>
                </a:solidFill>
              </a:rPr>
              <a:t>)  – МБОУ «Гимназия №1 им. Н.М. Пржевальского», «Гимназия № 4», МБОУ «СШ № 33».</a:t>
            </a:r>
            <a:r>
              <a:rPr lang="ru-RU" sz="1400" b="1" u="sng" dirty="0" smtClean="0">
                <a:solidFill>
                  <a:srgbClr val="002060"/>
                </a:solidFill>
              </a:rPr>
              <a:t/>
            </a:r>
            <a:br>
              <a:rPr lang="ru-RU" sz="1400" b="1" u="sng" dirty="0" smtClean="0">
                <a:solidFill>
                  <a:srgbClr val="002060"/>
                </a:solidFill>
              </a:rPr>
            </a:br>
            <a:r>
              <a:rPr lang="ru-RU" sz="1400" b="1" u="sng" dirty="0" smtClean="0">
                <a:solidFill>
                  <a:srgbClr val="002060"/>
                </a:solidFill>
              </a:rPr>
              <a:t>Ниже среднего по городу этот показатель</a:t>
            </a:r>
            <a:r>
              <a:rPr lang="ru-RU" sz="1400" b="1" dirty="0" smtClean="0">
                <a:solidFill>
                  <a:srgbClr val="002060"/>
                </a:solidFill>
              </a:rPr>
              <a:t> –29 (67,4 %) ОО.</a:t>
            </a:r>
            <a:r>
              <a:rPr lang="ru-RU" sz="1400" b="1" u="sng" dirty="0" smtClean="0">
                <a:solidFill>
                  <a:srgbClr val="002060"/>
                </a:solidFill>
              </a:rPr>
              <a:t/>
            </a:r>
            <a:br>
              <a:rPr lang="ru-RU" sz="1400" b="1" u="sng" dirty="0" smtClean="0">
                <a:solidFill>
                  <a:srgbClr val="002060"/>
                </a:solidFill>
              </a:rPr>
            </a:br>
            <a:r>
              <a:rPr lang="ru-RU" sz="1400" b="1" u="sng" dirty="0" smtClean="0">
                <a:solidFill>
                  <a:srgbClr val="FF0000"/>
                </a:solidFill>
              </a:rPr>
              <a:t>Самый низкий процент качества (</a:t>
            </a:r>
            <a:r>
              <a:rPr lang="ru-RU" sz="1400" b="1" dirty="0" smtClean="0">
                <a:solidFill>
                  <a:srgbClr val="FF0000"/>
                </a:solidFill>
              </a:rPr>
              <a:t>11% - 29%):</a:t>
            </a:r>
            <a:r>
              <a:rPr lang="ru-RU" sz="1400" b="1" dirty="0" smtClean="0">
                <a:solidFill>
                  <a:srgbClr val="002060"/>
                </a:solidFill>
              </a:rPr>
              <a:t> - </a:t>
            </a:r>
            <a:r>
              <a:rPr lang="ru-RU" sz="1400" b="1" dirty="0" smtClean="0"/>
              <a:t>МБОУ «О(с)ОШ № 1», МБОУ «СШ № 12», МБОУ «СШ № 12», МБОУ «СШ № 11», МБОУ «СШ № 35», МБОУ «СШ № 1», МБОУ «СШ № 10», МБОУ «СШ № 15».</a:t>
            </a:r>
            <a:endParaRPr lang="ru-RU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8840"/>
          <a:ext cx="8229600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75240" cy="1224136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chemeClr val="tx2"/>
                </a:solidFill>
              </a:rPr>
              <a:t/>
            </a:r>
            <a:br>
              <a:rPr lang="ru-RU" sz="1600" b="1" dirty="0" smtClean="0">
                <a:solidFill>
                  <a:schemeClr val="tx2"/>
                </a:solidFill>
              </a:rPr>
            </a:br>
            <a:r>
              <a:rPr lang="ru-RU" sz="1600" b="1" dirty="0" smtClean="0">
                <a:solidFill>
                  <a:schemeClr val="tx2"/>
                </a:solidFill>
              </a:rPr>
              <a:t>Средняя оценка по городу – </a:t>
            </a:r>
            <a:r>
              <a:rPr lang="ru-RU" sz="1600" b="1" dirty="0" smtClean="0">
                <a:solidFill>
                  <a:srgbClr val="FF0000"/>
                </a:solidFill>
              </a:rPr>
              <a:t>3,4</a:t>
            </a:r>
            <a:r>
              <a:rPr lang="ru-RU" sz="1600" b="1" dirty="0" smtClean="0">
                <a:solidFill>
                  <a:schemeClr val="tx2"/>
                </a:solidFill>
              </a:rPr>
              <a:t> (2018 г. - 3,4). </a:t>
            </a:r>
            <a:br>
              <a:rPr lang="ru-RU" sz="1600" b="1" dirty="0" smtClean="0">
                <a:solidFill>
                  <a:schemeClr val="tx2"/>
                </a:solidFill>
              </a:rPr>
            </a:br>
            <a:r>
              <a:rPr lang="ru-RU" sz="1600" b="1" dirty="0" smtClean="0">
                <a:solidFill>
                  <a:schemeClr val="tx2"/>
                </a:solidFill>
              </a:rPr>
              <a:t>Результат ниже среднего по городу – 28 (65%) ОО.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chemeClr val="tx2"/>
                </a:solidFill>
              </a:rPr>
              <a:t>Выше среднего по городу </a:t>
            </a:r>
            <a:r>
              <a:rPr lang="ru-RU" sz="1600" b="1" dirty="0" smtClean="0">
                <a:solidFill>
                  <a:srgbClr val="FF0000"/>
                </a:solidFill>
              </a:rPr>
              <a:t>(от 4,2 до 4,5)</a:t>
            </a:r>
            <a:r>
              <a:rPr lang="ru-RU" sz="1600" b="1" dirty="0" smtClean="0">
                <a:solidFill>
                  <a:schemeClr val="tx2"/>
                </a:solidFill>
              </a:rPr>
              <a:t>: </a:t>
            </a:r>
            <a:r>
              <a:rPr lang="ru-RU" sz="1600" dirty="0" smtClean="0"/>
              <a:t>МБОУ «Лицей № 1 им. академика Б.Н. Петрова», МБОУ «Гимназия № 4», МБОУ «Гимназия № 1 им. Н.М. Пржевальского», МБОУ «СШ № 33».</a:t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916832"/>
          <a:ext cx="8229600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chemeClr val="tx2"/>
                </a:solidFill>
              </a:rPr>
              <a:t>Анализ результатов выполнения заданий КИМ ОГЭ (Часть 1- базовый уровень)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Средний результат </a:t>
            </a:r>
            <a:r>
              <a:rPr lang="ru-RU" sz="1600" dirty="0" smtClean="0"/>
              <a:t>– </a:t>
            </a:r>
            <a:r>
              <a:rPr lang="ru-RU" sz="1600" b="1" dirty="0" smtClean="0">
                <a:solidFill>
                  <a:srgbClr val="FF0000"/>
                </a:solidFill>
              </a:rPr>
              <a:t>65%</a:t>
            </a:r>
            <a:r>
              <a:rPr lang="ru-RU" sz="1600" dirty="0" smtClean="0"/>
              <a:t> (2018 г. - 66%).</a:t>
            </a:r>
            <a:br>
              <a:rPr lang="ru-RU" sz="1600" dirty="0" smtClean="0"/>
            </a:br>
            <a:r>
              <a:rPr lang="ru-RU" sz="1600" b="1" dirty="0" smtClean="0"/>
              <a:t>Ниже среднего результата за часть 1 </a:t>
            </a:r>
            <a:r>
              <a:rPr lang="ru-RU" sz="1600" dirty="0" smtClean="0"/>
              <a:t>- №4, №9,№11, №12, №13, №14, №18, №19 – </a:t>
            </a:r>
            <a:r>
              <a:rPr lang="ru-RU" sz="1600" b="1" dirty="0" smtClean="0">
                <a:solidFill>
                  <a:srgbClr val="FF0000"/>
                </a:solidFill>
              </a:rPr>
              <a:t>40% заданий за Часть 1.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Лучший результат – от 85% до 87%: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МБОУ «Гимназия №4», МБОУ «СШ № 33», МБОУ «Гимназия № 1им. Н.М. Пржевальского» - </a:t>
            </a: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Низкий результат (от 50% и ниже): </a:t>
            </a:r>
            <a:r>
              <a:rPr lang="ru-RU" sz="1800" dirty="0" smtClean="0"/>
              <a:t>МБОУ «СШ №5», МБОУ «СШ № 10», МБОУ «СШ № 11», МБОУ «СШ № 12», МБОУ «СШ № 19» -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54296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tx2"/>
                </a:solidFill>
              </a:rPr>
              <a:t>Анализ результатов выполнения заданий КИМ ОГЭ </a:t>
            </a:r>
            <a:br>
              <a:rPr lang="ru-RU" sz="1800" b="1" dirty="0" smtClean="0">
                <a:solidFill>
                  <a:schemeClr val="tx2"/>
                </a:solidFill>
              </a:rPr>
            </a:br>
            <a:r>
              <a:rPr lang="ru-RU" sz="1800" b="1" dirty="0" smtClean="0">
                <a:solidFill>
                  <a:schemeClr val="tx2"/>
                </a:solidFill>
              </a:rPr>
              <a:t>(Часть 2 – повышенного и высокого уровня сложности)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24744"/>
            <a:ext cx="7886700" cy="4608513"/>
          </a:xfrm>
        </p:spPr>
        <p:txBody>
          <a:bodyPr/>
          <a:lstStyle/>
          <a:p>
            <a:r>
              <a:rPr lang="ru-RU" sz="2000" dirty="0" smtClean="0"/>
              <a:t>Часть 2 экзаменационной работы направлена на проверку повышенного и высокого уровней сложности - три алгебраических задания (№21-№23) и три геометрических (№24-№26). </a:t>
            </a:r>
          </a:p>
          <a:p>
            <a:pPr algn="ctr"/>
            <a:r>
              <a:rPr lang="ru-RU" sz="2000" b="1" dirty="0" smtClean="0"/>
              <a:t>Планируемые проценты выполнения заданий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2636912"/>
          <a:ext cx="7848871" cy="2268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276"/>
                <a:gridCol w="1194393"/>
                <a:gridCol w="1109079"/>
                <a:gridCol w="1109079"/>
                <a:gridCol w="929845"/>
                <a:gridCol w="1052688"/>
                <a:gridCol w="747511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Модуль</a:t>
                      </a:r>
                      <a:endParaRPr lang="ru-RU" sz="1600" dirty="0">
                        <a:solidFill>
                          <a:schemeClr val="tx2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latin typeface="Times New Roman"/>
                          <a:ea typeface="TimesNewRomanPSMT"/>
                        </a:rPr>
                        <a:t>Алгебра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latin typeface="Times New Roman"/>
                          <a:ea typeface="TimesNewRomanPSMT"/>
                        </a:rPr>
                        <a:t>Геометрия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5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NewRomanPSMT"/>
                        </a:rPr>
                        <a:t>Номер задания</a:t>
                      </a:r>
                      <a:endParaRPr lang="ru-RU" sz="16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NewRomanPSMT"/>
                        </a:rPr>
                        <a:t>  21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19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NewRomanPSMT"/>
                        </a:rPr>
                        <a:t>22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914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NewRomanPSMT"/>
                        </a:rPr>
                        <a:t>23</a:t>
                      </a:r>
                      <a:endParaRPr lang="ru-RU" sz="18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12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NewRomanPSMT"/>
                        </a:rPr>
                        <a:t>  24</a:t>
                      </a:r>
                      <a:endParaRPr lang="ru-RU" sz="18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19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NewRomanPSMT"/>
                        </a:rPr>
                        <a:t>  25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NewRomanPSMT"/>
                        </a:rPr>
                        <a:t>26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522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NewRomanPSMT"/>
                        </a:rPr>
                        <a:t>Планируемый % выполнения</a:t>
                      </a:r>
                      <a:endParaRPr lang="ru-RU" sz="16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NewRomanPSMT"/>
                        </a:rPr>
                        <a:t>30 – 50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NewRomanPSMT"/>
                        </a:rPr>
                        <a:t>15 – 30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NewRomanPSMT"/>
                        </a:rPr>
                        <a:t>3 – 15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NewRomanPSMT"/>
                        </a:rPr>
                        <a:t>30 – 50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NewRomanPSMT"/>
                        </a:rPr>
                        <a:t>15 – 30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NewRomanPSMT"/>
                        </a:rPr>
                        <a:t>3 – 15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136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</a:rPr>
                        <a:t>Результат _ Город</a:t>
                      </a:r>
                      <a:endParaRPr lang="ru-RU" sz="16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18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16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8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12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1088</Words>
  <Application>Microsoft Office PowerPoint</Application>
  <PresentationFormat>Экран (4:3)</PresentationFormat>
  <Paragraphs>194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Методическое совещание «Анализ результатов государственной  итоговой аттестации по математике 2019»  17.10.2019</vt:lpstr>
      <vt:lpstr>  Количественный анализ результатов ОГЭ по математике  </vt:lpstr>
      <vt:lpstr>Средний результат по городу  - 15%.     Выше среднего результата по городу – 23 (53,3%) ОО. Наибольший процент двоек продемонстрировали выпускники ОО (от 41% до 28%): МБОУ «СШ № 10», МБОУ «СШ 9», МБОУ «СШ №5», МБОУ «СШ № 19»,МБОУ «СШ № 15», МБОУ «СШ № 23», МБОУ «СШ № 1», МБОУ «СШ № 12», МБОУ «СШ № 11», МБОУ «СШ № 36», МБОУ  «СШ № 35».</vt:lpstr>
      <vt:lpstr>Средний показатель успеваемости – 85% (2018 г. – 85%).  Успеваемость 100% - МБОУ «Гимназия № 4», МБОУ «Гимназия № 1 им. Н.М. Пржевальского». 99% - МБОУ «СШ № 33». Результат ниже среднего по городу  - 25 (58,2%) ОО.    Наиболее низкий результат (от 59% до 67%) – МБОУ «СШ № 10», МБОУ «СШ № 5», МБОУ «СШ № 19», МБОУ «СШ № 15», МБОУ «СШ № 1», МБОУ «СШ № 11», МБОУ «СШ №12».</vt:lpstr>
      <vt:lpstr>Средний результат качества – 45% (2018 г. – 53%). Высокий показатель качества (от 92% до 85%)  – МБОУ «Гимназия №1 им. Н.М. Пржевальского», «Гимназия № 4», МБОУ «СШ № 33». Ниже среднего по городу этот показатель –29 (67,4 %) ОО. Самый низкий процент качества (11% - 29%): - МБОУ «О(с)ОШ № 1», МБОУ «СШ № 12», МБОУ «СШ № 12», МБОУ «СШ № 11», МБОУ «СШ № 35», МБОУ «СШ № 1», МБОУ «СШ № 10», МБОУ «СШ № 15».</vt:lpstr>
      <vt:lpstr> Средняя оценка по городу – 3,4 (2018 г. - 3,4).  Результат ниже среднего по городу – 28 (65%) ОО. Выше среднего по городу (от 4,2 до 4,5): МБОУ «Лицей № 1 им. академика Б.Н. Петрова», МБОУ «Гимназия № 4», МБОУ «Гимназия № 1 им. Н.М. Пржевальского», МБОУ «СШ № 33». </vt:lpstr>
      <vt:lpstr>Анализ результатов выполнения заданий КИМ ОГЭ (Часть 1- базовый уровень) Средний результат – 65% (2018 г. - 66%). Ниже среднего результата за часть 1 - №4, №9,№11, №12, №13, №14, №18, №19 – 40% заданий за Часть 1.</vt:lpstr>
      <vt:lpstr>Лучший результат – от 85% до 87%: МБОУ «Гимназия №4», МБОУ «СШ № 33», МБОУ «Гимназия № 1им. Н.М. Пржевальского» -  Низкий результат (от 50% и ниже): МБОУ «СШ №5», МБОУ «СШ № 10», МБОУ «СШ № 11», МБОУ «СШ № 12», МБОУ «СШ № 19» -</vt:lpstr>
      <vt:lpstr>Анализ результатов выполнения заданий КИМ ОГЭ  (Часть 2 – повышенного и высокого уровня сложности) </vt:lpstr>
      <vt:lpstr>Анализ результатов выполнения заданий КИМ ОГЭ  (Часть 2 – повышенного и высокого уровня сложности) </vt:lpstr>
      <vt:lpstr>Анализ результатов выполнения заданий КИМ ОГЭ  (Часть 2 – повышенного и высокого уровня сложности) Средний результат – 9% (2018 г. - 7%). </vt:lpstr>
      <vt:lpstr> Анализ результатов выполнения заданий КИМ ОГЭ  (Часть 2 – повышенного и высокого уровня сложности) </vt:lpstr>
      <vt:lpstr>Выше среднего результата по городу (от 9,2% до 41,8%)  – МБОУ «СШ № 22», МБОУ «СШ №3», МБОУ «Лицей №1 им. академика Б.Н. Петрова», МБОУ «СШ № 28»,  МБОУ «СШ № 8», МБОУ «СШ №6», МБОУ «СШ № 37», МБОУ «Гимназия № 4», МБОУ «СШ № 33», МБОУ «Гимназия № 1 им. Н.М. Пржевальского». </vt:lpstr>
      <vt:lpstr>Результаты ЕГЭ по математике</vt:lpstr>
      <vt:lpstr>  Базовая математика.  Средняя оценка по городу - 4,2.  Ниже среднего результата по городу – 16 (38,1%) ОО. Самый низкий результат в МБОУ «О(с)ОШ №1», «О(с)ОШ №2» – соответственно 2,7 и 3, МБОУ «СШ № 28» – 3,3, МБОУ «СШ № 10» – 3,5. Самая высокая средняя оценка - 4,9 (МБОУ «СШ № 33»), 4,8 – МБОУ «СШ № 35».    </vt:lpstr>
      <vt:lpstr>Базовая математика. Средний результат по городу – 4% (2018 г. – 3%). Выше среднего по городу – 5 (11,9%) ОО.  46% - МБОУ «О(с)ОШ № 1», 35% - МБОУ «О(с)ОШ № 2», МБОУ «СШ № 10», 17% - МБОУ «СШ № 12».</vt:lpstr>
      <vt:lpstr> Базовая математика.  Средний результат решаемости заданий базового уровня – 74% (2018 г. – 69%).   В целом успешность выполнения заданий базового уровня в 2019 году находится в диапазоне 20% до 98% (2018г. – от 43% до 85%).   </vt:lpstr>
      <vt:lpstr>Базовая математика</vt:lpstr>
      <vt:lpstr>  Профильная математика. Средний балл - 51,6 (2018 – 41,8). Средний балл выше среднего по городу – 24 (57,1%) ОО. Средний балл: 71,8 – МБОУ «СШ № 33», 67,9 - МБОУ «Гимназия № 1 им. Н.М. Пржевальского», 64,8 – МБОУ «СШ № 32»,  64,7– МБОУ «Гимназия № 4». Самый низкий балл – 18,5  - МБОУ: «О(с)ОШ№ 1», 23 - «СШ № 1», 24,8 - «О(С)ОШ №2», 25,8 - «СШ № 38». </vt:lpstr>
      <vt:lpstr>Профильная математика. Ниже минимального «порога» –100% - МБОУ«О(с)ОШ»; 75% - МБОУ «СШ №38»; 67% - МБОУ «СШ № 1»; 50% - МБОУ «О(с)ОШ №2»; 20% - МБОУ «СШ № 17»; 17% - МБОУ «СШ № 31»; 15% - МБОУ «СШ № 34».</vt:lpstr>
      <vt:lpstr>Профильная математика.  Увеличивается количество обучающихся в диапазонах распределения тестовых баллов: 11-20 (на 1,1%), 51-60 (на 9%), 61-70 (3,1%). 27 баллов – 29 чел.  (3,6%) </vt:lpstr>
      <vt:lpstr>Профильная математика. Средний результат роста – 33%.</vt:lpstr>
      <vt:lpstr>Профильная математика.  Решаемость заданий: №1 увеличилась на 28%, №2 – на 35%, №3 – 3%, №5 – 7%. Решаемость задания  №4 понизилась на 8%, заданий №6,7 – осталась без изменения.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совещание «Анализ результатов государственной  итоговой аттестации по математике 2019»  17.10.2019</dc:title>
  <dc:creator>Наталья</dc:creator>
  <cp:lastModifiedBy>Васинова</cp:lastModifiedBy>
  <cp:revision>40</cp:revision>
  <dcterms:created xsi:type="dcterms:W3CDTF">2019-10-16T14:26:08Z</dcterms:created>
  <dcterms:modified xsi:type="dcterms:W3CDTF">2019-10-20T11:56:38Z</dcterms:modified>
</cp:coreProperties>
</file>