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8" r:id="rId4"/>
    <p:sldId id="277" r:id="rId5"/>
    <p:sldId id="259" r:id="rId6"/>
    <p:sldId id="260" r:id="rId7"/>
    <p:sldId id="25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61" r:id="rId16"/>
    <p:sldId id="286" r:id="rId17"/>
    <p:sldId id="287" r:id="rId18"/>
    <p:sldId id="263" r:id="rId19"/>
    <p:sldId id="274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26" autoAdjust="0"/>
    <p:restoredTop sz="94660"/>
  </p:normalViewPr>
  <p:slideViewPr>
    <p:cSldViewPr>
      <p:cViewPr varScale="1">
        <p:scale>
          <a:sx n="99" d="100"/>
          <a:sy n="99" d="100"/>
        </p:scale>
        <p:origin x="-4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andia.ru/text/category/nauchno_issledovatelmzskaya_deyatelmznostmz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txBody>
          <a:bodyPr>
            <a:normAutofit/>
          </a:bodyPr>
          <a:lstStyle/>
          <a:p>
            <a:pPr lvl="0"/>
            <a:r>
              <a:rPr lang="ru-RU" sz="2700" b="1" dirty="0">
                <a:solidFill>
                  <a:schemeClr val="tx2">
                    <a:lumMod val="75000"/>
                  </a:schemeClr>
                </a:solidFill>
              </a:rPr>
              <a:t>Об итогах проведения  школьного и муниципального этапов всероссийской олимпиады школьников </a:t>
            </a: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</a:rPr>
              <a:t>в 2019-2020 </a:t>
            </a:r>
            <a:r>
              <a:rPr lang="ru-RU" sz="2700" b="1" dirty="0">
                <a:solidFill>
                  <a:schemeClr val="tx2">
                    <a:lumMod val="75000"/>
                  </a:schemeClr>
                </a:solidFill>
              </a:rPr>
              <a:t>учебном </a:t>
            </a: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</a:rPr>
              <a:t>году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3886200"/>
            <a:ext cx="4784576" cy="1752600"/>
          </a:xfrm>
        </p:spPr>
        <p:txBody>
          <a:bodyPr>
            <a:normAutofit/>
          </a:bodyPr>
          <a:lstStyle/>
          <a:p>
            <a:pPr algn="r"/>
            <a:r>
              <a:rPr lang="ru-RU" sz="18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Васинова</a:t>
            </a:r>
            <a:r>
              <a:rPr lang="ru-RU" sz="1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Н.Д., заведующий методическим отделом МБУ ДО «ЦДО»</a:t>
            </a:r>
            <a:endParaRPr lang="ru-RU" sz="1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562074"/>
          </a:xfrm>
        </p:spPr>
        <p:txBody>
          <a:bodyPr>
            <a:normAutofit fontScale="90000"/>
          </a:bodyPr>
          <a:lstStyle/>
          <a:p>
            <a:r>
              <a:rPr lang="ru-RU" sz="2800" b="1" dirty="0" err="1" smtClean="0">
                <a:solidFill>
                  <a:srgbClr val="002060"/>
                </a:solidFill>
              </a:rPr>
              <a:t>ВсОШ</a:t>
            </a:r>
            <a:r>
              <a:rPr lang="ru-RU" sz="2800" b="1" dirty="0" smtClean="0">
                <a:solidFill>
                  <a:srgbClr val="002060"/>
                </a:solidFill>
              </a:rPr>
              <a:t> - один из элементов формируемого  оценочного пространства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96975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Школьный этап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Муниципальный этап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Предмет</a:t>
                      </a:r>
                      <a:endParaRPr lang="ru-RU" sz="110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Участников</a:t>
                      </a:r>
                      <a:endParaRPr lang="ru-RU" sz="110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Предмет</a:t>
                      </a:r>
                      <a:endParaRPr lang="ru-RU" sz="110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Участников</a:t>
                      </a:r>
                      <a:endParaRPr lang="ru-RU" sz="110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Физика</a:t>
                      </a:r>
                      <a:endParaRPr lang="ru-RU" sz="11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922</a:t>
                      </a:r>
                      <a:endParaRPr lang="ru-RU" sz="11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География</a:t>
                      </a:r>
                      <a:endParaRPr lang="ru-RU" sz="1100" b="1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136</a:t>
                      </a:r>
                      <a:endParaRPr lang="ru-RU" sz="1100" b="1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География</a:t>
                      </a:r>
                      <a:endParaRPr lang="ru-RU" sz="11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991</a:t>
                      </a:r>
                      <a:endParaRPr lang="ru-RU" sz="11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История</a:t>
                      </a:r>
                      <a:endParaRPr lang="ru-RU" sz="1100" b="1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142</a:t>
                      </a:r>
                      <a:endParaRPr lang="ru-RU" sz="1100" b="1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Литература</a:t>
                      </a:r>
                      <a:endParaRPr lang="ru-RU" sz="11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1197</a:t>
                      </a:r>
                      <a:endParaRPr lang="ru-RU" sz="11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Русский язык</a:t>
                      </a:r>
                      <a:endParaRPr lang="ru-RU" sz="1100" b="1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142</a:t>
                      </a:r>
                      <a:endParaRPr lang="ru-RU" sz="1100" b="1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Биология</a:t>
                      </a:r>
                      <a:endParaRPr lang="ru-RU" sz="11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1379</a:t>
                      </a:r>
                      <a:endParaRPr lang="ru-RU" sz="11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Физика</a:t>
                      </a:r>
                      <a:endParaRPr lang="ru-RU" sz="1100" b="1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145</a:t>
                      </a:r>
                      <a:endParaRPr lang="ru-RU" sz="1100" b="1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Обществознание</a:t>
                      </a:r>
                      <a:endParaRPr lang="ru-RU" sz="11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1459</a:t>
                      </a:r>
                      <a:endParaRPr lang="ru-RU" sz="11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Химия</a:t>
                      </a:r>
                      <a:endParaRPr lang="ru-RU" sz="1100" b="1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155</a:t>
                      </a:r>
                      <a:endParaRPr lang="ru-RU" sz="1100" b="1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Английский язык</a:t>
                      </a:r>
                      <a:endParaRPr lang="ru-RU" sz="11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1874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Математика</a:t>
                      </a:r>
                      <a:endParaRPr lang="ru-RU" sz="11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</a:rPr>
                        <a:t>184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Русский язык</a:t>
                      </a:r>
                      <a:endParaRPr lang="ru-RU" sz="11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3146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Биология</a:t>
                      </a:r>
                      <a:endParaRPr lang="ru-RU" sz="11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</a:rPr>
                        <a:t>233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1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3334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Обществознание</a:t>
                      </a:r>
                      <a:endParaRPr lang="ru-RU" sz="11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</a:rPr>
                        <a:t>295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10989 (19670 участий)</a:t>
                      </a:r>
                      <a:endParaRPr lang="ru-RU" sz="11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1547 (2251 участий)</a:t>
                      </a:r>
                      <a:endParaRPr lang="ru-RU" sz="11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2800" b="1" dirty="0" err="1" smtClean="0">
                <a:solidFill>
                  <a:srgbClr val="002060"/>
                </a:solidFill>
              </a:rPr>
              <a:t>ВсОШ</a:t>
            </a:r>
            <a:r>
              <a:rPr lang="ru-RU" sz="2800" b="1" dirty="0" smtClean="0">
                <a:solidFill>
                  <a:srgbClr val="002060"/>
                </a:solidFill>
              </a:rPr>
              <a:t> - один из элементов формируемого  оценочного пространства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229600" cy="4162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8816"/>
                <a:gridCol w="3970784"/>
              </a:tblGrid>
              <a:tr h="54735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Степень участия обучающихся в школьном этапе олимпиады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(доля участников по предмету от общего числа участников)</a:t>
                      </a:r>
                    </a:p>
                    <a:p>
                      <a:pPr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</a:tr>
              <a:tr h="6191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3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Процентное соотношение</a:t>
                      </a: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3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Предмет</a:t>
                      </a: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</a:tr>
              <a:tr h="519896"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Менее 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/>
                </a:tc>
              </a:tr>
              <a:tr h="979599"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1-5%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Французский яз., МХК, астрономия, экономика, немецкий язык, информатика, право, экология, ОБЖ, химия, физическая культура, технология, история</a:t>
                      </a:r>
                    </a:p>
                  </a:txBody>
                  <a:tcPr/>
                </a:tc>
              </a:tr>
              <a:tr h="619140"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5-10%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Физика, география, литература, биология, обществознание</a:t>
                      </a:r>
                    </a:p>
                  </a:txBody>
                  <a:tcPr/>
                </a:tc>
              </a:tr>
              <a:tr h="619140"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Более 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Английский язык, русский язык, математика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2800" b="1" dirty="0" err="1" smtClean="0">
                <a:solidFill>
                  <a:srgbClr val="002060"/>
                </a:solidFill>
              </a:rPr>
              <a:t>ВсОШ</a:t>
            </a:r>
            <a:r>
              <a:rPr lang="ru-RU" sz="2800" b="1" dirty="0" smtClean="0">
                <a:solidFill>
                  <a:srgbClr val="002060"/>
                </a:solidFill>
              </a:rPr>
              <a:t> - один из элементов формируемого  оценочного пространства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229600" cy="4989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8816"/>
                <a:gridCol w="3970784"/>
              </a:tblGrid>
              <a:tr h="54735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Степень участия обучающихся в муниципальном этапе олимпиады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(доля участников по предмету от общего числа участников)</a:t>
                      </a:r>
                    </a:p>
                    <a:p>
                      <a:pPr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</a:tr>
              <a:tr h="6191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3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Процентное соотношение</a:t>
                      </a: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3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Предмет</a:t>
                      </a: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</a:tr>
              <a:tr h="519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Менее 1% 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МХК </a:t>
                      </a: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</a:tr>
              <a:tr h="9795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1-5% 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Технология, французский яз., астрономия, немецкий яз., информатика, экономика, ОБЖ, английский яз, право, литература, экология</a:t>
                      </a: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</a:tr>
              <a:tr h="619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5-10% 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Физическая культура, география, русский яз., история, физика, химия, математика </a:t>
                      </a: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</a:tr>
              <a:tr h="619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Более 10% </a:t>
                      </a: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Биология, обществознание 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Количество участников муниципального этапа олимпиады по астрономии в сравнении за три года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797" cy="2797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5079"/>
                <a:gridCol w="1026863"/>
                <a:gridCol w="1240971"/>
                <a:gridCol w="1240971"/>
                <a:gridCol w="1240971"/>
                <a:gridCol w="1240971"/>
                <a:gridCol w="1240971"/>
              </a:tblGrid>
              <a:tr h="1684784">
                <a:tc>
                  <a:txBody>
                    <a:bodyPr/>
                    <a:lstStyle/>
                    <a:p>
                      <a:pPr marL="127000" marR="71755" indent="-55245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Учебный год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Общее количество участников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 участников (астрономия)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Общее количество призеров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 призеров (астрономия)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Общее количество победителей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 победителей (астрономия)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 vert="vert27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2017-2018</a:t>
                      </a: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2055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412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  <a:endParaRPr lang="ru-RU" sz="20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2018-2019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2221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20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2019-2020</a:t>
                      </a:r>
                      <a:endParaRPr lang="ru-RU" sz="20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2251</a:t>
                      </a:r>
                      <a:endParaRPr lang="ru-RU" sz="20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20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556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Количество участников муниципального этапа олимпиады по информатике в сравнении за три года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 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797" cy="5194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468759">
                <a:tc>
                  <a:txBody>
                    <a:bodyPr/>
                    <a:lstStyle/>
                    <a:p>
                      <a:pPr marL="127000" marR="71755" indent="-55245"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Учебный год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2390" marR="7239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Общее количество участников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2390" marR="7239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Количество участников (информатика)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2390" marR="7239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Общее количество призеров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2390" marR="7239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Количество призеров (информатика)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2390" marR="7239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Общее количество победителей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2390" marR="7239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Количество победителей (информатика)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2390" marR="72390" marT="0" marB="0" vert="vert270"/>
                </a:tc>
              </a:tr>
              <a:tr h="1533648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2017-2018</a:t>
                      </a: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2055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412</a:t>
                      </a: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74</a:t>
                      </a: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72390" marR="72390" marT="0" marB="0" anchor="ctr"/>
                </a:tc>
              </a:tr>
              <a:tr h="450291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2018-2019</a:t>
                      </a: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2221</a:t>
                      </a: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61</a:t>
                      </a: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575</a:t>
                      </a: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72</a:t>
                      </a: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72390" marR="72390" marT="0" marB="0" anchor="ctr"/>
                </a:tc>
              </a:tr>
              <a:tr h="1741909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2019-2020</a:t>
                      </a: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2251</a:t>
                      </a: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54</a:t>
                      </a: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556</a:t>
                      </a: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82</a:t>
                      </a: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72390" marR="7239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Школьный и муниципальный этапы </a:t>
            </a:r>
            <a:r>
              <a:rPr lang="ru-RU" sz="3200" b="1" dirty="0" err="1" smtClean="0">
                <a:solidFill>
                  <a:schemeClr val="tx2"/>
                </a:solidFill>
              </a:rPr>
              <a:t>ВсОШ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Организация работы в образовательных организациях и в целом в городе по поддержке высокомотивированных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обучающихся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Организация работы в образовательных организациях по поддержке высокомотивированных обучающихся</a:t>
            </a: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515672" cy="6438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8808"/>
                <a:gridCol w="1512168"/>
                <a:gridCol w="4135778"/>
                <a:gridCol w="2128918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МБОУ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Предмет по тарификации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Название спецкурса, факультатива,элективного курса, кружка и др.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Класс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"Решение сложных задач по алгебре", "Решение сложных задач по геометрии", "Успешный выпускник"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"Решение задач повышенной сложности", "Мир математических задач"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СШ № 3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факультатив "Трудные вопросы в курсе алгебры",элективные учебные предметы"Решение задач повышенной сложности"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8,11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СШ № 3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математика, информатика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Вероятность и статистика, мультимедийные технологии, основы компьютерной грамотности.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7,8,7.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СШ № 6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 Элективный курс "Практикум по решению задач по математике повышенного уровня сложности"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СШ № 6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 Элективный курс "Практикум по решению задач по математике повышенного уровня сложности"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СШ № 7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Математика: алгебра и начала математического анализа, геометрия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10а, 11а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СШ № 8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Математика       22ч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Элективный предмет "Абсолютная величина"  11аб       Кружок "Математика для увлеченных" 7аб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11аб                                                 7аб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СШ №8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Математика      25ч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 "Функции помогают уравнениям"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11аб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СШ № 11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Факультатив "Практикум по математике"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9 б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СШ № 11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Факультатив "Избранные вопросы математики"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 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СШ № 12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1. Факультатив:  «Избранные вопросы  математики» 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1. 9абв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СШ № 12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1. Факультатив:  «Избранные вопросы  математики»         2. Курс по выбору: "Методы решения уравнений"             3. Курс по выбору: "Моделирование математических задач"                      4. Курс по выбору: "Избранные вопросы математики"          5. Курс по выбору: "Подготовка к ЕГЭ"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1. 7в                2. 10а             3. 10а             4. 11а              5. 11а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СШ № 12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информатика математика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Факультатив: "Избранные вопросы математики"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1. 5абв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СШ № 12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математика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1. Факультатив: «Избранные вопросы  математики»         2.Факультатив: «Избранные вопросы  математики»       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1. 7абг            2. 8абв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Организация работы в  городе по поддержке высокомотивированных обучающихся</a:t>
            </a: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412776"/>
          <a:ext cx="7859217" cy="5250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6848"/>
                <a:gridCol w="2160240"/>
                <a:gridCol w="1152129"/>
              </a:tblGrid>
              <a:tr h="697737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С педагогами: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67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Презентация положительного педагогического опыта «Развитие младшего школьника через исследовательскую и проектную деятельность»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10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октябрь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МБУ ДО «ЦДО»</a:t>
                      </a:r>
                    </a:p>
                  </a:txBody>
                  <a:tcPr marL="68580" marR="68580" marT="0" marB="0"/>
                </a:tc>
              </a:tr>
              <a:tr h="891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Круглый стол «Специфика работы учителей с одаренными детьми. Варианты моделей обучения одаренных детей»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январь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МБУ ДО «ЦДО»</a:t>
                      </a:r>
                    </a:p>
                  </a:txBody>
                  <a:tcPr marL="68580" marR="68580" marT="0" marB="0"/>
                </a:tc>
              </a:tr>
              <a:tr h="626526">
                <a:tc>
                  <a:txBody>
                    <a:bodyPr/>
                    <a:lstStyle/>
                    <a:p>
                      <a:pPr lvl="0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Проведение консультаций для педагогов и членов жюри по выполнению требований к проведению конкретного этапа олимпиады в рамках исполнения Порядка с учетом специфики предмета всероссийской олимпиады и модели ее проведения,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822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Вопросы подготовки обучающихся к олимпиадам рассматриваются на заседаниях городских творческих групп, заседаниях ГМО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2"/>
                </a:solidFill>
              </a:rPr>
              <a:t>Школьный и муниципальный этапы </a:t>
            </a:r>
            <a:r>
              <a:rPr lang="ru-RU" sz="3600" b="1" dirty="0" err="1" smtClean="0">
                <a:solidFill>
                  <a:schemeClr val="tx2"/>
                </a:solidFill>
              </a:rPr>
              <a:t>ВсОШ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 fontScale="92500" lnSpcReduction="20000"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Работа с обучающимися:</a:t>
            </a:r>
          </a:p>
          <a:p>
            <a:pPr lvl="0"/>
            <a:r>
              <a:rPr lang="ru-RU" sz="2800" dirty="0"/>
              <a:t>Городские интеллектуальные конкурсы для </a:t>
            </a:r>
            <a:r>
              <a:rPr lang="ru-RU" sz="2800" dirty="0" smtClean="0"/>
              <a:t>обучающихся.</a:t>
            </a:r>
            <a:endParaRPr lang="ru-RU" sz="2800" dirty="0"/>
          </a:p>
          <a:p>
            <a:pPr lvl="0"/>
            <a:r>
              <a:rPr lang="ru-RU" sz="2800" dirty="0"/>
              <a:t>Создан городской банк одаренных детей.</a:t>
            </a:r>
          </a:p>
          <a:p>
            <a:pPr lvl="0"/>
            <a:r>
              <a:rPr lang="ru-RU" sz="2800" dirty="0"/>
              <a:t>Создание банка олимпиадных заданий предыдущих лет.</a:t>
            </a:r>
          </a:p>
          <a:p>
            <a:pPr lvl="0"/>
            <a:r>
              <a:rPr lang="ru-RU" sz="2800" dirty="0"/>
              <a:t>В рамках центра развития одаренных детей «Академики будущего» организована работа </a:t>
            </a:r>
            <a:r>
              <a:rPr lang="ru-RU" sz="2800" dirty="0" err="1"/>
              <a:t>Интенсива</a:t>
            </a:r>
            <a:r>
              <a:rPr lang="ru-RU" sz="2800" dirty="0"/>
              <a:t> по подготовке обучающихся к олимпиадам по математике, физике, биологии и химии. Организована работа кружка «В мире головоломок» для обучающихся 7 классов.</a:t>
            </a:r>
          </a:p>
          <a:p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0070C0"/>
                </a:solidFill>
              </a:rPr>
              <a:t>ВсОШ</a:t>
            </a:r>
            <a:r>
              <a:rPr lang="ru-RU" b="1" dirty="0" smtClean="0">
                <a:solidFill>
                  <a:srgbClr val="0070C0"/>
                </a:solidFill>
              </a:rPr>
              <a:t>: работа с обучающимися</a:t>
            </a:r>
            <a:endParaRPr lang="ru-RU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7524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47048"/>
                <a:gridCol w="1728192"/>
              </a:tblGrid>
              <a:tr h="370840">
                <a:tc>
                  <a:txBody>
                    <a:bodyPr/>
                    <a:lstStyle/>
                    <a:p>
                      <a:pPr marL="20955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Дистанционный конкурс по английскому/немецкому языкам «Поэтическое вдохновение»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октябрь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860" algn="l"/>
                          <a:tab pos="111760" algn="l"/>
                        </a:tabLs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Поэтический конкурс по немецкому языку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ноябрь 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860" algn="l"/>
                          <a:tab pos="111760" algn="l"/>
                        </a:tabLs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Всероссийская предметная олимпиада. Муниципальный этап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ноябрь-декабрь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Лингвострановедческий конкурс по английскому языку 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декабрь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Зимний фестиваль по немецкому языку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декабрь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latin typeface="Times New Roman"/>
                          <a:ea typeface="Calibri"/>
                          <a:cs typeface="Times New Roman"/>
                        </a:rPr>
                        <a:t>Метапредметная</a:t>
                      </a: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 интеллектуальная игра для обучающихся «Мозаика интеллектуальных игр»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декабрь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indent="-4572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Интеллектуальная игра «Знатоки природы»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декабрь-январь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" algn="l"/>
                          <a:tab pos="111125" algn="l"/>
                        </a:tabLs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Интеллектуальная игра «Физики будущего»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январь-февраль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" algn="l"/>
                          <a:tab pos="111125" algn="l"/>
                        </a:tabLs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Всероссийская предметная олимпиада. Региональный этап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январь-февраль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" algn="l"/>
                          <a:tab pos="111125" algn="l"/>
                        </a:tabLs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Конкурс «Колесо истории»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февраль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" algn="l"/>
                          <a:tab pos="111125" algn="l"/>
                        </a:tabLs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Фестиваль проектов с международным участием «Исследовательский проект»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февраль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" algn="l"/>
                          <a:tab pos="111125" algn="l"/>
                        </a:tabLs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Городская неделя науки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март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" algn="l"/>
                          <a:tab pos="111125" algn="l"/>
                        </a:tabLs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Конкурс проектов по образовательной робототехнике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март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" algn="l"/>
                          <a:tab pos="111125" algn="l"/>
                        </a:tabLs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Городской фестиваль по информационным технологиям»   «IT-планета»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март-апрель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Цели и задачи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ВсОШ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ru-RU" dirty="0" smtClean="0"/>
              <a:t>выявление и развитие у обучающихся общеобразовательных учреждений творческих способностей и интереса к </a:t>
            </a:r>
            <a:r>
              <a:rPr lang="ru-RU" dirty="0" smtClean="0">
                <a:hlinkClick r:id="rId2" tooltip="Научно-исследовательская деятельность"/>
              </a:rPr>
              <a:t>научной деятельности</a:t>
            </a:r>
            <a:r>
              <a:rPr lang="ru-RU" dirty="0" smtClean="0"/>
              <a:t>, создание необходимых условий для поддержки одаренных детей, пропаганда научных знаний»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0070C0"/>
                </a:solidFill>
              </a:rPr>
              <a:t>ВсОШ</a:t>
            </a:r>
            <a:r>
              <a:rPr lang="ru-RU" b="1" dirty="0" smtClean="0">
                <a:solidFill>
                  <a:srgbClr val="0070C0"/>
                </a:solidFill>
              </a:rPr>
              <a:t>: работа с обучающимися</a:t>
            </a:r>
            <a:endParaRPr lang="ru-RU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16832"/>
          <a:ext cx="8075240" cy="3723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47048"/>
                <a:gridCol w="1728192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" algn="l"/>
                          <a:tab pos="111125" algn="l"/>
                        </a:tabLs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Математический турнир «Эрудит»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март-апрель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" algn="l"/>
                          <a:tab pos="111125" algn="l"/>
                        </a:tabLs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Интеллектуальная игра «Атомные знатоки»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март-апрель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Городской конкурс проектных и исследовательских работ «Хочу всё знать» (начальные классы)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март – апрель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Городской конкурс исследовательских работ, обучающихся по истории, обществознанию, праву и экономике «Свет познания»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март – апрель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Фестиваль учебных проектов «Смоленск – мой край родной» (3-7 классы)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март - апрель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Фестиваль «Бизнес-ярмарка» в рамках проекта Гёте-Института «Немецкий для профессии и карьеры: учебная фирма» 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март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Творческий фестиваль «Мой любимый иностранный» 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апрель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latin typeface="Times New Roman"/>
                          <a:ea typeface="Calibri"/>
                          <a:cs typeface="Times New Roman"/>
                        </a:rPr>
                        <a:t>Лингвокультурологический</a:t>
                      </a: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 конкурс по английскому языку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апрель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Научно-практическая конференция научного общества обучающихся «Эврика»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апрель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Городской фестиваль детского творчества «Дорогою добра» 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апрель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Цели и задачи </a:t>
            </a:r>
            <a:r>
              <a:rPr lang="ru-RU" sz="2800" b="1" dirty="0" err="1" smtClean="0">
                <a:solidFill>
                  <a:schemeClr val="accent6">
                    <a:lumMod val="50000"/>
                  </a:schemeClr>
                </a:solidFill>
              </a:rPr>
              <a:t>ВсОШ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Актуальная задача: </a:t>
            </a:r>
          </a:p>
          <a:p>
            <a:r>
              <a:rPr lang="ru-RU" sz="2800" b="1" dirty="0" smtClean="0"/>
              <a:t>определение уровня </a:t>
            </a:r>
            <a:r>
              <a:rPr lang="ru-RU" sz="2800" b="1" dirty="0" err="1" smtClean="0"/>
              <a:t>сформированности</a:t>
            </a:r>
            <a:r>
              <a:rPr lang="ru-RU" sz="2800" b="1" dirty="0" smtClean="0"/>
              <a:t> системы работы с высокомотивированными детьми, определение актуальных проблем в развитии олимпиадного движения на территории города Смоленска</a:t>
            </a:r>
            <a:endParaRPr lang="ru-RU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2800" b="1" dirty="0" err="1" smtClean="0">
                <a:solidFill>
                  <a:srgbClr val="002060"/>
                </a:solidFill>
              </a:rPr>
              <a:t>ВсОШ</a:t>
            </a:r>
            <a:r>
              <a:rPr lang="ru-RU" sz="2800" b="1" dirty="0" smtClean="0">
                <a:solidFill>
                  <a:srgbClr val="002060"/>
                </a:solidFill>
              </a:rPr>
              <a:t> - один из элементов формируемого 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оценочного пространства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err="1" smtClean="0">
                <a:solidFill>
                  <a:srgbClr val="002060"/>
                </a:solidFill>
              </a:rPr>
              <a:t>ВсОШ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/>
              <a:t>- </a:t>
            </a:r>
            <a:r>
              <a:rPr lang="ru-RU" b="1" dirty="0" smtClean="0"/>
              <a:t>один из элементов формируемого оценочного пространства, направленного на обеспечение объективности оценки образовательных результатов и эффективного управления по результатам оценочных процедур на всех уровнях. </a:t>
            </a:r>
          </a:p>
          <a:p>
            <a:r>
              <a:rPr lang="ru-RU" b="1" dirty="0" err="1" smtClean="0">
                <a:solidFill>
                  <a:srgbClr val="002060"/>
                </a:solidFill>
              </a:rPr>
              <a:t>ВсОШ</a:t>
            </a:r>
            <a:r>
              <a:rPr lang="ru-RU" b="1" dirty="0" smtClean="0"/>
              <a:t> имеет статус оценочной процедуры, которая позволяет получить информацию:</a:t>
            </a:r>
          </a:p>
          <a:p>
            <a:pPr>
              <a:buNone/>
            </a:pPr>
            <a:r>
              <a:rPr lang="ru-RU" b="1" dirty="0" smtClean="0"/>
              <a:t>    - об уровне достижения предметных результатов </a:t>
            </a:r>
            <a:r>
              <a:rPr lang="ru-RU" b="1" dirty="0" err="1" smtClean="0"/>
              <a:t>обучающимися-участниками</a:t>
            </a:r>
            <a:r>
              <a:rPr lang="ru-RU" b="1" dirty="0" smtClean="0"/>
              <a:t> олимпиад, </a:t>
            </a:r>
          </a:p>
          <a:p>
            <a:pPr>
              <a:buNone/>
            </a:pPr>
            <a:r>
              <a:rPr lang="ru-RU" b="1" dirty="0" smtClean="0"/>
              <a:t>    - проанализировать статистические данные и принять взвешенные управленческие решения.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3200" b="1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</a:rPr>
              <a:t>ВсОШ</a:t>
            </a:r>
            <a:r>
              <a:rPr lang="ru-RU" altLang="ru-RU" sz="3200" b="1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</a:rPr>
              <a:t>: Нормативные документы 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altLang="ru-RU" b="1" u="sng" dirty="0">
                <a:solidFill>
                  <a:srgbClr val="C00000"/>
                </a:solidFill>
              </a:rPr>
              <a:t>Школьный этап</a:t>
            </a:r>
            <a:endParaRPr lang="ru-RU" b="1" u="sng" dirty="0">
              <a:solidFill>
                <a:srgbClr val="C00000"/>
              </a:solidFill>
            </a:endParaRPr>
          </a:p>
          <a:p>
            <a:pPr marL="609600" indent="-609600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ru-RU" altLang="ru-RU" dirty="0"/>
              <a:t>Порядок проведения всероссийской олимпиады школьников, утвержденный приказом </a:t>
            </a:r>
            <a:r>
              <a:rPr lang="ru-RU" altLang="ru-RU" dirty="0" err="1"/>
              <a:t>Минобрнауки</a:t>
            </a:r>
            <a:r>
              <a:rPr lang="ru-RU" altLang="ru-RU" dirty="0"/>
              <a:t> России от 18.11.2013 № 1252 с изменениями от 17.03.2015 № 249, от 17.12.2015 № 1488 (Разделы 1,2,</a:t>
            </a:r>
            <a:r>
              <a:rPr lang="ru-RU" altLang="ru-RU" b="1" dirty="0">
                <a:solidFill>
                  <a:srgbClr val="FF0000"/>
                </a:solidFill>
              </a:rPr>
              <a:t>3</a:t>
            </a:r>
            <a:r>
              <a:rPr lang="ru-RU" altLang="ru-RU" dirty="0"/>
              <a:t>)</a:t>
            </a:r>
          </a:p>
          <a:p>
            <a:pPr marL="609600" indent="-609600"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altLang="ru-RU" b="1" u="sng" dirty="0">
                <a:solidFill>
                  <a:srgbClr val="FF0000"/>
                </a:solidFill>
              </a:rPr>
              <a:t>Организатор Школьного этапа </a:t>
            </a:r>
            <a:r>
              <a:rPr lang="ru-RU" altLang="ru-RU" b="1" u="sng" dirty="0" err="1">
                <a:solidFill>
                  <a:srgbClr val="FF0000"/>
                </a:solidFill>
              </a:rPr>
              <a:t>ВсОШ</a:t>
            </a:r>
            <a:r>
              <a:rPr lang="ru-RU" altLang="ru-RU" b="1" u="sng" dirty="0">
                <a:solidFill>
                  <a:srgbClr val="FF0000"/>
                </a:solidFill>
              </a:rPr>
              <a:t> </a:t>
            </a:r>
            <a:r>
              <a:rPr lang="ru-RU" altLang="ru-RU" b="1" dirty="0">
                <a:solidFill>
                  <a:srgbClr val="FF0000"/>
                </a:solidFill>
              </a:rPr>
              <a:t>(ежегодно)</a:t>
            </a:r>
          </a:p>
          <a:p>
            <a:pPr marL="609600" indent="-609600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ru-RU" altLang="ru-RU" b="1" dirty="0"/>
              <a:t>Приказ  организатора о проведении школьного этапа </a:t>
            </a:r>
            <a:r>
              <a:rPr lang="ru-RU" altLang="ru-RU" dirty="0"/>
              <a:t>(с указанием конкретных сроков проведения и мест проведения  в муниципальном образовании, оформления разрешения на предоставления личных данных участника)</a:t>
            </a:r>
          </a:p>
          <a:p>
            <a:pPr marL="609600" indent="-609600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ru-RU" altLang="ru-RU" b="1" dirty="0"/>
              <a:t>Приказ о составах оргкомитета</a:t>
            </a:r>
            <a:r>
              <a:rPr lang="en-US" altLang="ru-RU" b="1" dirty="0"/>
              <a:t> </a:t>
            </a:r>
            <a:r>
              <a:rPr lang="ru-RU" altLang="ru-RU" b="1" dirty="0"/>
              <a:t> и жюри по предметам ШЭ </a:t>
            </a:r>
            <a:r>
              <a:rPr lang="ru-RU" altLang="ru-RU" b="1" dirty="0" err="1"/>
              <a:t>ВсОШ</a:t>
            </a:r>
            <a:r>
              <a:rPr lang="ru-RU" altLang="ru-RU" b="1" dirty="0"/>
              <a:t>  </a:t>
            </a:r>
          </a:p>
          <a:p>
            <a:pPr marL="609600" indent="-609600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ru-RU" altLang="ru-RU" b="1" dirty="0"/>
              <a:t>Приказ об утверждении требований ШЭ </a:t>
            </a:r>
            <a:r>
              <a:rPr lang="ru-RU" altLang="ru-RU" b="1" dirty="0" err="1"/>
              <a:t>ВсОШ</a:t>
            </a:r>
            <a:endParaRPr lang="ru-RU" altLang="ru-RU" b="1" dirty="0"/>
          </a:p>
          <a:p>
            <a:pPr marL="609600" indent="-609600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ru-RU" altLang="ru-RU" b="1" dirty="0"/>
              <a:t>Приказ об итогах ШЭ </a:t>
            </a:r>
            <a:r>
              <a:rPr lang="ru-RU" altLang="ru-RU" b="1" dirty="0" err="1"/>
              <a:t>ВсОШ</a:t>
            </a:r>
            <a:endParaRPr lang="ru-RU" alt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3600" b="1" dirty="0" err="1" smtClean="0">
                <a:solidFill>
                  <a:schemeClr val="tx2">
                    <a:lumMod val="75000"/>
                  </a:schemeClr>
                </a:solidFill>
              </a:rPr>
              <a:t>ВсОШ</a:t>
            </a:r>
            <a:r>
              <a:rPr lang="ru-RU" altLang="ru-RU" sz="3600" b="1" dirty="0" smtClean="0">
                <a:solidFill>
                  <a:schemeClr val="tx2">
                    <a:lumMod val="75000"/>
                  </a:schemeClr>
                </a:solidFill>
              </a:rPr>
              <a:t>: Нормативные документы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Муниципальный этап</a:t>
            </a:r>
          </a:p>
          <a:p>
            <a:pPr marL="609600" indent="-609600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ru-RU" altLang="ru-RU" b="1" dirty="0"/>
              <a:t>Порядок проведения всероссийской олимпиады школьников, утвержденный приказом </a:t>
            </a:r>
            <a:r>
              <a:rPr lang="ru-RU" altLang="ru-RU" b="1" dirty="0" err="1"/>
              <a:t>Минобрнауки</a:t>
            </a:r>
            <a:r>
              <a:rPr lang="ru-RU" altLang="ru-RU" b="1" dirty="0"/>
              <a:t> России от 18.11.2013 № 1252 с изменениями от 17.03.2015 № 249, от 17.12.2015 № 1488 (Разделы 1,2,4)</a:t>
            </a:r>
          </a:p>
          <a:p>
            <a:pPr marL="609600" indent="-609600"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altLang="ru-RU" b="1" u="sng" dirty="0">
                <a:solidFill>
                  <a:srgbClr val="FF0000"/>
                </a:solidFill>
              </a:rPr>
              <a:t>Организатор Муниципального этапа </a:t>
            </a:r>
          </a:p>
          <a:p>
            <a:pPr marL="609600" indent="-609600"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altLang="ru-RU" b="1" dirty="0" smtClean="0"/>
              <a:t>            Приказ </a:t>
            </a:r>
            <a:r>
              <a:rPr lang="ru-RU" altLang="ru-RU" b="1" dirty="0"/>
              <a:t>о составе муниципальных ПМК для разработки содержания школьного этапа (раз в 3-5 лет)</a:t>
            </a:r>
          </a:p>
          <a:p>
            <a:pPr marL="609600" indent="-609600"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altLang="ru-RU" b="1" u="sng" dirty="0">
                <a:solidFill>
                  <a:srgbClr val="FF0000"/>
                </a:solidFill>
              </a:rPr>
              <a:t>ежегодно</a:t>
            </a:r>
          </a:p>
          <a:p>
            <a:pPr marL="609600" indent="-609600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ru-RU" altLang="ru-RU" b="1" dirty="0"/>
              <a:t>Приказ  организатора о проведении муниципального этапа (</a:t>
            </a:r>
            <a:r>
              <a:rPr lang="ru-RU" altLang="ru-RU" dirty="0"/>
              <a:t>с указанием конкретных сроков проведения, площадок проведения</a:t>
            </a:r>
            <a:r>
              <a:rPr lang="ru-RU" altLang="ru-RU" b="1" dirty="0"/>
              <a:t>) </a:t>
            </a:r>
          </a:p>
          <a:p>
            <a:pPr marL="609600" indent="-609600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ru-RU" altLang="ru-RU" b="1" dirty="0"/>
              <a:t>Приказ о проходных баллах на муниципальный этап по рейтингу ШЭ </a:t>
            </a:r>
            <a:r>
              <a:rPr lang="ru-RU" altLang="ru-RU" b="1" dirty="0" err="1"/>
              <a:t>ВсОШ</a:t>
            </a:r>
            <a:r>
              <a:rPr lang="ru-RU" altLang="ru-RU" b="1" dirty="0"/>
              <a:t> в муниципалитете</a:t>
            </a:r>
          </a:p>
          <a:p>
            <a:pPr marL="609600" indent="-609600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ru-RU" altLang="ru-RU" b="1" dirty="0"/>
              <a:t>Приказ о составах  оргкомитетов и  жюри МЭ </a:t>
            </a:r>
            <a:r>
              <a:rPr lang="ru-RU" altLang="ru-RU" b="1" dirty="0" err="1"/>
              <a:t>ВсОШ</a:t>
            </a:r>
            <a:r>
              <a:rPr lang="ru-RU" altLang="ru-RU" b="1" dirty="0"/>
              <a:t> по предметам </a:t>
            </a:r>
          </a:p>
          <a:p>
            <a:pPr marL="609600" indent="-609600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ru-RU" altLang="ru-RU" b="1" dirty="0"/>
              <a:t>Приказ об утверждении Требований МЭ </a:t>
            </a:r>
            <a:r>
              <a:rPr lang="ru-RU" altLang="ru-RU" b="1" dirty="0" err="1"/>
              <a:t>ВсОШ</a:t>
            </a:r>
            <a:endParaRPr lang="ru-RU" altLang="ru-RU" b="1" dirty="0"/>
          </a:p>
          <a:p>
            <a:pPr marL="609600" indent="-609600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ru-RU" altLang="ru-RU" b="1" dirty="0"/>
              <a:t>Приказ об итогах МЭ </a:t>
            </a:r>
            <a:r>
              <a:rPr lang="ru-RU" altLang="ru-RU" b="1" dirty="0" err="1"/>
              <a:t>ВсОШ</a:t>
            </a:r>
            <a:endParaRPr lang="ru-RU" altLang="ru-RU" b="1" dirty="0"/>
          </a:p>
          <a:p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По каким предметам проводится 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</a:rPr>
              <a:t>ВсОШ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64137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u="sng" dirty="0" smtClean="0">
                <a:solidFill>
                  <a:srgbClr val="FF0000"/>
                </a:solidFill>
              </a:rPr>
              <a:t>По 21 </a:t>
            </a:r>
            <a:r>
              <a:rPr lang="ru-RU" b="1" u="sng" dirty="0">
                <a:solidFill>
                  <a:srgbClr val="FF0000"/>
                </a:solidFill>
              </a:rPr>
              <a:t>предмету</a:t>
            </a:r>
            <a:r>
              <a:rPr lang="ru-RU" u="sng" dirty="0">
                <a:solidFill>
                  <a:srgbClr val="FF0000"/>
                </a:solidFill>
              </a:rPr>
              <a:t>: </a:t>
            </a:r>
            <a:endParaRPr lang="ru-RU" u="sng" dirty="0" smtClean="0">
              <a:solidFill>
                <a:srgbClr val="FF0000"/>
              </a:solidFill>
            </a:endParaRPr>
          </a:p>
          <a:p>
            <a:r>
              <a:rPr lang="ru-RU" b="1" dirty="0" smtClean="0"/>
              <a:t>астрономия</a:t>
            </a:r>
            <a:r>
              <a:rPr lang="ru-RU" b="1" dirty="0"/>
              <a:t>, </a:t>
            </a:r>
            <a:r>
              <a:rPr lang="ru-RU" b="1" dirty="0" smtClean="0"/>
              <a:t>английский </a:t>
            </a:r>
            <a:r>
              <a:rPr lang="ru-RU" b="1" dirty="0"/>
              <a:t>язык, </a:t>
            </a:r>
            <a:endParaRPr lang="ru-RU" b="1" dirty="0" smtClean="0"/>
          </a:p>
          <a:p>
            <a:r>
              <a:rPr lang="ru-RU" b="1" dirty="0" smtClean="0"/>
              <a:t>биология</a:t>
            </a:r>
            <a:r>
              <a:rPr lang="ru-RU" b="1" dirty="0"/>
              <a:t>, </a:t>
            </a:r>
            <a:r>
              <a:rPr lang="ru-RU" b="1" dirty="0" smtClean="0"/>
              <a:t>география</a:t>
            </a:r>
            <a:r>
              <a:rPr lang="ru-RU" b="1" dirty="0"/>
              <a:t>, </a:t>
            </a:r>
            <a:endParaRPr lang="ru-RU" b="1" dirty="0" smtClean="0"/>
          </a:p>
          <a:p>
            <a:r>
              <a:rPr lang="ru-RU" b="1" dirty="0" smtClean="0"/>
              <a:t>информатика</a:t>
            </a:r>
            <a:r>
              <a:rPr lang="ru-RU" b="1" dirty="0"/>
              <a:t>, история, </a:t>
            </a:r>
            <a:endParaRPr lang="ru-RU" b="1" dirty="0" smtClean="0"/>
          </a:p>
          <a:p>
            <a:r>
              <a:rPr lang="ru-RU" b="1" dirty="0" smtClean="0"/>
              <a:t>литература</a:t>
            </a:r>
            <a:r>
              <a:rPr lang="ru-RU" b="1" dirty="0"/>
              <a:t>, математика, </a:t>
            </a:r>
            <a:endParaRPr lang="ru-RU" b="1" dirty="0" smtClean="0"/>
          </a:p>
          <a:p>
            <a:r>
              <a:rPr lang="ru-RU" b="1" dirty="0" smtClean="0"/>
              <a:t>МХК</a:t>
            </a:r>
            <a:r>
              <a:rPr lang="ru-RU" b="1" dirty="0"/>
              <a:t>, немецкий язык, </a:t>
            </a:r>
            <a:endParaRPr lang="ru-RU" b="1" dirty="0" smtClean="0"/>
          </a:p>
          <a:p>
            <a:r>
              <a:rPr lang="ru-RU" b="1" dirty="0" smtClean="0"/>
              <a:t>обществознание</a:t>
            </a:r>
            <a:r>
              <a:rPr lang="ru-RU" b="1" dirty="0"/>
              <a:t>, ОБЖ, </a:t>
            </a:r>
            <a:endParaRPr lang="ru-RU" b="1" dirty="0" smtClean="0"/>
          </a:p>
          <a:p>
            <a:r>
              <a:rPr lang="ru-RU" b="1" dirty="0" smtClean="0"/>
              <a:t>русский </a:t>
            </a:r>
            <a:r>
              <a:rPr lang="ru-RU" b="1" dirty="0"/>
              <a:t>язык,  </a:t>
            </a:r>
            <a:r>
              <a:rPr lang="ru-RU" b="1" dirty="0" smtClean="0"/>
              <a:t>технология,</a:t>
            </a:r>
          </a:p>
          <a:p>
            <a:r>
              <a:rPr lang="ru-RU" b="1" dirty="0" smtClean="0"/>
              <a:t>физика</a:t>
            </a:r>
            <a:r>
              <a:rPr lang="ru-RU" b="1" dirty="0"/>
              <a:t>, физическая культура,  </a:t>
            </a:r>
            <a:endParaRPr lang="ru-RU" b="1" dirty="0" smtClean="0"/>
          </a:p>
          <a:p>
            <a:r>
              <a:rPr lang="ru-RU" b="1" dirty="0" smtClean="0"/>
              <a:t>французский </a:t>
            </a:r>
            <a:r>
              <a:rPr lang="ru-RU" b="1" dirty="0"/>
              <a:t>язык,  химия,  </a:t>
            </a:r>
            <a:endParaRPr lang="ru-RU" b="1" dirty="0" smtClean="0"/>
          </a:p>
          <a:p>
            <a:r>
              <a:rPr lang="ru-RU" b="1" dirty="0" smtClean="0"/>
              <a:t>экология</a:t>
            </a:r>
            <a:r>
              <a:rPr lang="ru-RU" b="1" dirty="0"/>
              <a:t>, экономика.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2400" b="1" dirty="0" err="1" smtClean="0">
                <a:solidFill>
                  <a:srgbClr val="002060"/>
                </a:solidFill>
              </a:rPr>
              <a:t>ВсОШ</a:t>
            </a:r>
            <a:r>
              <a:rPr lang="ru-RU" sz="2400" b="1" dirty="0" smtClean="0">
                <a:solidFill>
                  <a:srgbClr val="002060"/>
                </a:solidFill>
              </a:rPr>
              <a:t> - один из элементов формируемого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оценочного пространства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931224" cy="3842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616"/>
                <a:gridCol w="1584176"/>
                <a:gridCol w="2016224"/>
                <a:gridCol w="1872208"/>
              </a:tblGrid>
              <a:tr h="975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Этап </a:t>
                      </a:r>
                      <a:r>
                        <a:rPr lang="ru-RU" sz="2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ВсОШ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2019-2020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Участий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Победителей и призеров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Доля победителей и призеров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603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Школьный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19670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7308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37,2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8603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Муниципальный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2251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638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28,3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8603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Региональный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562074"/>
          </a:xfrm>
        </p:spPr>
        <p:txBody>
          <a:bodyPr>
            <a:normAutofit fontScale="90000"/>
          </a:bodyPr>
          <a:lstStyle/>
          <a:p>
            <a:r>
              <a:rPr lang="ru-RU" sz="2800" b="1" dirty="0" err="1" smtClean="0">
                <a:solidFill>
                  <a:srgbClr val="002060"/>
                </a:solidFill>
              </a:rPr>
              <a:t>ВсОШ</a:t>
            </a:r>
            <a:r>
              <a:rPr lang="ru-RU" sz="2800" b="1" dirty="0" smtClean="0">
                <a:solidFill>
                  <a:srgbClr val="002060"/>
                </a:solidFill>
              </a:rPr>
              <a:t> - один из элементов формируемого  оценочного пространства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96975"/>
          <a:ext cx="8229600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Школьный этап</a:t>
                      </a: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Муниципальный этап</a:t>
                      </a: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Предмет</a:t>
                      </a:r>
                      <a:endParaRPr lang="ru-RU" sz="11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Участников</a:t>
                      </a:r>
                      <a:endParaRPr lang="ru-RU" sz="1100" b="1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Предмет</a:t>
                      </a:r>
                      <a:endParaRPr lang="ru-RU" sz="1100" b="1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Участников</a:t>
                      </a:r>
                      <a:endParaRPr lang="ru-RU" sz="1100" b="1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Французский язык</a:t>
                      </a:r>
                      <a:endParaRPr lang="ru-RU" sz="11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105</a:t>
                      </a:r>
                      <a:endParaRPr lang="ru-RU" sz="11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Английский язык</a:t>
                      </a:r>
                      <a:endParaRPr lang="ru-RU" sz="1100" b="1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74</a:t>
                      </a:r>
                      <a:endParaRPr lang="ru-RU" sz="1100" b="1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МХК</a:t>
                      </a:r>
                      <a:endParaRPr lang="ru-RU" sz="11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111</a:t>
                      </a:r>
                      <a:endParaRPr lang="ru-RU" sz="11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МХК</a:t>
                      </a:r>
                      <a:endParaRPr lang="ru-RU" sz="1100" b="1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</a:t>
                      </a:r>
                      <a:endParaRPr lang="ru-RU" sz="1100" b="1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Астрономия</a:t>
                      </a:r>
                      <a:endParaRPr lang="ru-RU" sz="11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143</a:t>
                      </a:r>
                      <a:endParaRPr lang="ru-RU" sz="11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Технология</a:t>
                      </a:r>
                      <a:endParaRPr lang="ru-RU" sz="1100" b="1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28</a:t>
                      </a:r>
                      <a:endParaRPr lang="ru-RU" sz="1100" b="1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Экономика</a:t>
                      </a:r>
                      <a:endParaRPr lang="ru-RU" sz="11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155</a:t>
                      </a:r>
                      <a:endParaRPr lang="ru-RU" sz="11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Французский язык</a:t>
                      </a:r>
                      <a:endParaRPr lang="ru-RU" sz="1100" b="1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32</a:t>
                      </a:r>
                      <a:endParaRPr lang="ru-RU" sz="1100" b="1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Немецкий язык</a:t>
                      </a:r>
                      <a:endParaRPr lang="ru-RU" sz="11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244</a:t>
                      </a:r>
                      <a:endParaRPr lang="ru-RU" sz="11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Астрономия</a:t>
                      </a:r>
                      <a:endParaRPr lang="ru-RU" sz="1100" b="1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33</a:t>
                      </a:r>
                      <a:endParaRPr lang="ru-RU" sz="1100" b="1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Информатика</a:t>
                      </a:r>
                      <a:endParaRPr lang="ru-RU" sz="11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289</a:t>
                      </a:r>
                      <a:endParaRPr lang="ru-RU" sz="11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Немецкий язык</a:t>
                      </a:r>
                      <a:endParaRPr lang="ru-RU" sz="11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41</a:t>
                      </a:r>
                      <a:endParaRPr lang="ru-RU" sz="1100" b="1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Право</a:t>
                      </a:r>
                      <a:endParaRPr lang="ru-RU" sz="11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296</a:t>
                      </a:r>
                      <a:endParaRPr lang="ru-RU" sz="11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Информатика</a:t>
                      </a:r>
                      <a:endParaRPr lang="ru-RU" sz="11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54</a:t>
                      </a:r>
                      <a:endParaRPr lang="ru-RU" sz="1100" b="1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Экология</a:t>
                      </a:r>
                      <a:endParaRPr lang="ru-RU" sz="11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366</a:t>
                      </a:r>
                      <a:endParaRPr lang="ru-RU" sz="11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Экономика</a:t>
                      </a:r>
                      <a:endParaRPr lang="ru-RU" sz="11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55</a:t>
                      </a:r>
                      <a:endParaRPr lang="ru-RU" sz="1100" b="1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ОБЖ</a:t>
                      </a:r>
                      <a:endParaRPr lang="ru-RU" sz="11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495</a:t>
                      </a:r>
                      <a:endParaRPr lang="ru-RU" sz="11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ОБЖ</a:t>
                      </a:r>
                      <a:endParaRPr lang="ru-RU" sz="11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66</a:t>
                      </a:r>
                      <a:endParaRPr lang="ru-RU" sz="1100" b="1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Химия</a:t>
                      </a:r>
                      <a:endParaRPr lang="ru-RU" sz="11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522</a:t>
                      </a:r>
                      <a:endParaRPr lang="ru-RU" sz="11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Право</a:t>
                      </a:r>
                      <a:endParaRPr lang="ru-RU" sz="11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75</a:t>
                      </a:r>
                      <a:endParaRPr lang="ru-RU" sz="1100" b="1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Физическая культура</a:t>
                      </a:r>
                      <a:endParaRPr lang="ru-RU" sz="11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588</a:t>
                      </a:r>
                      <a:endParaRPr lang="ru-RU" sz="11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Литература</a:t>
                      </a:r>
                      <a:endParaRPr lang="ru-RU" sz="11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108</a:t>
                      </a:r>
                      <a:endParaRPr lang="ru-RU" sz="1100" b="1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Технология</a:t>
                      </a:r>
                      <a:endParaRPr lang="ru-RU" sz="11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729</a:t>
                      </a:r>
                      <a:endParaRPr lang="ru-RU" sz="11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Экология</a:t>
                      </a:r>
                      <a:endParaRPr lang="ru-RU" sz="11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111</a:t>
                      </a:r>
                      <a:endParaRPr lang="ru-RU" sz="11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История</a:t>
                      </a:r>
                      <a:endParaRPr lang="ru-RU" sz="11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784</a:t>
                      </a:r>
                      <a:endParaRPr lang="ru-RU" sz="11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Физическая культура</a:t>
                      </a:r>
                      <a:endParaRPr lang="ru-RU" sz="11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132</a:t>
                      </a:r>
                      <a:endParaRPr lang="ru-RU" sz="11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10989 (19670 участий)</a:t>
                      </a:r>
                      <a:endParaRPr lang="ru-RU" sz="11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1547 (2251 участий)</a:t>
                      </a:r>
                      <a:endParaRPr lang="ru-RU" sz="11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623</TotalTime>
  <Words>1546</Words>
  <Application>Microsoft Office PowerPoint</Application>
  <PresentationFormat>Экран (4:3)</PresentationFormat>
  <Paragraphs>382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Трек</vt:lpstr>
      <vt:lpstr>Об итогах проведения  школьного и муниципального этапов всероссийской олимпиады школьников  в 2019-2020 учебном году</vt:lpstr>
      <vt:lpstr>Цели и задачи ВсОШ</vt:lpstr>
      <vt:lpstr>Цели и задачи ВсОШ</vt:lpstr>
      <vt:lpstr>ВсОШ - один из элементов формируемого  оценочного пространства</vt:lpstr>
      <vt:lpstr>ВсОШ: Нормативные документы </vt:lpstr>
      <vt:lpstr>ВсОШ: Нормативные документы </vt:lpstr>
      <vt:lpstr>По каким предметам проводится ВсОШ?</vt:lpstr>
      <vt:lpstr>ВсОШ - один из элементов формируемого  оценочного пространства</vt:lpstr>
      <vt:lpstr>ВсОШ - один из элементов формируемого  оценочного пространства</vt:lpstr>
      <vt:lpstr>ВсОШ - один из элементов формируемого  оценочного пространства</vt:lpstr>
      <vt:lpstr>ВсОШ - один из элементов формируемого  оценочного пространства</vt:lpstr>
      <vt:lpstr>ВсОШ - один из элементов формируемого  оценочного пространства</vt:lpstr>
      <vt:lpstr>Количество участников муниципального этапа олимпиады по астрономии в сравнении за три года </vt:lpstr>
      <vt:lpstr> Количество участников муниципального этапа олимпиады по информатике в сравнении за три года   </vt:lpstr>
      <vt:lpstr>Школьный и муниципальный этапы ВсОШ</vt:lpstr>
      <vt:lpstr>Организация работы в образовательных организациях по поддержке высокомотивированных обучающихся</vt:lpstr>
      <vt:lpstr>Организация работы в  городе по поддержке высокомотивированных обучающихся</vt:lpstr>
      <vt:lpstr>Школьный и муниципальный этапы ВсОШ</vt:lpstr>
      <vt:lpstr>ВсОШ: работа с обучающимися</vt:lpstr>
      <vt:lpstr>ВсОШ: работа с обучающимися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итогах проведения  школьного и муниципального этапов всероссийской олимпиады школьников  в 2018-2019 учебном году</dc:title>
  <dc:creator>Наталья</dc:creator>
  <cp:lastModifiedBy>Васинова</cp:lastModifiedBy>
  <cp:revision>66</cp:revision>
  <dcterms:created xsi:type="dcterms:W3CDTF">2019-01-24T08:14:26Z</dcterms:created>
  <dcterms:modified xsi:type="dcterms:W3CDTF">2020-03-10T13:43:14Z</dcterms:modified>
</cp:coreProperties>
</file>