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9" r:id="rId4"/>
    <p:sldId id="278" r:id="rId5"/>
    <p:sldId id="280" r:id="rId6"/>
    <p:sldId id="281" r:id="rId7"/>
    <p:sldId id="258" r:id="rId8"/>
    <p:sldId id="259" r:id="rId9"/>
    <p:sldId id="260" r:id="rId10"/>
    <p:sldId id="261" r:id="rId11"/>
    <p:sldId id="262" r:id="rId12"/>
    <p:sldId id="263" r:id="rId13"/>
    <p:sldId id="265" r:id="rId14"/>
    <p:sldId id="264" r:id="rId15"/>
    <p:sldId id="266" r:id="rId16"/>
    <p:sldId id="282" r:id="rId17"/>
    <p:sldId id="267" r:id="rId18"/>
    <p:sldId id="268" r:id="rId19"/>
    <p:sldId id="271" r:id="rId20"/>
    <p:sldId id="269" r:id="rId21"/>
    <p:sldId id="272" r:id="rId22"/>
    <p:sldId id="270" r:id="rId23"/>
    <p:sldId id="273" r:id="rId24"/>
    <p:sldId id="274" r:id="rId25"/>
    <p:sldId id="275" r:id="rId26"/>
    <p:sldId id="276" r:id="rId27"/>
    <p:sldId id="277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00" y="-8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3\Desktop\&#1072;&#1085;&#1072;&#1083;&#1080;&#1079;%20&#1086;&#1083;&#1080;&#1084;&#1087;&#1080;&#1072;&#1076;&#1099;_2019\&#1084;&#1072;&#1090;&#1077;&#1084;&#1072;&#1090;&#1080;&#1082;&#1072;%20(2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3\Desktop\&#1072;&#1085;&#1072;&#1083;&#1080;&#1079;%20&#1086;&#1083;&#1080;&#1084;&#1087;&#1080;&#1072;&#1076;&#1099;_2019\&#1084;&#1072;&#1090;&#1077;&#1084;&#1072;&#1090;&#1080;&#1082;&#1072;%20(2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3\Desktop\&#1072;&#1085;&#1072;&#1083;&#1080;&#1079;%20&#1086;&#1083;&#1080;&#1084;&#1087;&#1080;&#1072;&#1076;&#1099;_2019\&#1051;&#1080;&#1089;&#1090;%20Microsoft%20Office%20Exce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3\Desktop\&#1072;&#1085;&#1072;&#1083;&#1080;&#1079;%20&#1086;&#1083;&#1080;&#1084;&#1087;&#1080;&#1072;&#1076;&#1099;_2019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sz="1600" dirty="0"/>
              <a:t>Доля победителей и призеров от общего количества участников </a:t>
            </a:r>
            <a:endParaRPr lang="ru-RU" sz="1600" dirty="0" smtClean="0"/>
          </a:p>
          <a:p>
            <a:pPr>
              <a:defRPr sz="1600"/>
            </a:pPr>
            <a:r>
              <a:rPr lang="ru-RU" sz="1600" dirty="0" smtClean="0"/>
              <a:t>по </a:t>
            </a:r>
            <a:r>
              <a:rPr lang="ru-RU" sz="1600" dirty="0"/>
              <a:t>математике (%)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5.9791292535801524E-2"/>
          <c:y val="0.14586512215524575"/>
          <c:w val="0.91550974888160253"/>
          <c:h val="0.58261669010919703"/>
        </c:manualLayout>
      </c:layout>
      <c:barChart>
        <c:barDir val="col"/>
        <c:grouping val="clustered"/>
        <c:ser>
          <c:idx val="0"/>
          <c:order val="0"/>
          <c:tx>
            <c:strRef>
              <c:f>Лист2!$J$14</c:f>
              <c:strCache>
                <c:ptCount val="1"/>
                <c:pt idx="0">
                  <c:v>2017-2018</c:v>
                </c:pt>
              </c:strCache>
            </c:strRef>
          </c:tx>
          <c:cat>
            <c:strRef>
              <c:f>Лист2!$I$16:$I$21</c:f>
              <c:strCache>
                <c:ptCount val="6"/>
                <c:pt idx="0">
                  <c:v>7 кл.</c:v>
                </c:pt>
                <c:pt idx="1">
                  <c:v>8 кл.</c:v>
                </c:pt>
                <c:pt idx="2">
                  <c:v>9 кл.</c:v>
                </c:pt>
                <c:pt idx="3">
                  <c:v>10 кл.</c:v>
                </c:pt>
                <c:pt idx="4">
                  <c:v>11 кл.</c:v>
                </c:pt>
                <c:pt idx="5">
                  <c:v>Итого</c:v>
                </c:pt>
              </c:strCache>
            </c:strRef>
          </c:cat>
          <c:val>
            <c:numRef>
              <c:f>Лист2!$J$16:$J$21</c:f>
              <c:numCache>
                <c:formatCode>General</c:formatCode>
                <c:ptCount val="6"/>
                <c:pt idx="0">
                  <c:v>0.70000000000000062</c:v>
                </c:pt>
                <c:pt idx="1">
                  <c:v>5.4</c:v>
                </c:pt>
                <c:pt idx="2">
                  <c:v>1.2</c:v>
                </c:pt>
                <c:pt idx="3">
                  <c:v>6.2</c:v>
                </c:pt>
                <c:pt idx="4">
                  <c:v>3.1</c:v>
                </c:pt>
                <c:pt idx="5">
                  <c:v>16.5</c:v>
                </c:pt>
              </c:numCache>
            </c:numRef>
          </c:val>
        </c:ser>
        <c:ser>
          <c:idx val="1"/>
          <c:order val="1"/>
          <c:tx>
            <c:strRef>
              <c:f>Лист2!$K$14</c:f>
              <c:strCache>
                <c:ptCount val="1"/>
                <c:pt idx="0">
                  <c:v>2018-2019</c:v>
                </c:pt>
              </c:strCache>
            </c:strRef>
          </c:tx>
          <c:cat>
            <c:strRef>
              <c:f>Лист2!$I$16:$I$21</c:f>
              <c:strCache>
                <c:ptCount val="6"/>
                <c:pt idx="0">
                  <c:v>7 кл.</c:v>
                </c:pt>
                <c:pt idx="1">
                  <c:v>8 кл.</c:v>
                </c:pt>
                <c:pt idx="2">
                  <c:v>9 кл.</c:v>
                </c:pt>
                <c:pt idx="3">
                  <c:v>10 кл.</c:v>
                </c:pt>
                <c:pt idx="4">
                  <c:v>11 кл.</c:v>
                </c:pt>
                <c:pt idx="5">
                  <c:v>Итого</c:v>
                </c:pt>
              </c:strCache>
            </c:strRef>
          </c:cat>
          <c:val>
            <c:numRef>
              <c:f>Лист2!$K$16:$K$21</c:f>
              <c:numCache>
                <c:formatCode>General</c:formatCode>
                <c:ptCount val="6"/>
                <c:pt idx="0">
                  <c:v>4.7</c:v>
                </c:pt>
                <c:pt idx="1">
                  <c:v>10.8</c:v>
                </c:pt>
                <c:pt idx="2">
                  <c:v>1.3</c:v>
                </c:pt>
                <c:pt idx="3">
                  <c:v>2.6</c:v>
                </c:pt>
                <c:pt idx="4">
                  <c:v>2.6</c:v>
                </c:pt>
                <c:pt idx="5">
                  <c:v>22</c:v>
                </c:pt>
              </c:numCache>
            </c:numRef>
          </c:val>
        </c:ser>
        <c:ser>
          <c:idx val="2"/>
          <c:order val="2"/>
          <c:tx>
            <c:strRef>
              <c:f>Лист2!$L$14</c:f>
              <c:strCache>
                <c:ptCount val="1"/>
                <c:pt idx="0">
                  <c:v>2019-2020</c:v>
                </c:pt>
              </c:strCache>
            </c:strRef>
          </c:tx>
          <c:cat>
            <c:strRef>
              <c:f>Лист2!$I$16:$I$21</c:f>
              <c:strCache>
                <c:ptCount val="6"/>
                <c:pt idx="0">
                  <c:v>7 кл.</c:v>
                </c:pt>
                <c:pt idx="1">
                  <c:v>8 кл.</c:v>
                </c:pt>
                <c:pt idx="2">
                  <c:v>9 кл.</c:v>
                </c:pt>
                <c:pt idx="3">
                  <c:v>10 кл.</c:v>
                </c:pt>
                <c:pt idx="4">
                  <c:v>11 кл.</c:v>
                </c:pt>
                <c:pt idx="5">
                  <c:v>Итого</c:v>
                </c:pt>
              </c:strCache>
            </c:strRef>
          </c:cat>
          <c:val>
            <c:numRef>
              <c:f>Лист2!$L$16:$L$21</c:f>
              <c:numCache>
                <c:formatCode>General</c:formatCode>
                <c:ptCount val="6"/>
                <c:pt idx="0">
                  <c:v>1.6</c:v>
                </c:pt>
                <c:pt idx="1">
                  <c:v>4.4000000000000004</c:v>
                </c:pt>
                <c:pt idx="2">
                  <c:v>5.3</c:v>
                </c:pt>
                <c:pt idx="3">
                  <c:v>10</c:v>
                </c:pt>
                <c:pt idx="4">
                  <c:v>4.4000000000000004</c:v>
                </c:pt>
                <c:pt idx="5">
                  <c:v>19.600000000000001</c:v>
                </c:pt>
              </c:numCache>
            </c:numRef>
          </c:val>
        </c:ser>
        <c:dLbls>
          <c:showVal val="1"/>
        </c:dLbls>
        <c:axId val="57229312"/>
        <c:axId val="57230848"/>
      </c:barChart>
      <c:catAx>
        <c:axId val="57229312"/>
        <c:scaling>
          <c:orientation val="minMax"/>
        </c:scaling>
        <c:axPos val="b"/>
        <c:tickLblPos val="nextTo"/>
        <c:crossAx val="57230848"/>
        <c:crosses val="autoZero"/>
        <c:auto val="1"/>
        <c:lblAlgn val="ctr"/>
        <c:lblOffset val="100"/>
      </c:catAx>
      <c:valAx>
        <c:axId val="57230848"/>
        <c:scaling>
          <c:orientation val="minMax"/>
        </c:scaling>
        <c:axPos val="l"/>
        <c:majorGridlines/>
        <c:numFmt formatCode="General" sourceLinked="1"/>
        <c:tickLblPos val="nextTo"/>
        <c:crossAx val="572293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4354999852704187"/>
          <c:y val="0.8116779432472867"/>
          <c:w val="0.74527950441256363"/>
          <c:h val="0.15587085706774961"/>
        </c:manualLayout>
      </c:layout>
    </c:legend>
    <c:plotVisOnly val="1"/>
  </c:chart>
  <c:txPr>
    <a:bodyPr/>
    <a:lstStyle/>
    <a:p>
      <a:pPr>
        <a:defRPr b="1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100"/>
            </a:pPr>
            <a:r>
              <a:rPr lang="ru-RU" sz="1100"/>
              <a:t>Доля победителей и призеров от количества</a:t>
            </a:r>
            <a:r>
              <a:rPr lang="ru-RU" sz="1100" baseline="0"/>
              <a:t> участников по классу </a:t>
            </a:r>
            <a:r>
              <a:rPr lang="ru-RU" sz="1100"/>
              <a:t>(%)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5.5405295075689025E-2"/>
          <c:y val="0.11012321735645124"/>
          <c:w val="0.77868452173034752"/>
          <c:h val="0.63963115721646013"/>
        </c:manualLayout>
      </c:layout>
      <c:barChart>
        <c:barDir val="col"/>
        <c:grouping val="clustered"/>
        <c:ser>
          <c:idx val="0"/>
          <c:order val="0"/>
          <c:tx>
            <c:strRef>
              <c:f>Лист2!$P$2</c:f>
              <c:strCache>
                <c:ptCount val="1"/>
                <c:pt idx="0">
                  <c:v>2017-2018</c:v>
                </c:pt>
              </c:strCache>
            </c:strRef>
          </c:tx>
          <c:cat>
            <c:strRef>
              <c:f>Лист2!$O$4:$O$9</c:f>
              <c:strCache>
                <c:ptCount val="6"/>
                <c:pt idx="0">
                  <c:v>7 кл.</c:v>
                </c:pt>
                <c:pt idx="1">
                  <c:v>8 кл.</c:v>
                </c:pt>
                <c:pt idx="2">
                  <c:v>9 кл.</c:v>
                </c:pt>
                <c:pt idx="3">
                  <c:v>10 кл.</c:v>
                </c:pt>
                <c:pt idx="4">
                  <c:v>11 кл.</c:v>
                </c:pt>
                <c:pt idx="5">
                  <c:v>Итого</c:v>
                </c:pt>
              </c:strCache>
            </c:strRef>
          </c:cat>
          <c:val>
            <c:numRef>
              <c:f>Лист2!$P$4:$P$9</c:f>
              <c:numCache>
                <c:formatCode>General</c:formatCode>
                <c:ptCount val="6"/>
                <c:pt idx="0">
                  <c:v>2.8</c:v>
                </c:pt>
                <c:pt idx="1">
                  <c:v>25</c:v>
                </c:pt>
                <c:pt idx="2">
                  <c:v>5.4</c:v>
                </c:pt>
                <c:pt idx="3">
                  <c:v>33.300000000000004</c:v>
                </c:pt>
                <c:pt idx="4">
                  <c:v>27.6</c:v>
                </c:pt>
                <c:pt idx="5">
                  <c:v>16.5</c:v>
                </c:pt>
              </c:numCache>
            </c:numRef>
          </c:val>
        </c:ser>
        <c:ser>
          <c:idx val="1"/>
          <c:order val="1"/>
          <c:tx>
            <c:strRef>
              <c:f>Лист2!$Q$2</c:f>
              <c:strCache>
                <c:ptCount val="1"/>
                <c:pt idx="0">
                  <c:v>2018-2019</c:v>
                </c:pt>
              </c:strCache>
            </c:strRef>
          </c:tx>
          <c:cat>
            <c:strRef>
              <c:f>Лист2!$O$4:$O$9</c:f>
              <c:strCache>
                <c:ptCount val="6"/>
                <c:pt idx="0">
                  <c:v>7 кл.</c:v>
                </c:pt>
                <c:pt idx="1">
                  <c:v>8 кл.</c:v>
                </c:pt>
                <c:pt idx="2">
                  <c:v>9 кл.</c:v>
                </c:pt>
                <c:pt idx="3">
                  <c:v>10 кл.</c:v>
                </c:pt>
                <c:pt idx="4">
                  <c:v>11 кл.</c:v>
                </c:pt>
                <c:pt idx="5">
                  <c:v>Итого</c:v>
                </c:pt>
              </c:strCache>
            </c:strRef>
          </c:cat>
          <c:val>
            <c:numRef>
              <c:f>Лист2!$Q$4:$Q$9</c:f>
              <c:numCache>
                <c:formatCode>General</c:formatCode>
                <c:ptCount val="6"/>
                <c:pt idx="0">
                  <c:v>27.5</c:v>
                </c:pt>
                <c:pt idx="1">
                  <c:v>45.5</c:v>
                </c:pt>
                <c:pt idx="2">
                  <c:v>5.7</c:v>
                </c:pt>
                <c:pt idx="3">
                  <c:v>1.3</c:v>
                </c:pt>
                <c:pt idx="4">
                  <c:v>9.4</c:v>
                </c:pt>
                <c:pt idx="5">
                  <c:v>22</c:v>
                </c:pt>
              </c:numCache>
            </c:numRef>
          </c:val>
        </c:ser>
        <c:ser>
          <c:idx val="2"/>
          <c:order val="2"/>
          <c:tx>
            <c:strRef>
              <c:f>Лист2!$R$2</c:f>
              <c:strCache>
                <c:ptCount val="1"/>
                <c:pt idx="0">
                  <c:v>2019-2020</c:v>
                </c:pt>
              </c:strCache>
            </c:strRef>
          </c:tx>
          <c:cat>
            <c:strRef>
              <c:f>Лист2!$O$4:$O$9</c:f>
              <c:strCache>
                <c:ptCount val="6"/>
                <c:pt idx="0">
                  <c:v>7 кл.</c:v>
                </c:pt>
                <c:pt idx="1">
                  <c:v>8 кл.</c:v>
                </c:pt>
                <c:pt idx="2">
                  <c:v>9 кл.</c:v>
                </c:pt>
                <c:pt idx="3">
                  <c:v>10 кл.</c:v>
                </c:pt>
                <c:pt idx="4">
                  <c:v>11 кл.</c:v>
                </c:pt>
                <c:pt idx="5">
                  <c:v>Итого</c:v>
                </c:pt>
              </c:strCache>
            </c:strRef>
          </c:cat>
          <c:val>
            <c:numRef>
              <c:f>Лист2!$R$4:$R$9</c:f>
              <c:numCache>
                <c:formatCode>General</c:formatCode>
                <c:ptCount val="6"/>
                <c:pt idx="0">
                  <c:v>9.4</c:v>
                </c:pt>
                <c:pt idx="1">
                  <c:v>11.8</c:v>
                </c:pt>
                <c:pt idx="2">
                  <c:v>22.2</c:v>
                </c:pt>
                <c:pt idx="3">
                  <c:v>35.6</c:v>
                </c:pt>
                <c:pt idx="4">
                  <c:v>10.7</c:v>
                </c:pt>
                <c:pt idx="5">
                  <c:v>19.600000000000001</c:v>
                </c:pt>
              </c:numCache>
            </c:numRef>
          </c:val>
        </c:ser>
        <c:dLbls>
          <c:showVal val="1"/>
        </c:dLbls>
        <c:axId val="57256960"/>
        <c:axId val="57258752"/>
      </c:barChart>
      <c:catAx>
        <c:axId val="57256960"/>
        <c:scaling>
          <c:orientation val="minMax"/>
        </c:scaling>
        <c:axPos val="b"/>
        <c:numFmt formatCode="General" sourceLinked="1"/>
        <c:tickLblPos val="nextTo"/>
        <c:crossAx val="57258752"/>
        <c:crosses val="autoZero"/>
        <c:auto val="1"/>
        <c:lblAlgn val="ctr"/>
        <c:lblOffset val="100"/>
      </c:catAx>
      <c:valAx>
        <c:axId val="57258752"/>
        <c:scaling>
          <c:orientation val="minMax"/>
        </c:scaling>
        <c:axPos val="l"/>
        <c:majorGridlines/>
        <c:numFmt formatCode="General" sourceLinked="1"/>
        <c:tickLblPos val="nextTo"/>
        <c:crossAx val="572569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0931078163599345E-2"/>
          <c:y val="0.87879885703942406"/>
          <c:w val="0.93982787426825565"/>
          <c:h val="0.12052338285300555"/>
        </c:manualLayout>
      </c:layout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100"/>
              <a:t>Доля победителей и призеров по ОО (%)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Лист1!$A$2:$A$30</c:f>
              <c:strCache>
                <c:ptCount val="28"/>
                <c:pt idx="0">
                  <c:v>"Лицей № 1 им. академика Б.Н. Петрова"</c:v>
                </c:pt>
                <c:pt idx="1">
                  <c:v>"Гимназия № 1 им. Н.М. Пржевальского"</c:v>
                </c:pt>
                <c:pt idx="2">
                  <c:v>"Гимназия № 4"</c:v>
                </c:pt>
                <c:pt idx="3">
                  <c:v>"СШ № 1"</c:v>
                </c:pt>
                <c:pt idx="4">
                  <c:v>"СШ № 2"</c:v>
                </c:pt>
                <c:pt idx="5">
                  <c:v>"СШ № 3"</c:v>
                </c:pt>
                <c:pt idx="6">
                  <c:v>"СШ № 5"</c:v>
                </c:pt>
                <c:pt idx="7">
                  <c:v>"СШ № 6"</c:v>
                </c:pt>
                <c:pt idx="8">
                  <c:v>"СШ № 7"</c:v>
                </c:pt>
                <c:pt idx="9">
                  <c:v>"СШ № 8"</c:v>
                </c:pt>
                <c:pt idx="10">
                  <c:v>«СШ № 9»</c:v>
                </c:pt>
                <c:pt idx="11">
                  <c:v>"СШ № 17"</c:v>
                </c:pt>
                <c:pt idx="12">
                  <c:v>"СШ № 21 им. Н.И. Рыленкова"</c:v>
                </c:pt>
                <c:pt idx="13">
                  <c:v>"СШ № 24"</c:v>
                </c:pt>
                <c:pt idx="14">
                  <c:v>"СШ № 25"</c:v>
                </c:pt>
                <c:pt idx="15">
                  <c:v>"СШ № 26 им. А.С. Пушкина"</c:v>
                </c:pt>
                <c:pt idx="16">
                  <c:v>"СШ № 27 им. Э.А. Хиля"</c:v>
                </c:pt>
                <c:pt idx="17">
                  <c:v>"СШ № 28"</c:v>
                </c:pt>
                <c:pt idx="18">
                  <c:v>"СШ № 29"</c:v>
                </c:pt>
                <c:pt idx="19">
                  <c:v>"СШ № 31"</c:v>
                </c:pt>
                <c:pt idx="20">
                  <c:v>"СШ № 33"</c:v>
                </c:pt>
                <c:pt idx="21">
                  <c:v>"СШ № 34"</c:v>
                </c:pt>
                <c:pt idx="22">
                  <c:v>"СШ № 35"</c:v>
                </c:pt>
                <c:pt idx="23">
                  <c:v>"СШ № 36 им. А.С. Городнянского"</c:v>
                </c:pt>
                <c:pt idx="24">
                  <c:v>"СШ № 37"</c:v>
                </c:pt>
                <c:pt idx="25">
                  <c:v>"СШ № 40"</c:v>
                </c:pt>
                <c:pt idx="26">
                  <c:v>ЧОУ "Смоленский ФМЛ при МИФИ"</c:v>
                </c:pt>
                <c:pt idx="27">
                  <c:v>ИтоГО</c:v>
                </c:pt>
              </c:strCache>
            </c:strRef>
          </c:cat>
          <c:val>
            <c:numRef>
              <c:f>Лист1!$V$2:$V$30</c:f>
              <c:numCache>
                <c:formatCode>0%</c:formatCode>
                <c:ptCount val="29"/>
                <c:pt idx="0">
                  <c:v>0.1304347826086957</c:v>
                </c:pt>
                <c:pt idx="1">
                  <c:v>0.31578947368421251</c:v>
                </c:pt>
                <c:pt idx="2">
                  <c:v>0.21739130434782691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0.5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0.125</c:v>
                </c:pt>
                <c:pt idx="19">
                  <c:v>0.2</c:v>
                </c:pt>
                <c:pt idx="20">
                  <c:v>0.31578947368421251</c:v>
                </c:pt>
                <c:pt idx="21">
                  <c:v>1</c:v>
                </c:pt>
                <c:pt idx="22">
                  <c:v>0</c:v>
                </c:pt>
                <c:pt idx="23">
                  <c:v>0</c:v>
                </c:pt>
                <c:pt idx="24">
                  <c:v>0.5</c:v>
                </c:pt>
                <c:pt idx="25">
                  <c:v>0.33333333333333331</c:v>
                </c:pt>
                <c:pt idx="26">
                  <c:v>0</c:v>
                </c:pt>
                <c:pt idx="27">
                  <c:v>0.19565217391304285</c:v>
                </c:pt>
                <c:pt idx="28">
                  <c:v>0.18947368421052641</c:v>
                </c:pt>
              </c:numCache>
            </c:numRef>
          </c:val>
        </c:ser>
        <c:dLbls>
          <c:showVal val="1"/>
        </c:dLbls>
        <c:axId val="64166528"/>
        <c:axId val="64168320"/>
      </c:barChart>
      <c:catAx>
        <c:axId val="64166528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64168320"/>
        <c:crosses val="autoZero"/>
        <c:auto val="1"/>
        <c:lblAlgn val="ctr"/>
        <c:lblOffset val="100"/>
      </c:catAx>
      <c:valAx>
        <c:axId val="64168320"/>
        <c:scaling>
          <c:orientation val="minMax"/>
        </c:scaling>
        <c:axPos val="l"/>
        <c:majorGridlines/>
        <c:numFmt formatCode="0%" sourceLinked="1"/>
        <c:tickLblPos val="nextTo"/>
        <c:crossAx val="64166528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Средний процент решаемости заданий Олимпиады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7.1272004949140932E-2"/>
          <c:y val="0.24227928628252099"/>
          <c:w val="0.78198832575110189"/>
          <c:h val="0.64089924561064493"/>
        </c:manualLayout>
      </c:layout>
      <c:barChart>
        <c:barDir val="col"/>
        <c:grouping val="clustered"/>
        <c:ser>
          <c:idx val="0"/>
          <c:order val="0"/>
          <c:tx>
            <c:strRef>
              <c:f>Лист4!$B$1</c:f>
              <c:strCache>
                <c:ptCount val="1"/>
                <c:pt idx="0">
                  <c:v>7 класс</c:v>
                </c:pt>
              </c:strCache>
            </c:strRef>
          </c:tx>
          <c:dLbls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Val val="1"/>
          </c:dLbls>
          <c:cat>
            <c:strRef>
              <c:f>Лист4!$A$2:$A$7</c:f>
              <c:strCache>
                <c:ptCount val="6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Средний результат</c:v>
                </c:pt>
              </c:strCache>
            </c:strRef>
          </c:cat>
          <c:val>
            <c:numRef>
              <c:f>Лист4!$B$2:$B$7</c:f>
              <c:numCache>
                <c:formatCode>0.00%</c:formatCode>
                <c:ptCount val="6"/>
                <c:pt idx="0" formatCode="0%">
                  <c:v>0.17</c:v>
                </c:pt>
                <c:pt idx="1">
                  <c:v>0.112</c:v>
                </c:pt>
                <c:pt idx="2">
                  <c:v>3.5999999999999997E-2</c:v>
                </c:pt>
                <c:pt idx="3">
                  <c:v>9.4000000000000028E-2</c:v>
                </c:pt>
                <c:pt idx="4">
                  <c:v>0.24100000000000021</c:v>
                </c:pt>
                <c:pt idx="5">
                  <c:v>0.13100000000000001</c:v>
                </c:pt>
              </c:numCache>
            </c:numRef>
          </c:val>
        </c:ser>
        <c:ser>
          <c:idx val="1"/>
          <c:order val="1"/>
          <c:tx>
            <c:strRef>
              <c:f>Лист4!$C$1</c:f>
              <c:strCache>
                <c:ptCount val="1"/>
                <c:pt idx="0">
                  <c:v>8 класс</c:v>
                </c:pt>
              </c:strCache>
            </c:strRef>
          </c:tx>
          <c:cat>
            <c:strRef>
              <c:f>Лист4!$A$2:$A$7</c:f>
              <c:strCache>
                <c:ptCount val="6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Средний результат</c:v>
                </c:pt>
              </c:strCache>
            </c:strRef>
          </c:cat>
          <c:val>
            <c:numRef>
              <c:f>Лист4!$C$2:$C$7</c:f>
              <c:numCache>
                <c:formatCode>0.00%</c:formatCode>
                <c:ptCount val="6"/>
                <c:pt idx="0">
                  <c:v>0.26800000000000002</c:v>
                </c:pt>
                <c:pt idx="1">
                  <c:v>0.25900000000000001</c:v>
                </c:pt>
                <c:pt idx="2">
                  <c:v>0.24600000000000041</c:v>
                </c:pt>
                <c:pt idx="3">
                  <c:v>0.22800000000000001</c:v>
                </c:pt>
                <c:pt idx="4">
                  <c:v>0.193</c:v>
                </c:pt>
                <c:pt idx="5">
                  <c:v>0.23900000000000021</c:v>
                </c:pt>
              </c:numCache>
            </c:numRef>
          </c:val>
        </c:ser>
        <c:ser>
          <c:idx val="2"/>
          <c:order val="2"/>
          <c:tx>
            <c:strRef>
              <c:f>Лист4!$D$1</c:f>
              <c:strCache>
                <c:ptCount val="1"/>
                <c:pt idx="0">
                  <c:v>9 класс</c:v>
                </c:pt>
              </c:strCache>
            </c:strRef>
          </c:tx>
          <c:dLbls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Val val="1"/>
          </c:dLbls>
          <c:cat>
            <c:strRef>
              <c:f>Лист4!$A$2:$A$7</c:f>
              <c:strCache>
                <c:ptCount val="6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Средний результат</c:v>
                </c:pt>
              </c:strCache>
            </c:strRef>
          </c:cat>
          <c:val>
            <c:numRef>
              <c:f>Лист4!$D$2:$D$7</c:f>
              <c:numCache>
                <c:formatCode>0.00%</c:formatCode>
                <c:ptCount val="6"/>
                <c:pt idx="0">
                  <c:v>0.18400000000000041</c:v>
                </c:pt>
                <c:pt idx="1">
                  <c:v>0.57099999999999995</c:v>
                </c:pt>
                <c:pt idx="2">
                  <c:v>0.441</c:v>
                </c:pt>
                <c:pt idx="3">
                  <c:v>0.10800000000000012</c:v>
                </c:pt>
                <c:pt idx="4">
                  <c:v>0.19700000000000001</c:v>
                </c:pt>
                <c:pt idx="5">
                  <c:v>0.30020000000000002</c:v>
                </c:pt>
              </c:numCache>
            </c:numRef>
          </c:val>
        </c:ser>
        <c:ser>
          <c:idx val="3"/>
          <c:order val="3"/>
          <c:tx>
            <c:strRef>
              <c:f>Лист4!$E$1</c:f>
              <c:strCache>
                <c:ptCount val="1"/>
                <c:pt idx="0">
                  <c:v>10 класс</c:v>
                </c:pt>
              </c:strCache>
            </c:strRef>
          </c:tx>
          <c:dLbls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Val val="1"/>
          </c:dLbls>
          <c:cat>
            <c:strRef>
              <c:f>Лист4!$A$2:$A$7</c:f>
              <c:strCache>
                <c:ptCount val="6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Средний результат</c:v>
                </c:pt>
              </c:strCache>
            </c:strRef>
          </c:cat>
          <c:val>
            <c:numRef>
              <c:f>Лист4!$E$2:$E$7</c:f>
              <c:numCache>
                <c:formatCode>0.00%</c:formatCode>
                <c:ptCount val="6"/>
                <c:pt idx="0">
                  <c:v>0.40500000000000008</c:v>
                </c:pt>
                <c:pt idx="1">
                  <c:v>0.47700000000000031</c:v>
                </c:pt>
                <c:pt idx="2">
                  <c:v>0.21400000000000041</c:v>
                </c:pt>
                <c:pt idx="3">
                  <c:v>0.33100000000000113</c:v>
                </c:pt>
                <c:pt idx="4">
                  <c:v>0.129</c:v>
                </c:pt>
                <c:pt idx="5">
                  <c:v>0.31100000000000089</c:v>
                </c:pt>
              </c:numCache>
            </c:numRef>
          </c:val>
        </c:ser>
        <c:ser>
          <c:idx val="4"/>
          <c:order val="4"/>
          <c:tx>
            <c:strRef>
              <c:f>Лист4!$F$1</c:f>
              <c:strCache>
                <c:ptCount val="1"/>
                <c:pt idx="0">
                  <c:v>11 класс</c:v>
                </c:pt>
              </c:strCache>
            </c:strRef>
          </c:tx>
          <c:dLbls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Val val="1"/>
          </c:dLbls>
          <c:cat>
            <c:strRef>
              <c:f>Лист4!$A$2:$A$7</c:f>
              <c:strCache>
                <c:ptCount val="6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Средний результат</c:v>
                </c:pt>
              </c:strCache>
            </c:strRef>
          </c:cat>
          <c:val>
            <c:numRef>
              <c:f>Лист4!$F$2:$F$7</c:f>
              <c:numCache>
                <c:formatCode>0.00%</c:formatCode>
                <c:ptCount val="6"/>
                <c:pt idx="0">
                  <c:v>0.379000000000001</c:v>
                </c:pt>
                <c:pt idx="1">
                  <c:v>0.40400000000000008</c:v>
                </c:pt>
                <c:pt idx="2">
                  <c:v>7.9000000000000223E-2</c:v>
                </c:pt>
                <c:pt idx="3">
                  <c:v>0.45300000000000001</c:v>
                </c:pt>
                <c:pt idx="4">
                  <c:v>4.3999999999999997E-2</c:v>
                </c:pt>
                <c:pt idx="5">
                  <c:v>0.27200000000000002</c:v>
                </c:pt>
              </c:numCache>
            </c:numRef>
          </c:val>
        </c:ser>
        <c:axId val="63443328"/>
        <c:axId val="63444864"/>
      </c:barChart>
      <c:catAx>
        <c:axId val="63443328"/>
        <c:scaling>
          <c:orientation val="minMax"/>
        </c:scaling>
        <c:axPos val="b"/>
        <c:tickLblPos val="nextTo"/>
        <c:crossAx val="63444864"/>
        <c:crosses val="autoZero"/>
        <c:auto val="1"/>
        <c:lblAlgn val="ctr"/>
        <c:lblOffset val="100"/>
      </c:catAx>
      <c:valAx>
        <c:axId val="63444864"/>
        <c:scaling>
          <c:orientation val="minMax"/>
        </c:scaling>
        <c:axPos val="l"/>
        <c:majorGridlines/>
        <c:numFmt formatCode="0%" sourceLinked="1"/>
        <c:tickLblPos val="nextTo"/>
        <c:crossAx val="634433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352839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Заседание городского методического заседания учителей математики 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C00000"/>
                </a:solidFill>
              </a:rPr>
              <a:t>«Анализ результатов муниципального этапа всероссийской олимпиады школьников по математике в 2019-2020 учебном году»</a:t>
            </a:r>
            <a:br>
              <a:rPr lang="ru-RU" sz="2800" b="1" i="1" dirty="0" smtClean="0">
                <a:solidFill>
                  <a:srgbClr val="C00000"/>
                </a:solidFill>
              </a:rPr>
            </a:br>
            <a:r>
              <a:rPr lang="ru-RU" sz="2800" b="1" i="1" dirty="0" smtClean="0">
                <a:solidFill>
                  <a:srgbClr val="C00000"/>
                </a:solidFill>
              </a:rPr>
              <a:t/>
            </a:r>
            <a:br>
              <a:rPr lang="ru-RU" sz="2800" b="1" i="1" dirty="0" smtClean="0">
                <a:solidFill>
                  <a:srgbClr val="C00000"/>
                </a:solidFill>
              </a:rPr>
            </a:br>
            <a:r>
              <a:rPr lang="ru-RU" sz="2000" b="1" i="1" dirty="0" smtClean="0">
                <a:solidFill>
                  <a:srgbClr val="002060"/>
                </a:solidFill>
              </a:rPr>
              <a:t>15.01.2020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4048" y="4149080"/>
            <a:ext cx="3168352" cy="1080120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1400" b="1" dirty="0" smtClean="0">
                <a:solidFill>
                  <a:srgbClr val="002060"/>
                </a:solidFill>
              </a:rPr>
              <a:t>Васинова Н.Д., заведующий методическим отделом, методист МБУ ДО «ЦДО», руководитель ГМО учителей математики</a:t>
            </a:r>
            <a:endParaRPr lang="ru-RU" sz="1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Школьный этап</a:t>
            </a:r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half" idx="2"/>
          </p:nvPr>
        </p:nvGraphicFramePr>
        <p:xfrm>
          <a:off x="2627784" y="4365104"/>
          <a:ext cx="6148390" cy="2120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839"/>
                <a:gridCol w="614839"/>
                <a:gridCol w="614839"/>
                <a:gridCol w="614839"/>
                <a:gridCol w="614839"/>
                <a:gridCol w="614839"/>
                <a:gridCol w="614839"/>
                <a:gridCol w="614839"/>
                <a:gridCol w="614839"/>
                <a:gridCol w="614839"/>
              </a:tblGrid>
              <a:tr h="432048">
                <a:tc gridSpan="10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участников по математике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2018-2019</a:t>
                      </a:r>
                    </a:p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Класс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4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</a:rPr>
                        <a:t>кл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5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</a:rPr>
                        <a:t>кл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6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</a:rPr>
                        <a:t>кл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7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</a:rPr>
                        <a:t>кл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8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</a:rPr>
                        <a:t>кл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9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</a:rPr>
                        <a:t>кл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10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</a:rPr>
                        <a:t>кл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11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</a:rPr>
                        <a:t>кл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Участников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483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680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536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446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379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302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268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240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3334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Победителей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32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32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29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31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43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26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26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19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238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Призеров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93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95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68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69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97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54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62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25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563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1196752"/>
          <a:ext cx="5184576" cy="244154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80121"/>
                <a:gridCol w="485448"/>
                <a:gridCol w="517001"/>
                <a:gridCol w="517001"/>
                <a:gridCol w="517001"/>
                <a:gridCol w="517001"/>
                <a:gridCol w="517001"/>
                <a:gridCol w="517001"/>
                <a:gridCol w="517001"/>
              </a:tblGrid>
              <a:tr h="701656">
                <a:tc grid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участников по математике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2019-2020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01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</a:rPr>
                        <a:t>Классы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6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8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9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10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11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Итого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1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/>
                        <a:t>победители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26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42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29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16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16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29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16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174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677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/>
                        <a:t>призёры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42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126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54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32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34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45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23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356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015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всего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662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506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420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295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277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241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202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2603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Школьный этап</a:t>
            </a:r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В 2019 году в школьном этапе Олимпиады по математике приняли участие 2603 обучающихся, что на 731 чел. меньше чем в прошлом году (21,9%), соответственно победителей уменьшилось на 64 чел. (26,9%), призеров – на 207чел. (36,8%)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Муниципальный этап</a:t>
            </a:r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22 ноября 2019 года на базе МБОУ «СШ № 28» прошел муниципальный этап </a:t>
            </a:r>
            <a:r>
              <a:rPr lang="ru-RU" dirty="0" err="1" smtClean="0"/>
              <a:t>ВсОШ</a:t>
            </a:r>
            <a:r>
              <a:rPr lang="ru-RU" dirty="0" smtClean="0"/>
              <a:t> по математике.</a:t>
            </a:r>
          </a:p>
          <a:p>
            <a:pPr>
              <a:buNone/>
            </a:pPr>
            <a:r>
              <a:rPr lang="ru-RU" b="1" dirty="0" smtClean="0"/>
              <a:t>Документы:</a:t>
            </a:r>
          </a:p>
          <a:p>
            <a:r>
              <a:rPr lang="ru-RU" dirty="0" smtClean="0"/>
              <a:t>Приказ </a:t>
            </a:r>
            <a:r>
              <a:rPr lang="ru-RU" dirty="0" err="1" smtClean="0"/>
              <a:t>Минобрнауки</a:t>
            </a:r>
            <a:r>
              <a:rPr lang="ru-RU" dirty="0" smtClean="0"/>
              <a:t> России </a:t>
            </a:r>
            <a:r>
              <a:rPr lang="ru-RU" b="1" dirty="0" smtClean="0"/>
              <a:t>от</a:t>
            </a:r>
            <a:r>
              <a:rPr lang="ru-RU" dirty="0" smtClean="0"/>
              <a:t> </a:t>
            </a:r>
            <a:r>
              <a:rPr lang="ru-RU" b="1" dirty="0" smtClean="0"/>
              <a:t>18</a:t>
            </a:r>
            <a:r>
              <a:rPr lang="ru-RU" dirty="0" smtClean="0"/>
              <a:t> </a:t>
            </a:r>
            <a:r>
              <a:rPr lang="ru-RU" b="1" dirty="0" smtClean="0"/>
              <a:t>ноября</a:t>
            </a:r>
            <a:r>
              <a:rPr lang="ru-RU" dirty="0" smtClean="0"/>
              <a:t> </a:t>
            </a:r>
            <a:r>
              <a:rPr lang="ru-RU" b="1" dirty="0" smtClean="0"/>
              <a:t>2013</a:t>
            </a:r>
            <a:r>
              <a:rPr lang="ru-RU" dirty="0" smtClean="0"/>
              <a:t> №</a:t>
            </a:r>
            <a:r>
              <a:rPr lang="ru-RU" b="1" dirty="0" smtClean="0"/>
              <a:t>1252</a:t>
            </a:r>
            <a:r>
              <a:rPr lang="ru-RU" dirty="0" smtClean="0"/>
              <a:t> «Об утверждении </a:t>
            </a:r>
            <a:r>
              <a:rPr lang="ru-RU" b="1" dirty="0" smtClean="0"/>
              <a:t>Порядка</a:t>
            </a:r>
            <a:r>
              <a:rPr lang="ru-RU" dirty="0" smtClean="0"/>
              <a:t> </a:t>
            </a:r>
            <a:r>
              <a:rPr lang="ru-RU" b="1" dirty="0" smtClean="0"/>
              <a:t>проведения</a:t>
            </a:r>
            <a:r>
              <a:rPr lang="ru-RU" dirty="0" smtClean="0"/>
              <a:t> всероссийской </a:t>
            </a:r>
            <a:r>
              <a:rPr lang="ru-RU" b="1" dirty="0" smtClean="0"/>
              <a:t>олимпиады</a:t>
            </a:r>
            <a:r>
              <a:rPr lang="ru-RU" dirty="0" smtClean="0"/>
              <a:t> школьников» (в ред. Приказов </a:t>
            </a:r>
            <a:r>
              <a:rPr lang="ru-RU" dirty="0" err="1" smtClean="0"/>
              <a:t>Минобрнауки</a:t>
            </a:r>
            <a:r>
              <a:rPr lang="ru-RU" dirty="0" smtClean="0"/>
              <a:t> России от 17.03.2015 N 249, от 17.12.2015 N 1488, от 17.11.2016 N 1435).</a:t>
            </a:r>
          </a:p>
          <a:p>
            <a:r>
              <a:rPr lang="ru-RU" dirty="0" smtClean="0"/>
              <a:t> - Приказ Департамента Смоленской области по образованию и науке от 09.09.2019 № 709-ОД «О проведении всероссийской олимпиады школьников в 2019-2020 году».</a:t>
            </a:r>
          </a:p>
          <a:p>
            <a:r>
              <a:rPr lang="ru-RU" dirty="0" smtClean="0"/>
              <a:t>- Приказ управления образования и молодежной политики Администрации города Смоленска от 17.11.2019 № 476 «О проведении  муниципального этапа всероссийской олимпиады школьников по математике».                                                                                          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rgbClr val="002060"/>
                </a:solidFill>
              </a:rPr>
              <a:t>Муниципальный этап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55000" lnSpcReduction="20000"/>
          </a:bodyPr>
          <a:lstStyle/>
          <a:p>
            <a:r>
              <a:rPr lang="ru-RU" sz="2900" b="1" dirty="0" smtClean="0">
                <a:solidFill>
                  <a:schemeClr val="tx1"/>
                </a:solidFill>
              </a:rPr>
              <a:t>Согласно приказу управления образования и молодежной политики Администрации города Смоленска от 17.11.2019 № 476 «О проведении  муниципального этапа всероссийской олимпиады школьников по математике» был сформирован оргкомитет и жюри Олимпиады:                                                                                          </a:t>
            </a:r>
          </a:p>
          <a:p>
            <a:r>
              <a:rPr lang="ru-RU" sz="2900" b="1" dirty="0" smtClean="0">
                <a:solidFill>
                  <a:schemeClr val="tx1"/>
                </a:solidFill>
              </a:rPr>
              <a:t> В 2019-2020 учебном году «Проходной» балл составил: </a:t>
            </a:r>
          </a:p>
          <a:p>
            <a:r>
              <a:rPr lang="ru-RU" sz="2900" b="1" dirty="0" smtClean="0">
                <a:solidFill>
                  <a:schemeClr val="tx1"/>
                </a:solidFill>
              </a:rPr>
              <a:t>  7 класс – не менее 24 баллов, </a:t>
            </a:r>
          </a:p>
          <a:p>
            <a:r>
              <a:rPr lang="ru-RU" sz="2900" b="1" dirty="0" smtClean="0">
                <a:solidFill>
                  <a:schemeClr val="tx1"/>
                </a:solidFill>
              </a:rPr>
              <a:t>  8,9,10 классы – не менее 21 баллов, </a:t>
            </a:r>
          </a:p>
          <a:p>
            <a:r>
              <a:rPr lang="ru-RU" sz="2900" b="1" dirty="0" smtClean="0">
                <a:solidFill>
                  <a:schemeClr val="tx1"/>
                </a:solidFill>
              </a:rPr>
              <a:t>  11 класс – не менее 20 баллов.</a:t>
            </a:r>
          </a:p>
          <a:p>
            <a:r>
              <a:rPr lang="ru-RU" sz="2900" b="1" dirty="0" smtClean="0">
                <a:solidFill>
                  <a:schemeClr val="tx1"/>
                </a:solidFill>
              </a:rPr>
              <a:t>В 2019-2020 учебном году в муниципальном этапе Всероссийской олимпиады школьников (21 предмет) приняли участие 2251 (2018 г. – 2221) обучающихся 7-11 классов. </a:t>
            </a:r>
          </a:p>
          <a:p>
            <a:r>
              <a:rPr lang="ru-RU" sz="2900" b="1" dirty="0" smtClean="0">
                <a:solidFill>
                  <a:schemeClr val="tx1"/>
                </a:solidFill>
              </a:rPr>
              <a:t>В Олимпиаде по математике из 207 (2018 г. – 274) заявленных школьников, приняли участие 184 обучающихся 7-11 классов из 26 образовательных организаций города Смоленска </a:t>
            </a:r>
            <a:r>
              <a:rPr lang="ru-RU" sz="3600" b="1" dirty="0" smtClean="0">
                <a:solidFill>
                  <a:srgbClr val="FF0000"/>
                </a:solidFill>
              </a:rPr>
              <a:t>(2,0% от общего количества обучающихся данной возрастной категории), </a:t>
            </a:r>
          </a:p>
          <a:p>
            <a:r>
              <a:rPr lang="ru-RU" sz="2900" b="1" dirty="0" smtClean="0">
                <a:solidFill>
                  <a:schemeClr val="tx1"/>
                </a:solidFill>
              </a:rPr>
              <a:t>23 обучающихся не приняли участие в Олимпиаде по объективным причинам: болезнь, выезд за пределы города и совпадение предметов. </a:t>
            </a:r>
          </a:p>
          <a:p>
            <a:r>
              <a:rPr lang="ru-RU" sz="2900" b="1" dirty="0" smtClean="0">
                <a:solidFill>
                  <a:schemeClr val="tx1"/>
                </a:solidFill>
              </a:rPr>
              <a:t>В этом году процент участия образовательных организаций города снизился на 16,2%.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Муниципальный этап</a:t>
            </a:r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Формирование списков участников муниципального этапа Олимпиады проводилось по установленному оргкомитетом «проходному» баллу, призванному отобрать на муниципальный этап самых сильных и перспективных школьников. В этом учебном году проходной балл составил: 7 класс – не менее 24 баллов, 8,9,10 классы – не менее 21 баллов, 11 класс – не менее 20 баллов.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Муниципальный этап</a:t>
            </a:r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12776"/>
          <a:ext cx="8229599" cy="4672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1042539">
                <a:tc gridSpan="7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участников муниципального этапа Олимпиады по математике  в сравнении за три года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17701">
                <a:tc>
                  <a:txBody>
                    <a:bodyPr/>
                    <a:lstStyle/>
                    <a:p>
                      <a:pPr marL="127000" marR="71755" indent="-55245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Учебный год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latin typeface="Times New Roman"/>
                          <a:ea typeface="Times New Roman"/>
                        </a:rPr>
                        <a:t>Общее количество участников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Количество участников (математика)</a:t>
                      </a: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Общее количество призеров</a:t>
                      </a: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Количество призеров (математика)</a:t>
                      </a: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Общее количество победителей</a:t>
                      </a: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Количество победителей (математика)</a:t>
                      </a: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837487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2017-2018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latin typeface="Times New Roman"/>
                          <a:ea typeface="Times New Roman"/>
                        </a:rPr>
                        <a:t>2055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260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412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34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74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837487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latin typeface="Times New Roman"/>
                          <a:ea typeface="Times New Roman"/>
                        </a:rPr>
                        <a:t>2018-2019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latin typeface="Times New Roman"/>
                          <a:ea typeface="Times New Roman"/>
                        </a:rPr>
                        <a:t>2221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232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575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46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72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837487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latin typeface="Times New Roman"/>
                          <a:ea typeface="Times New Roman"/>
                        </a:rPr>
                        <a:t>2019-2020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latin typeface="Times New Roman"/>
                          <a:ea typeface="Times New Roman"/>
                        </a:rPr>
                        <a:t>2251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184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556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29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82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57606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Муниципальный этап</a:t>
            </a:r>
            <a:endParaRPr lang="ru-RU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980727"/>
          <a:ext cx="8686804" cy="5688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486"/>
                <a:gridCol w="620486"/>
                <a:gridCol w="620486"/>
                <a:gridCol w="620486"/>
                <a:gridCol w="620486"/>
                <a:gridCol w="620486"/>
                <a:gridCol w="620486"/>
                <a:gridCol w="620486"/>
                <a:gridCol w="620486"/>
                <a:gridCol w="620486"/>
                <a:gridCol w="620486"/>
                <a:gridCol w="620486"/>
                <a:gridCol w="1240972"/>
              </a:tblGrid>
              <a:tr h="46600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Класс</a:t>
                      </a:r>
                      <a:endParaRPr lang="ru-RU" sz="8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ln>
                            <a:solidFill>
                              <a:schemeClr val="tx1"/>
                            </a:solidFill>
                          </a:ln>
                          <a:latin typeface="Times New Roman"/>
                          <a:ea typeface="Times New Roman"/>
                        </a:rPr>
                        <a:t>2017-2018</a:t>
                      </a:r>
                      <a:endParaRPr lang="ru-RU" sz="800" b="1" dirty="0">
                        <a:ln>
                          <a:solidFill>
                            <a:schemeClr val="tx1"/>
                          </a:solidFill>
                        </a:ln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ln>
                            <a:solidFill>
                              <a:schemeClr val="tx1"/>
                            </a:solidFill>
                          </a:ln>
                          <a:latin typeface="Times New Roman"/>
                          <a:ea typeface="Times New Roman"/>
                        </a:rPr>
                        <a:t>2018-2019</a:t>
                      </a:r>
                      <a:endParaRPr lang="ru-RU" sz="800" b="1" dirty="0">
                        <a:ln>
                          <a:solidFill>
                            <a:schemeClr val="tx1"/>
                          </a:solidFill>
                        </a:ln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ln>
                            <a:solidFill>
                              <a:schemeClr val="tx1"/>
                            </a:solidFill>
                          </a:ln>
                          <a:latin typeface="Times New Roman"/>
                          <a:ea typeface="Times New Roman"/>
                        </a:rPr>
                        <a:t>2019-2020</a:t>
                      </a:r>
                      <a:endParaRPr lang="ru-RU" sz="800" b="1" dirty="0">
                        <a:ln>
                          <a:solidFill>
                            <a:schemeClr val="tx1"/>
                          </a:solidFill>
                        </a:ln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70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Участников (чел)</a:t>
                      </a:r>
                      <a:endParaRPr lang="ru-RU" sz="8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Призеров (чел)</a:t>
                      </a:r>
                      <a:endParaRPr lang="ru-RU" sz="8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Победителей (чел)</a:t>
                      </a:r>
                      <a:endParaRPr lang="ru-RU" sz="8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Доля </a:t>
                      </a:r>
                      <a:r>
                        <a:rPr lang="ru-RU" sz="800" b="0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победКласс</a:t>
                      </a:r>
                      <a:endParaRPr lang="ru-RU" sz="800" b="1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b="0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ителей</a:t>
                      </a:r>
                      <a:r>
                        <a:rPr lang="ru-RU" sz="8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8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и призеров  от общего количества (%)</a:t>
                      </a:r>
                      <a:endParaRPr lang="ru-RU" sz="8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Участников (чел)</a:t>
                      </a:r>
                      <a:endParaRPr lang="ru-RU" sz="8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b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Призеров (чел)</a:t>
                      </a:r>
                      <a:endParaRPr lang="ru-RU" sz="800" b="1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b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Победителей (чел)</a:t>
                      </a:r>
                      <a:endParaRPr lang="ru-RU" sz="800" b="1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b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Доля победителей и призеров от общего количества (%)</a:t>
                      </a:r>
                      <a:endParaRPr lang="ru-RU" sz="800" b="1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b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Участников (чел)</a:t>
                      </a:r>
                      <a:endParaRPr lang="ru-RU" sz="800" b="1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Призеров (чел)</a:t>
                      </a:r>
                      <a:endParaRPr lang="ru-RU" sz="8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Победителей (чел)</a:t>
                      </a:r>
                      <a:endParaRPr lang="ru-RU" sz="8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Доля победителей и призеров от общего количества (%)</a:t>
                      </a:r>
                      <a:endParaRPr lang="ru-RU" sz="8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71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0,7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4,7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32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1,6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56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5,4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55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10,8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34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4,4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56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1,2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53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1,3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5,3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48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6,2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53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2,6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3,1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31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2,6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4,4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Итого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260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16,5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232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46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184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19,6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45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Класс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2017-2018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2018-2019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latin typeface="Times New Roman"/>
                          <a:ea typeface="Times New Roman"/>
                        </a:rPr>
                        <a:t>2019-2020</a:t>
                      </a: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15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Участников (чел)</a:t>
                      </a: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Призеров (чел)</a:t>
                      </a: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Победителей (чел)</a:t>
                      </a: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Доля победителей и призеров по классу (%)</a:t>
                      </a: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Участников (чел)</a:t>
                      </a: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Призеров (чел)</a:t>
                      </a: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Победителей (чел)</a:t>
                      </a: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Доля победителей и призеров  по классу(%)</a:t>
                      </a: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Участников (чел)</a:t>
                      </a: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Призеров (чел)</a:t>
                      </a: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Победителей (чел)</a:t>
                      </a: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Доля победителей и призеров  по классу (%)</a:t>
                      </a: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2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71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2,8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27,5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32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9,4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2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56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55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45,5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34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11,8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2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56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5,4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53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5,7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22,2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2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48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33,3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53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1,3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35,6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2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27,6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31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9,4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10,7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2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Итого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260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16,5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232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46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184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19,6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Муниципальный этап</a:t>
            </a:r>
            <a:endParaRPr lang="ru-RU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Муниципальный этап</a:t>
            </a:r>
            <a:endParaRPr lang="ru-RU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Муниципальный этап</a:t>
            </a:r>
            <a:endParaRPr lang="ru-RU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сравнении с прошлым годом доля призовых мест значительно: </a:t>
            </a:r>
          </a:p>
          <a:p>
            <a:r>
              <a:rPr lang="ru-RU" dirty="0" smtClean="0"/>
              <a:t>выросла в 9 классе на 16,5%,</a:t>
            </a:r>
          </a:p>
          <a:p>
            <a:r>
              <a:rPr lang="ru-RU" dirty="0" smtClean="0"/>
              <a:t>снизилась на 34,2% в 8 классе, на 18,6% в 7 классе, на 17,3% в 11 классе, на 9,4% в 10 классе.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dirty="0" smtClean="0"/>
              <a:t>Повестка дня: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Статистический анализ результатов муниципального этапа всероссийской олимпиады школьников по математике в 2019-2020 учебном году </a:t>
            </a:r>
            <a:r>
              <a:rPr lang="ru-RU" sz="1600" b="1" dirty="0" smtClean="0">
                <a:solidFill>
                  <a:srgbClr val="002060"/>
                </a:solidFill>
              </a:rPr>
              <a:t>(Васинова Н.Д., заведующий методическим отделом, методист МБУ ДО «ЦДО», руководитель ГМО учителей математики).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Анализ выполнения заданий муниципального этапа всероссийской олимпиады школьников по математике в 2019-2020 учебном году </a:t>
            </a:r>
            <a:r>
              <a:rPr lang="ru-RU" sz="1600" b="1" dirty="0" smtClean="0">
                <a:solidFill>
                  <a:srgbClr val="002060"/>
                </a:solidFill>
              </a:rPr>
              <a:t>(</a:t>
            </a:r>
            <a:r>
              <a:rPr lang="ru-RU" sz="1600" b="1" dirty="0" err="1" smtClean="0">
                <a:solidFill>
                  <a:srgbClr val="002060"/>
                </a:solidFill>
              </a:rPr>
              <a:t>Петроченко</a:t>
            </a:r>
            <a:r>
              <a:rPr lang="ru-RU" sz="1600" b="1" dirty="0" smtClean="0">
                <a:solidFill>
                  <a:srgbClr val="002060"/>
                </a:solidFill>
              </a:rPr>
              <a:t> Н.А., учитель математики МБОУ «СШ № 40», председатель жюри муниципального этапа всероссийской олимпиады школьников по математике).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Из опыта работы по подготовке обучающихся к муниципальному этапу всероссийской олимпиады школьников по математике </a:t>
            </a:r>
            <a:r>
              <a:rPr lang="ru-RU" sz="1600" b="1" dirty="0" smtClean="0">
                <a:solidFill>
                  <a:srgbClr val="002060"/>
                </a:solidFill>
              </a:rPr>
              <a:t>(</a:t>
            </a:r>
            <a:r>
              <a:rPr lang="ru-RU" sz="1600" b="1" dirty="0" err="1" smtClean="0">
                <a:solidFill>
                  <a:srgbClr val="002060"/>
                </a:solidFill>
              </a:rPr>
              <a:t>Тютюнник</a:t>
            </a:r>
            <a:r>
              <a:rPr lang="ru-RU" sz="1600" b="1" dirty="0" smtClean="0">
                <a:solidFill>
                  <a:srgbClr val="002060"/>
                </a:solidFill>
              </a:rPr>
              <a:t> Т.Е., учитель математики МБОУ «Лицей № 1 им. академика Б.Н. Петрова»</a:t>
            </a:r>
            <a:r>
              <a:rPr lang="ru-RU" i="1" dirty="0" smtClean="0">
                <a:solidFill>
                  <a:srgbClr val="C00000"/>
                </a:solidFill>
              </a:rPr>
              <a:t/>
            </a:r>
            <a:br>
              <a:rPr lang="ru-RU" i="1" dirty="0" smtClean="0">
                <a:solidFill>
                  <a:srgbClr val="C00000"/>
                </a:solidFill>
              </a:rPr>
            </a:br>
            <a:r>
              <a:rPr lang="ru-RU" b="1" i="1" dirty="0" smtClean="0">
                <a:solidFill>
                  <a:srgbClr val="C00000"/>
                </a:solidFill>
              </a:rPr>
              <a:t/>
            </a:r>
            <a:br>
              <a:rPr lang="ru-RU" b="1" i="1" dirty="0" smtClean="0">
                <a:solidFill>
                  <a:srgbClr val="C00000"/>
                </a:solidFill>
              </a:rPr>
            </a:b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Муниципальный этап</a:t>
            </a:r>
            <a:endParaRPr lang="ru-RU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Муниципальный этап</a:t>
            </a:r>
            <a:endParaRPr lang="ru-RU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Большее количество призовых мест получили обучающиеся МБОУ: «Гимназия № 1 им. Н.М. Пржевальского» - 12 (2018 г. – 19), «СШ № 33» - 6 (2018 г. – 10), «Гимназия № 4» - 5 (2018 г. – 4), «СШ № 37» - 4 (2018 г. – 1), «Лицей № 1 им. академика Б.Н. Петрова» - 3 (2018 г. – 4). </a:t>
            </a:r>
          </a:p>
          <a:p>
            <a:r>
              <a:rPr lang="ru-RU" dirty="0" smtClean="0"/>
              <a:t>Лучшая результативность (процент победителей и призеров от количества участников ОО) демонстрируют следующие образовательные организации: МБОУ «СШ № 34», МБОУ «СШ № 21 им. Н.И. Рыленкова», МБОУ «СШ № 37», МБОУ «СШ № 40», МБОУ «Гимназия № 1 им. Н.М. Пржевальского», МБОУ «СШ № 33» (от 32% до 100%)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Муниципальный этап</a:t>
            </a:r>
            <a:endParaRPr lang="ru-RU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Максимальное количество баллов (35 баллов) из всех участников Олимпиады по математике в этом году не набрал ни один участник Олимпиады. Количество баллов близкое к максимальному (35 баллов) набрали 2 человека – Филимонов Дмитрий, обучающийся 9 класса МБОУ «СШ № 29», учитель Дементьева Н.Э. (34 балла) и </a:t>
            </a:r>
            <a:r>
              <a:rPr lang="ru-RU" b="1" dirty="0" err="1" smtClean="0"/>
              <a:t>Мурсманидзе</a:t>
            </a:r>
            <a:r>
              <a:rPr lang="ru-RU" b="1" dirty="0" smtClean="0"/>
              <a:t> Лейла, обучающаяся 9 класса МБОУ «Гимназия № 4», учитель Захарова С.В. (32 балла).</a:t>
            </a:r>
          </a:p>
          <a:p>
            <a:r>
              <a:rPr lang="ru-RU" b="1" dirty="0" smtClean="0"/>
              <a:t>В 7 классе самый высокий балл (24 из 35) в текущем году продемонстрировал </a:t>
            </a:r>
            <a:r>
              <a:rPr lang="ru-RU" b="1" dirty="0" err="1" smtClean="0"/>
              <a:t>Пилипчук</a:t>
            </a:r>
            <a:r>
              <a:rPr lang="ru-RU" b="1" dirty="0" smtClean="0"/>
              <a:t> Александр, обучающийся МБОУ «СШ № 33», учитель </a:t>
            </a:r>
            <a:r>
              <a:rPr lang="ru-RU" b="1" dirty="0" err="1" smtClean="0"/>
              <a:t>Баирова</a:t>
            </a:r>
            <a:r>
              <a:rPr lang="ru-RU" b="1" dirty="0" smtClean="0"/>
              <a:t> Т.В., в 8 классе – (28 из 35) – Олейник Полина из МБОУ «Гимназия № 4», учитель </a:t>
            </a:r>
            <a:r>
              <a:rPr lang="ru-RU" b="1" dirty="0" err="1" smtClean="0"/>
              <a:t>Голосова</a:t>
            </a:r>
            <a:r>
              <a:rPr lang="ru-RU" b="1" dirty="0" smtClean="0"/>
              <a:t> О.В., Новиков Илья из МБОУ «Гимназия № 1 им. Н.М. Пржевальского», учитель Силаева Л.А., в 10 классе (29 из 35) – Голова Анна и Костенко Егор, обучающиеся МБОУ «СШ № 37», учитель </a:t>
            </a:r>
            <a:r>
              <a:rPr lang="ru-RU" b="1" dirty="0" err="1" smtClean="0"/>
              <a:t>Емельяненко</a:t>
            </a:r>
            <a:r>
              <a:rPr lang="ru-RU" b="1" dirty="0" smtClean="0"/>
              <a:t> Л.Е., а также Ошметков Степан, обучающийся МБОУ «СШ № 33», учитель </a:t>
            </a:r>
            <a:r>
              <a:rPr lang="ru-RU" b="1" dirty="0" err="1" smtClean="0"/>
              <a:t>Кодукова</a:t>
            </a:r>
            <a:r>
              <a:rPr lang="ru-RU" b="1" dirty="0" smtClean="0"/>
              <a:t> Н.Н.</a:t>
            </a:r>
          </a:p>
          <a:p>
            <a:r>
              <a:rPr lang="ru-RU" b="1" dirty="0" smtClean="0"/>
              <a:t>Средний балл, который продемонстрировали участники Олимпиады по математике в 2019-2020 учебном году составил 9,5 (2018 г. - 8,1).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Муниципальный этап</a:t>
            </a:r>
            <a:endParaRPr lang="ru-RU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Муниципальный этап</a:t>
            </a:r>
            <a:endParaRPr lang="ru-RU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Лучший средний результат (в баллах) при выполнении заданий олимпиадной </a:t>
            </a:r>
            <a:r>
              <a:rPr lang="ru-RU" b="1" dirty="0" smtClean="0"/>
              <a:t>работы: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dirty="0" smtClean="0"/>
              <a:t> </a:t>
            </a:r>
            <a:r>
              <a:rPr lang="ru-RU" b="1" dirty="0" smtClean="0"/>
              <a:t>в 7 классе продемонстрировали обучающиеся МБОУ: «СШ № 33» - 24, МБОУ «Гимназия № 1 им. Н.М. Пржевальского» - 19 (2018 г. - 22,3, «СШ № 40» - 19; </a:t>
            </a:r>
            <a:endParaRPr lang="ru-RU" b="1" dirty="0" smtClean="0"/>
          </a:p>
          <a:p>
            <a:r>
              <a:rPr lang="ru-RU" b="1" dirty="0" smtClean="0"/>
              <a:t>в </a:t>
            </a:r>
            <a:r>
              <a:rPr lang="ru-RU" b="1" dirty="0" smtClean="0"/>
              <a:t>8 классе – МБОУ «Гимназия № 4» - 28, МБОУ «Гимназия № 1 им. Н.М. Пржевальского» - 28 и 23, МБОУ «СШ № 33» - 18</a:t>
            </a:r>
            <a:r>
              <a:rPr lang="ru-RU" b="1" dirty="0" smtClean="0"/>
              <a:t>;</a:t>
            </a:r>
          </a:p>
          <a:p>
            <a:r>
              <a:rPr lang="ru-RU" b="1" dirty="0" smtClean="0"/>
              <a:t>в </a:t>
            </a:r>
            <a:r>
              <a:rPr lang="ru-RU" b="1" dirty="0" smtClean="0"/>
              <a:t>9 классе – МБОУ «СШ № 29» - 34 (2018 г. – 18), МБОУ «Гимназия № 4» - 32, «СШ № 33» - 22 и 19 (2018 г. - 12,3), МБОУ «Лицей № 1 им. академика Б.Н. Петрова» - 19 и 18, МБОУ «СШ № 31» - 18, МБОУ «СШ № 6» - 18, МБОУ «Гимназия № 1 им. Н.М. Пржевальского» 18</a:t>
            </a:r>
            <a:r>
              <a:rPr lang="ru-RU" b="1" dirty="0" smtClean="0"/>
              <a:t>;</a:t>
            </a:r>
          </a:p>
          <a:p>
            <a:r>
              <a:rPr lang="ru-RU" b="1" dirty="0" smtClean="0"/>
              <a:t> </a:t>
            </a:r>
            <a:r>
              <a:rPr lang="ru-RU" b="1" dirty="0" smtClean="0"/>
              <a:t>в 10 классе – МБОУ «СШ № 37» - 29, 20, 19, МБОУ «СШ № 33» - 29 и 21, МБОУ «Гимназия № 1 им. Н.М. Пржевальского 21 и 18, МБОУ «Гимназия № 4» - 20, МБОУ «СШ № 34» - 19, МБОУ «СШ № 21 им. Н.И. Рыленкова» - 18; </a:t>
            </a:r>
            <a:endParaRPr lang="ru-RU" b="1" dirty="0" smtClean="0"/>
          </a:p>
          <a:p>
            <a:r>
              <a:rPr lang="ru-RU" b="1" dirty="0" smtClean="0"/>
              <a:t>в </a:t>
            </a:r>
            <a:r>
              <a:rPr lang="ru-RU" b="1" dirty="0" smtClean="0"/>
              <a:t>11 классе – МБОУ «Гимназия № 1 им. Н.М. Пржевальского» - 22 и 18 (2018 г. - 13,5), МБОУ «Гимназия № 4» - 20. 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Муниципальный этап</a:t>
            </a:r>
            <a:endParaRPr lang="ru-RU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400600"/>
          </a:xfrm>
        </p:spPr>
        <p:txBody>
          <a:bodyPr>
            <a:noAutofit/>
          </a:bodyPr>
          <a:lstStyle/>
          <a:p>
            <a:r>
              <a:rPr lang="ru-RU" sz="1400" b="1" dirty="0" smtClean="0"/>
              <a:t>Из анализа результатов муниципального этапа Олимпиады по математике можно сделать </a:t>
            </a:r>
            <a:r>
              <a:rPr lang="ru-RU" sz="1400" b="1" dirty="0" smtClean="0">
                <a:solidFill>
                  <a:srgbClr val="FF0000"/>
                </a:solidFill>
              </a:rPr>
              <a:t>выводы: </a:t>
            </a:r>
          </a:p>
          <a:p>
            <a:r>
              <a:rPr lang="ru-RU" sz="1400" b="1" dirty="0" smtClean="0"/>
              <a:t>- доля участников Олимпиады по математике занимает </a:t>
            </a:r>
            <a:r>
              <a:rPr lang="ru-RU" sz="1400" b="1" dirty="0" smtClean="0"/>
              <a:t>первое место (школьный </a:t>
            </a:r>
            <a:r>
              <a:rPr lang="ru-RU" sz="1400" b="1" dirty="0" smtClean="0"/>
              <a:t>этап) и третье место (2018 г. - </a:t>
            </a:r>
            <a:r>
              <a:rPr lang="ru-RU" sz="1400" b="1" dirty="0" smtClean="0"/>
              <a:t>второе место) </a:t>
            </a:r>
            <a:r>
              <a:rPr lang="ru-RU" sz="1400" b="1" dirty="0" smtClean="0"/>
              <a:t>в рейтинге других предметов – </a:t>
            </a:r>
            <a:r>
              <a:rPr lang="ru-RU" sz="1400" b="1" dirty="0" smtClean="0"/>
              <a:t>8, 2% (2018 г. - 10%,  13,1 % (2018 г. - 11%) </a:t>
            </a:r>
            <a:r>
              <a:rPr lang="ru-RU" sz="1400" b="1" dirty="0" smtClean="0"/>
              <a:t>- </a:t>
            </a:r>
            <a:r>
              <a:rPr lang="ru-RU" sz="1400" b="1" smtClean="0"/>
              <a:t>обществознание</a:t>
            </a:r>
            <a:r>
              <a:rPr lang="ru-RU" sz="1400" b="1" smtClean="0"/>
              <a:t>);</a:t>
            </a:r>
            <a:endParaRPr lang="ru-RU" sz="1400" b="1" dirty="0" smtClean="0"/>
          </a:p>
          <a:p>
            <a:r>
              <a:rPr lang="ru-RU" sz="1400" b="1" dirty="0" smtClean="0"/>
              <a:t>- 60 % образовательных организаций города Смоленска приняли участие в муниципальном этапе Олимпиады по математике (2018 г. - 76,7%). Не приняли участие в Олимпиаде по математике МБОУ: «СШ № 10», «СШ № 11», «СШ № 12», «СШ № 13 им. Э.Д. Балтина», «СШ № 14», «СШ № 15», «СШ № 16», «СШ № 18», «СШ № 19 им. Героя России Панова», «СШ № 22», «СШ № 23», «СШ № 30 им. С.А. Железнова», «СШ № 32 им. С.А. Лавочкина», «СШ № 38», «СШ № 39», «О(с)ОШ № 1» и «О(с)ОШ № 2»;</a:t>
            </a:r>
          </a:p>
          <a:p>
            <a:r>
              <a:rPr lang="ru-RU" sz="1400" b="1" dirty="0" smtClean="0"/>
              <a:t>- значительное количество участников олимпиады по математике свидетельствует о её высоком рейтинге. Снижение участников олимпиады в 7 -8 классах вызывает опасение и говорит о недостаточной работе учителей математики по работе с мотивированными и одаренными детьми, также можно сказать, что (качество) участия обучающихся в Олимпиаде в сравнении с прошлым учебным годом снижается;</a:t>
            </a:r>
          </a:p>
          <a:p>
            <a:r>
              <a:rPr lang="ru-RU" sz="1400" b="1" dirty="0" smtClean="0"/>
              <a:t>- итоги муниципального этапа свидетельствуют о том, что Олимпиада является индивидуальным соревнованием одаренных детей, а не соревнованием школ, и в ней имеют право принимать участие все наиболее способные обучающиеся. Необходимо продолжить работу по развитию системы раннего выявления и сопровождения мотивированных и одаренных обучающихся, демонстрирующих стабильно высокие результаты по математике, существенно изменить подходы в подготовке школьников к интеллектуальным соревнованиям.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Муниципальный этап</a:t>
            </a:r>
            <a:endParaRPr lang="ru-RU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общие выводы</a:t>
            </a:r>
            <a:r>
              <a:rPr lang="ru-RU" dirty="0" smtClean="0"/>
              <a:t> о подготовленности участников и процедуре проведения муниципального этапа Олимпиады по математике:</a:t>
            </a:r>
          </a:p>
          <a:p>
            <a:r>
              <a:rPr lang="ru-RU" dirty="0" smtClean="0"/>
              <a:t>- результаты Олимпиады по математике показали, что обучающиеся достаточно слабо подготовлены к решению задач олимпиадного уровня. Большая часть участников Олимпиады использует в доказательстве частные случаи решения, поэтому при подготовке к олимпиадам:</a:t>
            </a:r>
          </a:p>
          <a:p>
            <a:pPr lvl="0"/>
            <a:r>
              <a:rPr lang="ru-RU" dirty="0" smtClean="0"/>
              <a:t>необходимо подбирать такие задачи, которые учили бы учащихся наблюдать, пользоваться аналогией, индукцией, сравнениями и делать соответствующие выводы,</a:t>
            </a:r>
          </a:p>
          <a:p>
            <a:pPr lvl="0"/>
            <a:r>
              <a:rPr lang="ru-RU" dirty="0" smtClean="0"/>
              <a:t>необходимо прививать обучающимся навыки не только логического рассуждения, но и прочные навыки эвристического мышления, а также шире использовать возможности вариативного образования; включать в учебный процесс спецкурсы, факультативы, элективные курсы, усиливающие прикладную, практическую направленность обучения математики.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Муниципальный этап</a:t>
            </a:r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4739357"/>
          </a:xfrm>
        </p:spPr>
        <p:txBody>
          <a:bodyPr>
            <a:normAutofit fontScale="25000" lnSpcReduction="20000"/>
          </a:bodyPr>
          <a:lstStyle/>
          <a:p>
            <a:r>
              <a:rPr lang="ru-RU" sz="6200" b="1" dirty="0" smtClean="0"/>
              <a:t>Рекомендации:</a:t>
            </a:r>
            <a:endParaRPr lang="ru-RU" sz="6200" dirty="0" smtClean="0"/>
          </a:p>
          <a:p>
            <a:r>
              <a:rPr lang="ru-RU" dirty="0" smtClean="0"/>
              <a:t>  </a:t>
            </a:r>
            <a:endParaRPr lang="ru-RU" sz="2400" dirty="0" smtClean="0"/>
          </a:p>
          <a:p>
            <a:pPr lvl="0"/>
            <a:r>
              <a:rPr lang="ru-RU" sz="5600" b="1" smtClean="0"/>
              <a:t>1. Руководителям </a:t>
            </a:r>
            <a:r>
              <a:rPr lang="ru-RU" sz="5600" b="1" dirty="0" smtClean="0"/>
              <a:t>школьных методических объединений (кафедр): </a:t>
            </a:r>
          </a:p>
          <a:p>
            <a:r>
              <a:rPr lang="ru-RU" sz="5600" b="1" dirty="0" smtClean="0"/>
              <a:t>1.1. Обсудить на заседаниях методических объединений (кафедр) итоги муниципального этапа Олимпиады по математике с выявленными затруднениями школьников; </a:t>
            </a:r>
          </a:p>
          <a:p>
            <a:r>
              <a:rPr lang="ru-RU" sz="5600" b="1" dirty="0" smtClean="0"/>
              <a:t>1.2. Скорректировать планы работы городских методических объединений (кафедр) на текущий учебный год с учетом результатов участия в муниципальном этапе Олимпиады по математике, в части работы с одаренными детьми; </a:t>
            </a:r>
          </a:p>
          <a:p>
            <a:r>
              <a:rPr lang="ru-RU" sz="5600" b="1" dirty="0" smtClean="0"/>
              <a:t> 1.3. Разработать программы индивидуальных занятий, отвечающие требованиям работы с одаренными обучающимися. </a:t>
            </a:r>
          </a:p>
          <a:p>
            <a:r>
              <a:rPr lang="ru-RU" sz="5600" b="1" dirty="0" smtClean="0"/>
              <a:t>2. Учителям – математики: </a:t>
            </a:r>
          </a:p>
          <a:p>
            <a:r>
              <a:rPr lang="ru-RU" sz="5600" b="1" dirty="0" smtClean="0"/>
              <a:t>2.1. Проводить систематически дифференцированную работу на уроках и внеурочных занятиях с одаренными детьми;</a:t>
            </a:r>
          </a:p>
          <a:p>
            <a:r>
              <a:rPr lang="ru-RU" sz="5600" b="1" dirty="0" smtClean="0"/>
              <a:t>2.2. Уделять больше внимания работе с одаренными детьми, предлагать задания повышенной сложности, развивающими творческие способности обучающихся (список </a:t>
            </a:r>
            <a:r>
              <a:rPr lang="ru-RU" sz="5600" b="1" dirty="0" err="1" smtClean="0"/>
              <a:t>интернет-ресурсов</a:t>
            </a:r>
            <a:r>
              <a:rPr lang="ru-RU" sz="5600" b="1" dirty="0" smtClean="0"/>
              <a:t> для подготовки к олимпиадам по математике (приложение 2);</a:t>
            </a:r>
          </a:p>
          <a:p>
            <a:r>
              <a:rPr lang="ru-RU" sz="5600" b="1" dirty="0" smtClean="0"/>
              <a:t>2.3. Использовать при подготовке к Олимпиаде электронные учебно-методические материалы (приложение 3);</a:t>
            </a:r>
          </a:p>
          <a:p>
            <a:r>
              <a:rPr lang="ru-RU" sz="5600" b="1" dirty="0" smtClean="0"/>
              <a:t>2.4. Продумать формы работы по повышению мотивации и результативности обучающихся в участии в Олимпиаде по математике (приложение 4).</a:t>
            </a:r>
          </a:p>
          <a:p>
            <a:r>
              <a:rPr lang="ru-RU" sz="5600" b="1" dirty="0" smtClean="0"/>
              <a:t>2.5. Повышать профессиональное мастерство через участие в школьных, городских мероприятиях и конкурсах, курсах повышения квалификации.</a:t>
            </a:r>
          </a:p>
          <a:p>
            <a:r>
              <a:rPr lang="ru-RU" sz="5600" b="1" dirty="0" smtClean="0"/>
              <a:t> </a:t>
            </a:r>
          </a:p>
          <a:p>
            <a:r>
              <a:rPr lang="ru-RU" sz="5600" b="1" dirty="0" smtClean="0"/>
              <a:t> </a:t>
            </a:r>
          </a:p>
          <a:p>
            <a:endParaRPr lang="ru-RU" sz="5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361987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Статистический анализ результатов муниципального этапа всероссийской олимпиады школьников по математике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в 2019-2020 учебном году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76056" y="4365104"/>
            <a:ext cx="3915544" cy="1296145"/>
          </a:xfrm>
        </p:spPr>
        <p:txBody>
          <a:bodyPr>
            <a:normAutofit fontScale="47500" lnSpcReduction="20000"/>
          </a:bodyPr>
          <a:lstStyle/>
          <a:p>
            <a:endParaRPr lang="ru-RU" sz="2400" b="1" dirty="0" smtClean="0">
              <a:solidFill>
                <a:srgbClr val="002060"/>
              </a:solidFill>
            </a:endParaRP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Васинова Н.Д., заведующий методическим отделом, методист МБУ ДО «ЦДО», руководитель ГМО учителей математики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Положение о ВСОШ: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«Основными </a:t>
            </a:r>
            <a:r>
              <a:rPr lang="ru-RU" b="1" dirty="0" smtClean="0"/>
              <a:t>целями</a:t>
            </a:r>
            <a:r>
              <a:rPr lang="ru-RU" dirty="0" smtClean="0"/>
              <a:t> и задачами всероссийской </a:t>
            </a:r>
            <a:r>
              <a:rPr lang="ru-RU" b="1" dirty="0" smtClean="0"/>
              <a:t>олимпиады</a:t>
            </a:r>
            <a:r>
              <a:rPr lang="ru-RU" dirty="0" smtClean="0"/>
              <a:t> школьников являются выявление и развитие у обучающихся общеобразовательных учреждений творческих способностей и интереса к научной деятельности, создание необходимых условий для поддержки одаренных детей, пропаганда научных знаний»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Муниципальный этап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Изменения в целях Олимпиады: </a:t>
            </a:r>
          </a:p>
          <a:p>
            <a:r>
              <a:rPr lang="ru-RU" dirty="0" smtClean="0"/>
              <a:t>- популяризация математики и математических знаний;</a:t>
            </a:r>
          </a:p>
          <a:p>
            <a:r>
              <a:rPr lang="ru-RU" dirty="0" smtClean="0"/>
              <a:t>- сравнение качества работы с обучающимися в различных школах;</a:t>
            </a:r>
          </a:p>
          <a:p>
            <a:r>
              <a:rPr lang="ru-RU" dirty="0" smtClean="0"/>
              <a:t>- выявление уровня подготовки обучающихся города и  региона;</a:t>
            </a:r>
          </a:p>
          <a:p>
            <a:r>
              <a:rPr lang="ru-RU" dirty="0" smtClean="0"/>
              <a:t>- определение направлений работы с одаренными школьниками в городе и  регионе;</a:t>
            </a:r>
          </a:p>
          <a:p>
            <a:r>
              <a:rPr lang="ru-RU" dirty="0" smtClean="0"/>
              <a:t>- возрастание мотивирующей роли Олимпиады (когда у ее участников появляется возможность сравнения своих математических способностей и олимпиадных достижений не только с учащимися своей школы);</a:t>
            </a:r>
          </a:p>
          <a:p>
            <a:r>
              <a:rPr lang="ru-RU" dirty="0" smtClean="0"/>
              <a:t>- формирование состава участников регионального этапа.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Муниципальный этап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Цели:</a:t>
            </a:r>
          </a:p>
          <a:p>
            <a:r>
              <a:rPr lang="ru-RU" dirty="0" smtClean="0"/>
              <a:t>- формирование интереса математически способных обучающихся к регулярным дополнительным занятиям математикой;</a:t>
            </a:r>
          </a:p>
          <a:p>
            <a:r>
              <a:rPr lang="ru-RU" dirty="0" smtClean="0"/>
              <a:t>- повышение качества работы учителей математики в школах и развитие системы работы с одаренными детьми в городе, </a:t>
            </a:r>
          </a:p>
          <a:p>
            <a:r>
              <a:rPr lang="ru-RU" dirty="0" smtClean="0"/>
              <a:t>- отбор наиболее способных школьников города и формирование городского банка одаренных детей, а также формирование регионального списка одаренных детей.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Цель анализа </a:t>
            </a:r>
            <a:r>
              <a:rPr lang="ru-RU" sz="2800" b="1" dirty="0" err="1" smtClean="0">
                <a:solidFill>
                  <a:schemeClr val="accent5">
                    <a:lumMod val="50000"/>
                  </a:schemeClr>
                </a:solidFill>
              </a:rPr>
              <a:t>ВсОШ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повышение эффективности всероссийской олимпиады школьников в городе Смоленске: </a:t>
            </a:r>
          </a:p>
          <a:p>
            <a:r>
              <a:rPr lang="ru-RU" sz="2400" dirty="0" smtClean="0"/>
              <a:t>- выявление уровня активности обучающихся школ города в олимпиаде по математике, результативности  выполнения олимпиадных заданий по математике,</a:t>
            </a:r>
          </a:p>
          <a:p>
            <a:r>
              <a:rPr lang="ru-RU" sz="2400" dirty="0" smtClean="0"/>
              <a:t>- выявление наиболее способных обучающихся, ставших победителями и призерами муниципального этапа олимпиады,</a:t>
            </a:r>
          </a:p>
          <a:p>
            <a:r>
              <a:rPr lang="ru-RU" sz="2400" dirty="0" smtClean="0"/>
              <a:t>- создание городского банка одаренных детей,</a:t>
            </a:r>
          </a:p>
          <a:p>
            <a:r>
              <a:rPr lang="ru-RU" sz="2400" dirty="0" smtClean="0"/>
              <a:t>- выявление наиболее эффективных образовательных организаций по работе с одаренными детьми,</a:t>
            </a:r>
          </a:p>
          <a:p>
            <a:r>
              <a:rPr lang="ru-RU" sz="2400" dirty="0" smtClean="0"/>
              <a:t>- выявление положительных практик по работе с одаренными детьми.</a:t>
            </a:r>
          </a:p>
          <a:p>
            <a:endParaRPr lang="ru-RU" sz="24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Школьный этап</a:t>
            </a:r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Приказ </a:t>
            </a:r>
            <a:r>
              <a:rPr lang="ru-RU" dirty="0" err="1" smtClean="0"/>
              <a:t>Минобрнауки</a:t>
            </a:r>
            <a:r>
              <a:rPr lang="ru-RU" dirty="0" smtClean="0"/>
              <a:t> России </a:t>
            </a:r>
            <a:r>
              <a:rPr lang="ru-RU" b="1" dirty="0" smtClean="0"/>
              <a:t>от</a:t>
            </a:r>
            <a:r>
              <a:rPr lang="ru-RU" dirty="0" smtClean="0"/>
              <a:t> </a:t>
            </a:r>
            <a:r>
              <a:rPr lang="ru-RU" b="1" dirty="0" smtClean="0"/>
              <a:t>18</a:t>
            </a:r>
            <a:r>
              <a:rPr lang="ru-RU" dirty="0" smtClean="0"/>
              <a:t> </a:t>
            </a:r>
            <a:r>
              <a:rPr lang="ru-RU" b="1" dirty="0" smtClean="0"/>
              <a:t>ноября</a:t>
            </a:r>
            <a:r>
              <a:rPr lang="ru-RU" dirty="0" smtClean="0"/>
              <a:t> </a:t>
            </a:r>
            <a:r>
              <a:rPr lang="ru-RU" b="1" dirty="0" smtClean="0"/>
              <a:t>2013</a:t>
            </a:r>
            <a:r>
              <a:rPr lang="ru-RU" dirty="0" smtClean="0"/>
              <a:t> №</a:t>
            </a:r>
            <a:r>
              <a:rPr lang="ru-RU" b="1" dirty="0" smtClean="0"/>
              <a:t>1252</a:t>
            </a:r>
            <a:r>
              <a:rPr lang="ru-RU" dirty="0" smtClean="0"/>
              <a:t> «Об утверждении </a:t>
            </a:r>
            <a:r>
              <a:rPr lang="ru-RU" b="1" dirty="0" smtClean="0"/>
              <a:t>Порядка</a:t>
            </a:r>
            <a:r>
              <a:rPr lang="ru-RU" dirty="0" smtClean="0"/>
              <a:t> </a:t>
            </a:r>
            <a:r>
              <a:rPr lang="ru-RU" b="1" dirty="0" smtClean="0"/>
              <a:t>проведения</a:t>
            </a:r>
            <a:r>
              <a:rPr lang="ru-RU" dirty="0" smtClean="0"/>
              <a:t> всероссийской </a:t>
            </a:r>
            <a:r>
              <a:rPr lang="ru-RU" b="1" dirty="0" smtClean="0"/>
              <a:t>олимпиады</a:t>
            </a:r>
            <a:r>
              <a:rPr lang="ru-RU" dirty="0" smtClean="0"/>
              <a:t> школьников» (в ред. Приказов </a:t>
            </a:r>
            <a:r>
              <a:rPr lang="ru-RU" dirty="0" err="1" smtClean="0"/>
              <a:t>Минобрнауки</a:t>
            </a:r>
            <a:r>
              <a:rPr lang="ru-RU" dirty="0" smtClean="0"/>
              <a:t> России от 17.03.2015 N 249, от 17.12.2015 N 1488, от 17.11.2016 N 1435).</a:t>
            </a:r>
          </a:p>
          <a:p>
            <a:r>
              <a:rPr lang="ru-RU" dirty="0" smtClean="0"/>
              <a:t> - </a:t>
            </a:r>
            <a:r>
              <a:rPr lang="ru-RU" dirty="0" smtClean="0">
                <a:solidFill>
                  <a:schemeClr val="tx1"/>
                </a:solidFill>
              </a:rPr>
              <a:t>Приказ Департамента Смоленской области по образованию и науке от 09.09.2019 № 709-ОД «О проведении всероссийской олимпиады школьников в 2019-2020 году».</a:t>
            </a:r>
          </a:p>
          <a:p>
            <a:r>
              <a:rPr lang="ru-RU" dirty="0" smtClean="0"/>
              <a:t>- Приказ управления образования и молодежной политики Администрации города Смоленска от 16.09.2019 № 400 «О проведении  школьного этапа всероссийской олимпиады школьников».                                                                                          </a:t>
            </a:r>
          </a:p>
          <a:p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Школьный этап</a:t>
            </a:r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19 октября 2019 года в городе Смоленске прошел школьный этап всероссийской олимпиады школьников по математике. </a:t>
            </a:r>
          </a:p>
          <a:p>
            <a:r>
              <a:rPr lang="ru-RU" dirty="0" smtClean="0"/>
              <a:t>Для проведения школьного этапа Олимпиады приказом от 16.09.2019 № 400 был утвержден состав муниципальных предметно-методических комиссий школьного этапа всероссийской олимпиады школьников.</a:t>
            </a:r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Состав муниципальной предметно-методической комиссии школьного этапа всероссийской олимпиады школьников по математике:</a:t>
            </a:r>
            <a:endParaRPr lang="ru-RU" dirty="0" smtClean="0"/>
          </a:p>
          <a:p>
            <a:r>
              <a:rPr lang="ru-RU" dirty="0" smtClean="0"/>
              <a:t>Борщева С.М., учитель математики МБОУ «Гимназия № 1 им. Н.М. Пржевальского», </a:t>
            </a:r>
          </a:p>
          <a:p>
            <a:r>
              <a:rPr lang="ru-RU" dirty="0" smtClean="0"/>
              <a:t>Захарова С.В., учитель математики МБОУ «Гимназия № 4»,</a:t>
            </a:r>
          </a:p>
          <a:p>
            <a:r>
              <a:rPr lang="ru-RU" dirty="0" smtClean="0"/>
              <a:t>Дубровская М.В., учитель математики МБОУ «СШ № 35»,</a:t>
            </a:r>
          </a:p>
          <a:p>
            <a:r>
              <a:rPr lang="ru-RU" dirty="0" err="1" smtClean="0"/>
              <a:t>Кодукова</a:t>
            </a:r>
            <a:r>
              <a:rPr lang="ru-RU" dirty="0" smtClean="0"/>
              <a:t> Н.Н., учитель математики МБОУ «СШ № 33»,</a:t>
            </a:r>
          </a:p>
          <a:p>
            <a:r>
              <a:rPr lang="ru-RU" dirty="0" err="1" smtClean="0"/>
              <a:t>Петроченко</a:t>
            </a:r>
            <a:r>
              <a:rPr lang="ru-RU" dirty="0" smtClean="0"/>
              <a:t> Н.А., учитель математики МБОУ «СШ № 40»,</a:t>
            </a:r>
          </a:p>
          <a:p>
            <a:r>
              <a:rPr lang="ru-RU" dirty="0" smtClean="0"/>
              <a:t>Филатова Н.А., учитель начальных классов МБОУ «СШ № 33»,                       </a:t>
            </a:r>
            <a:r>
              <a:rPr lang="ru-RU" dirty="0" err="1" smtClean="0"/>
              <a:t>Буянова</a:t>
            </a:r>
            <a:r>
              <a:rPr lang="ru-RU" dirty="0" smtClean="0"/>
              <a:t> Т.Н., учитель начальных классов МБОУ «СШ № 33».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335</TotalTime>
  <Words>2574</Words>
  <Application>Microsoft Office PowerPoint</Application>
  <PresentationFormat>Экран (4:3)</PresentationFormat>
  <Paragraphs>432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Трек</vt:lpstr>
      <vt:lpstr>Заседание городского методического заседания учителей математики  «Анализ результатов муниципального этапа всероссийской олимпиады школьников по математике в 2019-2020 учебном году»  15.01.2020</vt:lpstr>
      <vt:lpstr>Повестка дня:</vt:lpstr>
      <vt:lpstr>Статистический анализ результатов муниципального этапа всероссийской олимпиады школьников по математике  в 2019-2020 учебном году </vt:lpstr>
      <vt:lpstr>Положение о ВСОШ:</vt:lpstr>
      <vt:lpstr>Муниципальный этап</vt:lpstr>
      <vt:lpstr>Муниципальный этап</vt:lpstr>
      <vt:lpstr>Цель анализа ВсОШ:</vt:lpstr>
      <vt:lpstr>Школьный этап</vt:lpstr>
      <vt:lpstr>Школьный этап</vt:lpstr>
      <vt:lpstr>Школьный этап</vt:lpstr>
      <vt:lpstr>Школьный этап</vt:lpstr>
      <vt:lpstr>Муниципальный этап</vt:lpstr>
      <vt:lpstr>Муниципальный этап</vt:lpstr>
      <vt:lpstr>Муниципальный этап</vt:lpstr>
      <vt:lpstr>Муниципальный этап</vt:lpstr>
      <vt:lpstr>Муниципальный этап</vt:lpstr>
      <vt:lpstr>Муниципальный этап</vt:lpstr>
      <vt:lpstr>Муниципальный этап</vt:lpstr>
      <vt:lpstr>Муниципальный этап</vt:lpstr>
      <vt:lpstr>Муниципальный этап</vt:lpstr>
      <vt:lpstr>Муниципальный этап</vt:lpstr>
      <vt:lpstr>Муниципальный этап</vt:lpstr>
      <vt:lpstr>Муниципальный этап</vt:lpstr>
      <vt:lpstr>Муниципальный этап</vt:lpstr>
      <vt:lpstr>Муниципальный этап</vt:lpstr>
      <vt:lpstr>Муниципальный этап</vt:lpstr>
      <vt:lpstr>Муниципальный этап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Васинова</cp:lastModifiedBy>
  <cp:revision>41</cp:revision>
  <dcterms:created xsi:type="dcterms:W3CDTF">2020-01-11T14:07:10Z</dcterms:created>
  <dcterms:modified xsi:type="dcterms:W3CDTF">2020-01-16T07:05:00Z</dcterms:modified>
</cp:coreProperties>
</file>