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58" r:id="rId4"/>
    <p:sldId id="274" r:id="rId5"/>
    <p:sldId id="275" r:id="rId6"/>
    <p:sldId id="277" r:id="rId7"/>
    <p:sldId id="278" r:id="rId8"/>
    <p:sldId id="276" r:id="rId9"/>
    <p:sldId id="280" r:id="rId10"/>
    <p:sldId id="282" r:id="rId11"/>
    <p:sldId id="283" r:id="rId12"/>
    <p:sldId id="284" r:id="rId13"/>
    <p:sldId id="285" r:id="rId14"/>
    <p:sldId id="287" r:id="rId15"/>
    <p:sldId id="294" r:id="rId16"/>
    <p:sldId id="288" r:id="rId17"/>
    <p:sldId id="289" r:id="rId18"/>
    <p:sldId id="290" r:id="rId19"/>
    <p:sldId id="262" r:id="rId20"/>
    <p:sldId id="281" r:id="rId21"/>
    <p:sldId id="291" r:id="rId22"/>
    <p:sldId id="295" r:id="rId23"/>
    <p:sldId id="29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94660"/>
  </p:normalViewPr>
  <p:slideViewPr>
    <p:cSldViewPr>
      <p:cViewPr varScale="1">
        <p:scale>
          <a:sx n="65" d="100"/>
          <a:sy n="65" d="100"/>
        </p:scale>
        <p:origin x="13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B6F7F-4606-4450-8ACD-A980338232AC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407B1-959A-4BC1-A509-FFC49E796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68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07B1-959A-4BC1-A509-FFC49E79678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759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07B1-959A-4BC1-A509-FFC49E796782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333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07B1-959A-4BC1-A509-FFC49E796782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84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407B1-959A-4BC1-A509-FFC49E796782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755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39AC7-7D87-470B-B397-569716856C95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23166-B020-4F94-A3C2-A87A041BE6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39AC7-7D87-470B-B397-569716856C95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23166-B020-4F94-A3C2-A87A041BE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39AC7-7D87-470B-B397-569716856C95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23166-B020-4F94-A3C2-A87A041BE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39AC7-7D87-470B-B397-569716856C95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23166-B020-4F94-A3C2-A87A041BE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39AC7-7D87-470B-B397-569716856C95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23166-B020-4F94-A3C2-A87A041BE6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39AC7-7D87-470B-B397-569716856C95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23166-B020-4F94-A3C2-A87A041BE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39AC7-7D87-470B-B397-569716856C95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23166-B020-4F94-A3C2-A87A041BE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39AC7-7D87-470B-B397-569716856C95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23166-B020-4F94-A3C2-A87A041BE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39AC7-7D87-470B-B397-569716856C95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23166-B020-4F94-A3C2-A87A041BE6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39AC7-7D87-470B-B397-569716856C95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23166-B020-4F94-A3C2-A87A041BE6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39AC7-7D87-470B-B397-569716856C95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623166-B020-4F94-A3C2-A87A041BE6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7C39AC7-7D87-470B-B397-569716856C95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E623166-B020-4F94-A3C2-A87A041BE6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000240"/>
            <a:ext cx="8286808" cy="192882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800" b="1" i="1" dirty="0" smtClean="0">
                <a:solidFill>
                  <a:schemeClr val="tx1"/>
                </a:solidFill>
              </a:rPr>
              <a:t/>
            </a:r>
            <a:br>
              <a:rPr lang="ru-RU" sz="4800" b="1" i="1" dirty="0" smtClean="0">
                <a:solidFill>
                  <a:schemeClr val="tx1"/>
                </a:solidFill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Подготовка к ГИА по обществознанию</a:t>
            </a:r>
            <a:br>
              <a:rPr lang="ru-RU" sz="3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 Сфера духовной культуры»</a:t>
            </a:r>
            <a:r>
              <a:rPr lang="ru-RU" sz="3600" b="1" i="1" dirty="0" smtClean="0">
                <a:solidFill>
                  <a:schemeClr val="tx1"/>
                </a:solidFill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</a:rPr>
            </a:b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479715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Каштанова О. Н</a:t>
            </a:r>
          </a:p>
          <a:p>
            <a:pPr algn="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истории и </a:t>
            </a:r>
          </a:p>
          <a:p>
            <a:pPr algn="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обществознания</a:t>
            </a:r>
          </a:p>
          <a:p>
            <a:pPr algn="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«СШ № 14» </a:t>
            </a:r>
          </a:p>
          <a:p>
            <a:pPr algn="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Смоленска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4110" cy="85723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Тема 2. 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Духовная жизнь общества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928671"/>
            <a:ext cx="8715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Духовная жизнь общества – относительно самостоятельная область общественной жизни, основу которой составляет деятельность по производству, потреблению, и передаче духовных ценностей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02" y="2571744"/>
            <a:ext cx="3571900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СТРУКТУРА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357562"/>
            <a:ext cx="3214710" cy="24288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Духовные потребности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Объективная нужда людей и общества создавать и осваивать духовные ценности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43306" y="3357562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Духовная деятельность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Деятельность, направленная на выработку духовных ценностей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43768" y="3429000"/>
            <a:ext cx="1785950" cy="14287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Духовные блага</a:t>
            </a:r>
          </a:p>
        </p:txBody>
      </p:sp>
      <p:cxnSp>
        <p:nvCxnSpPr>
          <p:cNvPr id="15" name="Прямая со стрелкой 14"/>
          <p:cNvCxnSpPr>
            <a:stCxn id="8" idx="3"/>
          </p:cNvCxnSpPr>
          <p:nvPr/>
        </p:nvCxnSpPr>
        <p:spPr>
          <a:xfrm>
            <a:off x="6643702" y="2786058"/>
            <a:ext cx="1214446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8" idx="1"/>
            <a:endCxn id="9" idx="0"/>
          </p:cNvCxnSpPr>
          <p:nvPr/>
        </p:nvCxnSpPr>
        <p:spPr>
          <a:xfrm rot="10800000" flipV="1">
            <a:off x="1821638" y="2786058"/>
            <a:ext cx="1250165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4929194" y="3214685"/>
            <a:ext cx="285751" cy="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286248" y="5572140"/>
            <a:ext cx="1428760" cy="2857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ВИДЫ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2" name="Прямая со стрелкой 71"/>
          <p:cNvCxnSpPr/>
          <p:nvPr/>
        </p:nvCxnSpPr>
        <p:spPr>
          <a:xfrm rot="10800000" flipV="1">
            <a:off x="2571736" y="5929330"/>
            <a:ext cx="1714512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 rot="10800000" flipV="1">
            <a:off x="4286248" y="6215082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5572132" y="5929330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9" name="Овал 78"/>
          <p:cNvSpPr/>
          <p:nvPr/>
        </p:nvSpPr>
        <p:spPr>
          <a:xfrm>
            <a:off x="785786" y="5929330"/>
            <a:ext cx="1714512" cy="7143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НАУКА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2928926" y="6143644"/>
            <a:ext cx="2286016" cy="7143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ИСКУССТВО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5715008" y="6143644"/>
            <a:ext cx="2500330" cy="7143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РЕЛИГИЯ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6786578" y="5143512"/>
            <a:ext cx="214314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МОРАЛЬ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2" name="Прямая со стрелкой 91"/>
          <p:cNvCxnSpPr>
            <a:stCxn id="24" idx="3"/>
          </p:cNvCxnSpPr>
          <p:nvPr/>
        </p:nvCxnSpPr>
        <p:spPr>
          <a:xfrm flipV="1">
            <a:off x="5715008" y="5643580"/>
            <a:ext cx="1143008" cy="714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stCxn id="24" idx="2"/>
          </p:cNvCxnSpPr>
          <p:nvPr/>
        </p:nvCxnSpPr>
        <p:spPr>
          <a:xfrm rot="5400000">
            <a:off x="4786314" y="5929330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Тема 2. 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Духовная жизнь общества</a:t>
            </a:r>
            <a:endParaRPr lang="ru-RU" sz="2800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571472" y="1447800"/>
            <a:ext cx="8362216" cy="48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2400" b="1" u="sng" dirty="0" smtClean="0">
                <a:latin typeface="Arial" pitchFamily="34" charset="0"/>
                <a:cs typeface="Arial" pitchFamily="34" charset="0"/>
              </a:rPr>
              <a:t>Задание А6 ( 2-4 мин.)   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Верны ли следующие суждения о духовной жизни общества?</a:t>
            </a:r>
          </a:p>
          <a:p>
            <a:pPr marL="539496" indent="-45720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А. Духовная жизнь общества  связана с деятельностью по производству духовных ценностей</a:t>
            </a:r>
          </a:p>
          <a:p>
            <a:pPr marL="539496" indent="-45720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Б. Духовная жизнь общества связана с деятельностью по передаче духовных ценностей</a:t>
            </a:r>
          </a:p>
          <a:p>
            <a:pPr marL="539496" indent="-45720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1)верно только А</a:t>
            </a:r>
          </a:p>
          <a:p>
            <a:pPr marL="539496" indent="-45720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2) верно только Б</a:t>
            </a:r>
          </a:p>
          <a:p>
            <a:pPr marL="539496" indent="-45720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3) верны оба  суждения</a:t>
            </a:r>
          </a:p>
          <a:p>
            <a:pPr marL="539496" indent="-45720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4) оба суждения неверны</a:t>
            </a:r>
          </a:p>
          <a:p>
            <a:pPr marL="539496" indent="-457200">
              <a:buAutoNum type="arabicParenR"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539496" indent="-457200">
              <a:buAutoNum type="arabicParenR"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539496" indent="-457200"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285720" y="5286388"/>
            <a:ext cx="428628" cy="357190"/>
          </a:xfrm>
          <a:prstGeom prst="su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Тема 3. 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Образование, самообразование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43050"/>
            <a:ext cx="8147902" cy="107157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Образование –это результат усвоения  систематизированных знаний, умений и навыков, условие подготовки человека к жиз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786" y="2928935"/>
            <a:ext cx="8072494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Цель образования- приобщение человека к достижениям культуры, ретрансляции и сохранение культурного поведения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6248" y="4572008"/>
            <a:ext cx="4643470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Самообразование – приобретение знаний, умений и навыков самостоятельно 	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123\Desktop\110680_html_570e8a5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728" y="4143380"/>
            <a:ext cx="2500330" cy="27146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3186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Тема 3. </a:t>
            </a:r>
            <a:br>
              <a:rPr lang="ru-RU" sz="3200" b="1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Образование, самообразование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71604" y="1571612"/>
            <a:ext cx="6715172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СИСТЕМА ОБРАЗОВАНИЯ РФ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1142976" y="2357430"/>
            <a:ext cx="642942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6" idx="2"/>
          </p:cNvCxnSpPr>
          <p:nvPr/>
        </p:nvCxnSpPr>
        <p:spPr>
          <a:xfrm rot="5400000">
            <a:off x="4607719" y="267890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500958" y="2428868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57158" y="3000372"/>
            <a:ext cx="2571768" cy="10001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ДОШКОЛЬНОЕ ОБРАЗОВАНИЕ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28992" y="2928934"/>
            <a:ext cx="2500330" cy="10715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ОБЩЕЕ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ОБРАЗОВАНИЕ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15074" y="2928934"/>
            <a:ext cx="2714644" cy="10715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ПРОФЕССИОНАЛЬНОЕ ОБРАЗОВАНИЕ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Прямая со стрелкой 17"/>
          <p:cNvCxnSpPr>
            <a:stCxn id="14" idx="2"/>
            <a:endCxn id="19" idx="0"/>
          </p:cNvCxnSpPr>
          <p:nvPr/>
        </p:nvCxnSpPr>
        <p:spPr>
          <a:xfrm rot="5400000">
            <a:off x="1357290" y="4214818"/>
            <a:ext cx="500067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5720" y="4500571"/>
            <a:ext cx="2571768" cy="113877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Ясли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Детские сады</a:t>
            </a:r>
          </a:p>
          <a:p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 стрелкой 20"/>
          <p:cNvCxnSpPr>
            <a:stCxn id="15" idx="2"/>
          </p:cNvCxnSpPr>
          <p:nvPr/>
        </p:nvCxnSpPr>
        <p:spPr>
          <a:xfrm rot="16200000" flipH="1">
            <a:off x="4482702" y="4196958"/>
            <a:ext cx="428628" cy="357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6" idx="2"/>
          </p:cNvCxnSpPr>
          <p:nvPr/>
        </p:nvCxnSpPr>
        <p:spPr>
          <a:xfrm rot="5400000">
            <a:off x="7358082" y="421481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714744" y="4429133"/>
            <a:ext cx="2286016" cy="1200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Начальное, </a:t>
            </a:r>
          </a:p>
          <a:p>
            <a:pPr algn="ctr">
              <a:buFont typeface="Wingdings" pitchFamily="2" charset="2"/>
              <a:buChar char="§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Основное </a:t>
            </a:r>
          </a:p>
          <a:p>
            <a:pPr algn="ctr">
              <a:buFont typeface="Wingdings" pitchFamily="2" charset="2"/>
              <a:buChar char="§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Среднее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86578" y="4500570"/>
            <a:ext cx="214314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Начальное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Среднее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Высшее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rot="16200000" flipH="1">
            <a:off x="4643835" y="3929463"/>
            <a:ext cx="3143272" cy="1420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214810" y="5857892"/>
            <a:ext cx="3857652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ДОПОЛНИТЕЛЬНОЕ ОБРАЗОВАНИЕ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1472" y="5786454"/>
            <a:ext cx="2928958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Дома творчества, кружки, секции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Прямая со стрелкой 54"/>
          <p:cNvCxnSpPr>
            <a:stCxn id="47" idx="1"/>
          </p:cNvCxnSpPr>
          <p:nvPr/>
        </p:nvCxnSpPr>
        <p:spPr>
          <a:xfrm rot="10800000">
            <a:off x="3571868" y="621508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Тема 4.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dirty="0" smtClean="0">
                <a:latin typeface="Arial" pitchFamily="34" charset="0"/>
                <a:cs typeface="Arial" pitchFamily="34" charset="0"/>
              </a:rPr>
              <a:t>Искусство, его виды, место в жизни человека</a:t>
            </a:r>
            <a:br>
              <a:rPr lang="ru-RU" sz="3100" b="1" dirty="0" smtClean="0">
                <a:latin typeface="Arial" pitchFamily="34" charset="0"/>
                <a:cs typeface="Arial" pitchFamily="34" charset="0"/>
              </a:rPr>
            </a:br>
            <a:endParaRPr lang="ru-RU" sz="31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207170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Искусство – это вид человеческой деятельности, представляющий собой воспроизведение и преобразование действительности в художественных образах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Рисунок 21" descr="4chan-hr128930565645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429389" y="3429000"/>
            <a:ext cx="2286016" cy="32418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Рисунок 22" descr="img-1130762202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85720" y="3500438"/>
            <a:ext cx="3274626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Рисунок 23" descr="Artemis_Praxiteles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273016">
            <a:off x="3869482" y="3773358"/>
            <a:ext cx="2405066" cy="26745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5112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Arial" pitchFamily="34" charset="0"/>
                <a:cs typeface="Arial" pitchFamily="34" charset="0"/>
              </a:rPr>
              <a:t>Тема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4. </a:t>
            </a:r>
            <a:br>
              <a:rPr lang="ru-RU" sz="3200" b="1" dirty="0" smtClean="0">
                <a:latin typeface="Arial" pitchFamily="34" charset="0"/>
                <a:cs typeface="Arial" pitchFamily="34" charset="0"/>
              </a:rPr>
            </a:br>
            <a:r>
              <a:rPr lang="ru-RU" sz="3100" b="1" dirty="0" smtClean="0">
                <a:latin typeface="Arial" pitchFamily="34" charset="0"/>
                <a:cs typeface="Arial" pitchFamily="34" charset="0"/>
              </a:rPr>
              <a:t>Искусство, его виды, место в жизни человека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400" b="1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Различают виды искусства:</a:t>
            </a:r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1785926"/>
            <a:ext cx="2500330" cy="10001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АРХИТЕКТУРА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(ЗОДЧЕСТВО)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3143248"/>
            <a:ext cx="2571768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ЖИВОПИСЬ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4000504"/>
            <a:ext cx="2571768" cy="78581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СКУЛЬПТУРА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5072074"/>
            <a:ext cx="2643206" cy="14287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ДЕКАРАТИВНО-ПРИКЛАДНОЕ ИСКУССТВО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28992" y="5929330"/>
            <a:ext cx="228601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ЛИТЕРАТУРА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00430" y="2143116"/>
            <a:ext cx="2000264" cy="64294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МУЗЫКА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00430" y="3143248"/>
            <a:ext cx="192882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ТЕАТР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28992" y="4000504"/>
            <a:ext cx="2143140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ЦИРК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00430" y="4929198"/>
            <a:ext cx="192882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БАЛЕТ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57950" y="2285992"/>
            <a:ext cx="2071702" cy="6429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КИНО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857884" y="3286124"/>
            <a:ext cx="3071834" cy="6429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ТЕЛЕВИЗИОННОЕ ТВОРЧЕСТВО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57884" y="4214818"/>
            <a:ext cx="3071834" cy="6429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ФОТОИСКУССТВО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143636" y="5072074"/>
            <a:ext cx="2286016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ЭСТРАДА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57950" y="6000768"/>
            <a:ext cx="2357454" cy="6429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ГРАФИКА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0"/>
            <a:ext cx="7498080" cy="150016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Тема 4.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Искусство, его виды, место в жизни человека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47800"/>
            <a:ext cx="8505092" cy="148113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Предмет искусства – человек, его отношения с окружающим миром и другими индивидами, а также жизнь людей в определённых условиях.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85720" y="3143248"/>
            <a:ext cx="2571768" cy="20002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Искусство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 стрелкой 5"/>
          <p:cNvCxnSpPr>
            <a:stCxn id="4" idx="7"/>
          </p:cNvCxnSpPr>
          <p:nvPr/>
        </p:nvCxnSpPr>
        <p:spPr>
          <a:xfrm rot="5400000" flipH="1" flipV="1">
            <a:off x="3379966" y="2529897"/>
            <a:ext cx="7178" cy="18053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928926" y="4786322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5"/>
          </p:cNvCxnSpPr>
          <p:nvPr/>
        </p:nvCxnSpPr>
        <p:spPr>
          <a:xfrm rot="16200000" flipH="1">
            <a:off x="3094212" y="4237228"/>
            <a:ext cx="935874" cy="216257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1500165" y="5357827"/>
            <a:ext cx="428628" cy="1428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57686" y="3214686"/>
            <a:ext cx="3357586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Украшает мир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00562" y="3857629"/>
            <a:ext cx="4429156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Воспроизводит в художественных образах всё, что интересно человеку в жизни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14876" y="5643578"/>
            <a:ext cx="407196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Осмысливает и преобразовывает жизнь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4348" y="5715016"/>
            <a:ext cx="335758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Восстанавливает в сфере духа гармонию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398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Arial" pitchFamily="34" charset="0"/>
                <a:cs typeface="Arial" pitchFamily="34" charset="0"/>
              </a:rPr>
              <a:t>Тема 4.</a:t>
            </a:r>
            <a:br>
              <a:rPr lang="ru-RU" sz="3100" b="1" dirty="0" smtClean="0">
                <a:latin typeface="Arial" pitchFamily="34" charset="0"/>
                <a:cs typeface="Arial" pitchFamily="34" charset="0"/>
              </a:rPr>
            </a:br>
            <a:r>
              <a:rPr lang="ru-RU" sz="3100" b="1" dirty="0" smtClean="0">
                <a:latin typeface="Arial" pitchFamily="34" charset="0"/>
                <a:cs typeface="Arial" pitchFamily="34" charset="0"/>
              </a:rPr>
              <a:t>Наука в современном обществе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400" b="1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429684" cy="128588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Наука- это одна из форм человеческого познания, система достоверных знаний о закономерностях развития природы, общества и человека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123\Desktop\272bbf04-620b-40af-a7ba-89ad8fc676d2 (1).fil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5524" y="2857496"/>
            <a:ext cx="2813402" cy="1857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214678" y="4786322"/>
            <a:ext cx="3286148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Система наук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 стрелкой 7"/>
          <p:cNvCxnSpPr>
            <a:stCxn id="6" idx="1"/>
          </p:cNvCxnSpPr>
          <p:nvPr/>
        </p:nvCxnSpPr>
        <p:spPr>
          <a:xfrm rot="10800000" flipV="1">
            <a:off x="1500166" y="5017154"/>
            <a:ext cx="1714512" cy="3406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85720" y="5357826"/>
            <a:ext cx="2500330" cy="11430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Естественные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науки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 стрелкой 10"/>
          <p:cNvCxnSpPr>
            <a:stCxn id="6" idx="2"/>
          </p:cNvCxnSpPr>
          <p:nvPr/>
        </p:nvCxnSpPr>
        <p:spPr>
          <a:xfrm rot="5400000">
            <a:off x="4624238" y="5481501"/>
            <a:ext cx="467029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214678" y="5500702"/>
            <a:ext cx="3071834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Общественные науки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15140" y="5429264"/>
            <a:ext cx="2143140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Технические науки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>
            <a:stCxn id="6" idx="3"/>
          </p:cNvCxnSpPr>
          <p:nvPr/>
        </p:nvCxnSpPr>
        <p:spPr>
          <a:xfrm>
            <a:off x="6500826" y="5017155"/>
            <a:ext cx="1000132" cy="26923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3" name="Picture 2" descr="C:\Users\123\Desktop\1153610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72233" y="2786058"/>
            <a:ext cx="2286016" cy="1714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Users\123\Desktop\f_family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00430" y="2643182"/>
            <a:ext cx="2643206" cy="19824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71480"/>
            <a:ext cx="7498080" cy="2143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Arial" pitchFamily="34" charset="0"/>
                <a:cs typeface="Arial" pitchFamily="34" charset="0"/>
              </a:rPr>
              <a:t>Тема 5.</a:t>
            </a:r>
            <a:r>
              <a:rPr lang="ru-RU" sz="31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b="1" dirty="0" smtClean="0">
                <a:latin typeface="Arial" pitchFamily="34" charset="0"/>
                <a:cs typeface="Arial" pitchFamily="34" charset="0"/>
              </a:rPr>
            </a:br>
            <a:r>
              <a:rPr lang="ru-RU" sz="3100" b="1" dirty="0" smtClean="0">
                <a:latin typeface="Arial" pitchFamily="34" charset="0"/>
                <a:cs typeface="Arial" pitchFamily="34" charset="0"/>
              </a:rPr>
              <a:t>Наука в современном обществе</a:t>
            </a:r>
            <a:r>
              <a:rPr lang="ru-RU" sz="6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6000" b="1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u="sng" dirty="0" smtClean="0">
                <a:latin typeface="Arial" pitchFamily="34" charset="0"/>
                <a:cs typeface="Arial" pitchFamily="34" charset="0"/>
              </a:rPr>
              <a:t>Задание 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B3</a:t>
            </a:r>
            <a:r>
              <a:rPr lang="ru-RU" sz="2400" b="1" u="sng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5-7</a:t>
            </a:r>
            <a:r>
              <a:rPr lang="ru-RU" sz="2400" b="1" u="sng" dirty="0" smtClean="0">
                <a:latin typeface="Arial" pitchFamily="34" charset="0"/>
                <a:cs typeface="Arial" pitchFamily="34" charset="0"/>
              </a:rPr>
              <a:t> мин.)   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Установите соответствие между примерами наук и их областью. К каждой позиции, данной в первом столбце, поберите позицию из второго столбца.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ПРИМЕРЫ НАУК                         ОБЛАСТИ НАУКИ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А) биология                        1) естественные науки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Б) история                          2) общественные науки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В) политология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Г) химия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Д) правоведение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Е) физика</a:t>
            </a:r>
          </a:p>
          <a:p>
            <a:pPr>
              <a:buNone/>
            </a:pP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   Запишите в таблицу</a:t>
            </a:r>
          </a:p>
          <a:p>
            <a:pPr>
              <a:buNone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выбранные цифры</a:t>
            </a: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6250" y="4500570"/>
          <a:ext cx="4214838" cy="114300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2473"/>
                <a:gridCol w="702473"/>
                <a:gridCol w="702473"/>
                <a:gridCol w="702473"/>
                <a:gridCol w="702473"/>
                <a:gridCol w="702473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Б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86314" y="5857892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Ответ: 122121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1435608" y="285728"/>
            <a:ext cx="7498080" cy="92869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Тема 6.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Религия, её роль в обществе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1000108"/>
            <a:ext cx="8286808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Религия- внутренняя убеждённость в существовании сверхъестественной высшей силы – Бога, который является предметом поклонения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AutoShape 14"/>
          <p:cNvSpPr>
            <a:spLocks noChangeArrowheads="1"/>
          </p:cNvSpPr>
          <p:nvPr/>
        </p:nvSpPr>
        <p:spPr bwMode="auto">
          <a:xfrm>
            <a:off x="1714480" y="2357430"/>
            <a:ext cx="3786214" cy="84772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Типология религий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14282" y="3500438"/>
            <a:ext cx="2786082" cy="11430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Родоплеменные примитивные верования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500430" y="3571876"/>
            <a:ext cx="2928958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Национальные государственные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428992" y="4786322"/>
            <a:ext cx="3143272" cy="107157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Мировые религии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4282" y="4786322"/>
            <a:ext cx="2500330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Тотемизм, анимизм, фетишизм, магия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29454" y="2857496"/>
            <a:ext cx="2000264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Иудаизм, индуизм, синтоизм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даосизм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86512" y="5572140"/>
            <a:ext cx="250033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Буддизм, христианство, ислам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Прямая со стрелкой 33"/>
          <p:cNvCxnSpPr>
            <a:stCxn id="24" idx="1"/>
          </p:cNvCxnSpPr>
          <p:nvPr/>
        </p:nvCxnSpPr>
        <p:spPr>
          <a:xfrm rot="10800000" flipV="1">
            <a:off x="928662" y="2781292"/>
            <a:ext cx="785818" cy="5762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24" idx="3"/>
          </p:cNvCxnSpPr>
          <p:nvPr/>
        </p:nvCxnSpPr>
        <p:spPr>
          <a:xfrm>
            <a:off x="5500694" y="2781292"/>
            <a:ext cx="357190" cy="7191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27" idx="1"/>
          </p:cNvCxnSpPr>
          <p:nvPr/>
        </p:nvCxnSpPr>
        <p:spPr>
          <a:xfrm rot="16200000" flipH="1">
            <a:off x="2268919" y="4162033"/>
            <a:ext cx="2035189" cy="2849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26" idx="3"/>
          </p:cNvCxnSpPr>
          <p:nvPr/>
        </p:nvCxnSpPr>
        <p:spPr>
          <a:xfrm>
            <a:off x="6429388" y="400050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358246" cy="9397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Элементы содержания, проверяемые заданиями ГИА: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071538" y="1285860"/>
            <a:ext cx="8072462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Раздел 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«Сфера духовной культуры»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включает темы: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Тема 1. Понятие « культура»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Тема 2. Духовная жизнь общества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Тема 3. Образование, самообразование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Тема 4. Искусство, его виды, место в жизни человека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Тема 5. Наука в современном обществе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Тема 6. Религия, её роль в обществе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Тема 7. Мораль,  основные ценности и нормы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Тема 8. Гуманизм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Тема 9. Патриотизм, гражданственность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969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Arial" pitchFamily="34" charset="0"/>
                <a:cs typeface="Arial" pitchFamily="34" charset="0"/>
              </a:rPr>
              <a:t>Тема 7.</a:t>
            </a:r>
            <a:br>
              <a:rPr lang="ru-RU" sz="3100" b="1" dirty="0" smtClean="0">
                <a:latin typeface="Arial" pitchFamily="34" charset="0"/>
                <a:cs typeface="Arial" pitchFamily="34" charset="0"/>
              </a:rPr>
            </a:br>
            <a:r>
              <a:rPr lang="ru-RU" sz="3100" b="1" dirty="0" smtClean="0">
                <a:latin typeface="Arial" pitchFamily="34" charset="0"/>
                <a:cs typeface="Arial" pitchFamily="34" charset="0"/>
              </a:rPr>
              <a:t>Мораль, основные ценности и нормы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400" b="1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14422"/>
            <a:ext cx="8219340" cy="157163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Мораль- совокупность особых духовных правил, регулирующих поведение человека, его отношение к другим людям, самому себе, а также к окружающему миру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2928934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Основные понятия, с помощью которых наука о морали-этика (от греч.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etros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обычай) – объясняет смысл мора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ли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4500570"/>
            <a:ext cx="1857388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ДОБРО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28992" y="3857628"/>
            <a:ext cx="3071834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ДОЛГ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000892" y="4572008"/>
            <a:ext cx="1857388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СОВЕСТЬ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357554" y="4357694"/>
            <a:ext cx="3286148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Высшее проявление добра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10800000" flipV="1">
            <a:off x="2643174" y="5429264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6357950" y="5357826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357158" y="5643578"/>
            <a:ext cx="2214578" cy="1000132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МИР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6572264" y="5572140"/>
            <a:ext cx="2286016" cy="1071546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ЛЮБОВЬ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123\Desktop\friend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29058" y="5286388"/>
            <a:ext cx="2214578" cy="1514001"/>
          </a:xfrm>
          <a:prstGeom prst="rect">
            <a:avLst/>
          </a:prstGeom>
          <a:noFill/>
        </p:spPr>
      </p:pic>
      <p:cxnSp>
        <p:nvCxnSpPr>
          <p:cNvPr id="32" name="Прямая со стрелкой 31"/>
          <p:cNvCxnSpPr>
            <a:stCxn id="16" idx="1"/>
          </p:cNvCxnSpPr>
          <p:nvPr/>
        </p:nvCxnSpPr>
        <p:spPr>
          <a:xfrm rot="10800000" flipV="1">
            <a:off x="1785918" y="4036222"/>
            <a:ext cx="1643074" cy="3214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6429388" y="3929066"/>
            <a:ext cx="1785950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78671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latin typeface="Arial" pitchFamily="34" charset="0"/>
                <a:cs typeface="Arial" pitchFamily="34" charset="0"/>
              </a:rPr>
              <a:t>Тема 8.</a:t>
            </a:r>
            <a:br>
              <a:rPr lang="ru-RU" sz="2700" b="1" dirty="0" smtClean="0"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latin typeface="Arial" pitchFamily="34" charset="0"/>
                <a:cs typeface="Arial" pitchFamily="34" charset="0"/>
              </a:rPr>
              <a:t>Гуманизм</a:t>
            </a:r>
            <a:r>
              <a:rPr lang="ru-RU" sz="6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6000" b="1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192882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Гуманизм- принцип морали, в основе которого лежит убеждение в безграничности возможностей человека и его способности  к самосовершенствованию, требование свободы и защиты достоинства личности, идея о праве человека на счастье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Рисунок 23" descr="107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3286124"/>
            <a:ext cx="7715304" cy="3311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Тема 8.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Гуманизм</a:t>
            </a:r>
            <a:endParaRPr lang="ru-RU" sz="2800" dirty="0"/>
          </a:p>
        </p:txBody>
      </p:sp>
      <p:sp>
        <p:nvSpPr>
          <p:cNvPr id="4" name="Содержимое 3"/>
          <p:cNvSpPr txBox="1">
            <a:spLocks noGrp="1"/>
          </p:cNvSpPr>
          <p:nvPr>
            <p:ph idx="1"/>
          </p:nvPr>
        </p:nvSpPr>
        <p:spPr>
          <a:xfrm>
            <a:off x="1214414" y="1357298"/>
            <a:ext cx="771927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Включает в себя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2143116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благожелательность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2928934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сочувствие и доверие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00" y="3786190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самопожертвование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6050" y="471488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честность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86512" y="342900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скромность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14612" y="5786454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великодушие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00892" y="2714620"/>
            <a:ext cx="2143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уважение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10800000" flipV="1">
            <a:off x="2643174" y="1928802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3428992" y="2000240"/>
            <a:ext cx="1000132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3607587" y="2321711"/>
            <a:ext cx="2000264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3643306" y="2571744"/>
            <a:ext cx="2786082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7429520" y="228599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H="1">
            <a:off x="5894397" y="2465381"/>
            <a:ext cx="1570842" cy="3563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1001420" y="5500702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6357950" y="4000504"/>
            <a:ext cx="2286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искренность</a:t>
            </a:r>
            <a:endParaRPr lang="ru-RU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rot="16200000" flipH="1">
            <a:off x="4822033" y="3107529"/>
            <a:ext cx="2714644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3500430" y="3357562"/>
            <a:ext cx="3786214" cy="9286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41" name="Рисунок 40" descr="adf29651e837bca037352e64933e2a87_XL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1325452">
            <a:off x="285720" y="4572008"/>
            <a:ext cx="2190765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2" name="Рисунок 41" descr="73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643570" y="4857760"/>
            <a:ext cx="2714644" cy="1678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Arial" pitchFamily="34" charset="0"/>
                <a:cs typeface="Arial" pitchFamily="34" charset="0"/>
              </a:rPr>
              <a:t>Тема 9.</a:t>
            </a:r>
            <a:br>
              <a:rPr lang="ru-RU" sz="3100" b="1" dirty="0" smtClean="0">
                <a:latin typeface="Arial" pitchFamily="34" charset="0"/>
                <a:cs typeface="Arial" pitchFamily="34" charset="0"/>
              </a:rPr>
            </a:br>
            <a:r>
              <a:rPr lang="ru-RU" sz="3100" b="1" dirty="0" smtClean="0">
                <a:latin typeface="Arial" pitchFamily="34" charset="0"/>
                <a:cs typeface="Arial" pitchFamily="34" charset="0"/>
              </a:rPr>
              <a:t>Патриотизм, гражданственность</a:t>
            </a:r>
            <a:r>
              <a:rPr lang="ru-RU" sz="8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000" b="1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20002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Патриотизм – нравственный и политический принцип,  социальное   чувство, содержанием которого является любовь к Отечеству и готовность подчинить его интересам свои частные интересы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214686"/>
            <a:ext cx="8643998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Гражданственность – понятие, связанное с чувством долга и ответственностью по отношению к своему Отечеству, с уважением национальных ценностей,  святынь и культуры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123\Desktop\img2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71604" y="4786322"/>
            <a:ext cx="3143272" cy="18167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9" name="Picture 3" descr="C:\Users\123\Desktop\2c593ca5084271e3271767ea5d67e498_XL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72132" y="4786322"/>
            <a:ext cx="2715325" cy="19285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725788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Тема 1.</a:t>
            </a:r>
            <a:br>
              <a:rPr lang="ru-RU" sz="36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Понятие «культура»</a:t>
            </a:r>
            <a:endParaRPr lang="ru-RU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1538" y="1214422"/>
            <a:ext cx="7858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Существует сотни определений понятия  «культура». На основании  многочисленных  трудов разных учёных это понятие  можно определить следующим образом: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7158" y="4500570"/>
            <a:ext cx="4000528" cy="21431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широком смысле – это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совокупность всего созданного умом и руками человека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786314" y="4500570"/>
            <a:ext cx="4143404" cy="20717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узком смысле  - это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процесс активной творческой деятельности, в ходе которой создаются,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распределяются духовные ценности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3214686"/>
            <a:ext cx="3714776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КУЛЬТУРА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6786578" y="3857628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2786050" y="3857628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Тема 1.</a:t>
            </a:r>
            <a:br>
              <a:rPr lang="ru-RU" sz="28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Понятие «культура»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571612"/>
            <a:ext cx="7498080" cy="46767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Слово «Культура»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 лат. 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ultura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изначально означало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возделывание, обработка почвы.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8" name="Picture 2" descr="C:\Users\123\Desktop\obrabotka-pochvy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143372" y="3214686"/>
            <a:ext cx="3143272" cy="33575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9699" name="Picture 3" descr="C:\Users\123\Desktop\knfeb2841e9827d1f70c3c6ce256b091837_80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1052987">
            <a:off x="791737" y="3696792"/>
            <a:ext cx="2663941" cy="23265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868664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Тема 1.</a:t>
            </a:r>
            <a:br>
              <a:rPr lang="ru-RU" sz="28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Понятие «культура»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1142985"/>
            <a:ext cx="71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Различают материальную и </a:t>
            </a: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духовную культуру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2143116"/>
            <a:ext cx="3071834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КУЛЬТУРА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7" idx="1"/>
          </p:cNvCxnSpPr>
          <p:nvPr/>
        </p:nvCxnSpPr>
        <p:spPr>
          <a:xfrm rot="10800000" flipV="1">
            <a:off x="1785918" y="2500306"/>
            <a:ext cx="1643074" cy="5715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7" idx="3"/>
          </p:cNvCxnSpPr>
          <p:nvPr/>
        </p:nvCxnSpPr>
        <p:spPr>
          <a:xfrm>
            <a:off x="6500826" y="2500306"/>
            <a:ext cx="1643074" cy="57309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7965305" y="3321843"/>
            <a:ext cx="50006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1571604" y="3357562"/>
            <a:ext cx="428628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00034" y="3214686"/>
            <a:ext cx="4143404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МАТЕРИАЛЬНАЯ КУЛЬТУРА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0694" y="3214686"/>
            <a:ext cx="3643306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ДУХОВНАЯ КУЛЬТУРА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4071942"/>
            <a:ext cx="4714908" cy="257176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Связана с производством и освоением предметов и явлений материального мира, с изменением физической природы человека: техника, производство, материальные ценности и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др.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14942" y="3857628"/>
            <a:ext cx="3714776" cy="30003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Совокупность духовных ценностей и творческой деятельности по их производству, освоению и применению: наука, искусство, религия, мораль, политика, право.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Материальная культура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2" name="Picture 2" descr="C:\Users\123\Desktop\3910071-b064af5d6bf17d1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42976" y="1285860"/>
            <a:ext cx="3438527" cy="1942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23" name="Picture 3" descr="C:\Users\123\Desktop\3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356530">
            <a:off x="5739943" y="1275661"/>
            <a:ext cx="2667019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24" name="Picture 4" descr="C:\Users\123\Desktop\a6bf5449f33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032591">
            <a:off x="1428728" y="3786190"/>
            <a:ext cx="2384559" cy="2414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26" name="Picture 6" descr="C:\Users\123\Desktop\Statue_of_Liberty_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429520" y="3714752"/>
            <a:ext cx="1357322" cy="25404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27" name="Picture 7" descr="C:\Users\123\Desktop\Phra_Buddha_Maha_Nawamin_Sakayamuni_Sri_Wisetchaichan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21011042">
            <a:off x="5429256" y="4857760"/>
            <a:ext cx="1285884" cy="1643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hppavilionfu9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4143372" y="2428868"/>
            <a:ext cx="2000264" cy="1822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Духовная культура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6" name="Picture 2" descr="C:\Users\123\Desktop\0130000017851812175600480766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857884" y="1500174"/>
            <a:ext cx="2301287" cy="17719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1747" name="Picture 3" descr="C:\Users\123\Desktop\rublev_christ_miniature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61480" y="1583008"/>
            <a:ext cx="3712168" cy="2349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1748" name="Picture 4" descr="C:\Users\123\Desktop\science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15008" y="3643314"/>
            <a:ext cx="2630620" cy="2643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LMxKS.gif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500166" y="4214818"/>
            <a:ext cx="3361373" cy="24098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Тема 1.</a:t>
            </a:r>
            <a:br>
              <a:rPr lang="ru-RU" sz="28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Понятие «культура»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285984" y="1428736"/>
            <a:ext cx="557216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ФОРМЫ КУЛЬТУРЫ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0" y="2000240"/>
            <a:ext cx="3857620" cy="3000396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ЭЛИТАРНАЯ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создается привилегированной частью общества, либо по ее заказу профессиональными творцами 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одзаголовок 7"/>
          <p:cNvSpPr txBox="1">
            <a:spLocks/>
          </p:cNvSpPr>
          <p:nvPr/>
        </p:nvSpPr>
        <p:spPr>
          <a:xfrm>
            <a:off x="5429256" y="2071678"/>
            <a:ext cx="3714744" cy="3000396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365760" lvl="0" indent="-283464" algn="ctr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МАССОВАЯ</a:t>
            </a:r>
          </a:p>
          <a:p>
            <a:pPr marL="365760" lvl="0" indent="-283464" algn="ctr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культура, сложившаяся с развитием средств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массовой информации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3071802" y="3071810"/>
            <a:ext cx="3286148" cy="3000396"/>
          </a:xfrm>
          <a:prstGeom prst="hexagon">
            <a:avLst/>
          </a:prstGeom>
          <a:gradFill>
            <a:gsLst>
              <a:gs pos="6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НАРОДНАЯ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сказки, песни, фольклор, мифы, традиции, обычаи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7858148" y="1643050"/>
            <a:ext cx="714380" cy="642942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лево стрелка 16"/>
          <p:cNvSpPr/>
          <p:nvPr/>
        </p:nvSpPr>
        <p:spPr>
          <a:xfrm>
            <a:off x="1214414" y="1500174"/>
            <a:ext cx="1143008" cy="642942"/>
          </a:xfrm>
          <a:prstGeom prst="curv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500562" y="2071678"/>
            <a:ext cx="500066" cy="100013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Тема 1.</a:t>
            </a:r>
            <a:br>
              <a:rPr lang="ru-RU" sz="28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Понятие «культура»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447800"/>
            <a:ext cx="8143932" cy="48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2400" b="1" u="sng" dirty="0" smtClean="0">
                <a:latin typeface="Arial" pitchFamily="34" charset="0"/>
                <a:cs typeface="Arial" pitchFamily="34" charset="0"/>
              </a:rPr>
              <a:t>Задание А4  ( 1-2 мин)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Под культурой в широком смысле слова понимается( -ются):</a:t>
            </a:r>
          </a:p>
          <a:p>
            <a:pPr marL="539496" indent="-45720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1)образцы поведения в обществе, которым люди должны следовать</a:t>
            </a:r>
          </a:p>
          <a:p>
            <a:pPr marL="539496" indent="-45720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2) совокупность всего созданного человечеством на протяжении всей своей истории</a:t>
            </a:r>
          </a:p>
          <a:p>
            <a:pPr marL="539496" indent="-45720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3) уровень воспитанности человека</a:t>
            </a:r>
          </a:p>
          <a:p>
            <a:pPr marL="539496" indent="-45720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4) производство и применение орудий труда  </a:t>
            </a:r>
          </a:p>
          <a:p>
            <a:pPr marL="539496" indent="-457200">
              <a:buAutoNum type="arabicParenR"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428596" y="3786190"/>
            <a:ext cx="428628" cy="357190"/>
          </a:xfrm>
          <a:prstGeom prst="su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1018</TotalTime>
  <Words>928</Words>
  <Application>Microsoft Office PowerPoint</Application>
  <PresentationFormat>Экран (4:3)</PresentationFormat>
  <Paragraphs>183</Paragraphs>
  <Slides>23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Calibri</vt:lpstr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 Подготовка к ГИА по обществознанию « Сфера духовной культуры» </vt:lpstr>
      <vt:lpstr>Элементы содержания, проверяемые заданиями ГИА:</vt:lpstr>
      <vt:lpstr>Тема 1. Понятие «культура»</vt:lpstr>
      <vt:lpstr>Тема 1. Понятие «культура»</vt:lpstr>
      <vt:lpstr>Тема 1. Понятие «культура»</vt:lpstr>
      <vt:lpstr>Материальная культура</vt:lpstr>
      <vt:lpstr>Духовная культура</vt:lpstr>
      <vt:lpstr>Тема 1. Понятие «культура»</vt:lpstr>
      <vt:lpstr>Тема 1. Понятие «культура»</vt:lpstr>
      <vt:lpstr>Тема 2.  Духовная жизнь общества</vt:lpstr>
      <vt:lpstr>Тема 2.  Духовная жизнь общества</vt:lpstr>
      <vt:lpstr>Тема 3.  Образование, самообразование</vt:lpstr>
      <vt:lpstr>Тема 3.  Образование, самообразование</vt:lpstr>
      <vt:lpstr>Тема 4.  Искусство, его виды, место в жизни человека </vt:lpstr>
      <vt:lpstr>Тема 4.  Искусство, его виды, место в жизни человека </vt:lpstr>
      <vt:lpstr>Тема 4.  Искусство, его виды, место в жизни человека</vt:lpstr>
      <vt:lpstr>Тема 4. Наука в современном обществе </vt:lpstr>
      <vt:lpstr>Тема 5. Наука в современном обществе </vt:lpstr>
      <vt:lpstr>Тема 6. Религия, её роль в обществе </vt:lpstr>
      <vt:lpstr>Тема 7. Мораль, основные ценности и нормы </vt:lpstr>
      <vt:lpstr> Тема 8. Гуманизм </vt:lpstr>
      <vt:lpstr>Тема 8. Гуманизм</vt:lpstr>
      <vt:lpstr>Тема 9. Патриотизм, гражданственность </vt:lpstr>
    </vt:vector>
  </TitlesOfParts>
  <Company>Дом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Религия в современном мире. Религиозные объединения и организации в Российской Федерации</dc:title>
  <dc:creator>Роман</dc:creator>
  <cp:lastModifiedBy>Ольга Терехина</cp:lastModifiedBy>
  <cp:revision>121</cp:revision>
  <dcterms:created xsi:type="dcterms:W3CDTF">2010-02-02T19:56:45Z</dcterms:created>
  <dcterms:modified xsi:type="dcterms:W3CDTF">2019-10-29T17:23:45Z</dcterms:modified>
</cp:coreProperties>
</file>