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3" r:id="rId5"/>
    <p:sldId id="258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67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13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0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D41D-7B65-47FD-9A5E-50DEF822E0FF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C8F0-6F8C-466F-815E-4C909B52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osuchebnik.ru/upload/medialibrary/a50/a50e543109476bd20524fbf720180e1c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osuchebnik.ru/upload/medialibrary/217/217f0fca91f569aad0e4c4ee87461edc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2" y="181469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ЕГЭ 2021</a:t>
            </a:r>
            <a:br>
              <a:rPr lang="ru-RU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</a:br>
            <a:r>
              <a:rPr lang="ru-RU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история</a:t>
            </a:r>
            <a:r>
              <a:rPr lang="ru-RU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/>
            </a:r>
            <a:br>
              <a:rPr lang="ru-RU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</a:br>
            <a:r>
              <a:rPr lang="ru-RU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семинар для учителей </a:t>
            </a:r>
            <a:endParaRPr lang="en-US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358992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Алферова Ирина Николаевна, учитель истории, обществознания и права </a:t>
            </a:r>
          </a:p>
          <a:p>
            <a:pPr algn="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МБОУ «СШ №33» города Смоленска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Структура КИМ ЕГЭ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his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6265"/>
            <a:ext cx="9144000" cy="37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384663" y="5995851"/>
            <a:ext cx="640080" cy="509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41120" y="5377543"/>
            <a:ext cx="640080" cy="50945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54183" y="4737463"/>
            <a:ext cx="640080" cy="50945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60469" y="5952308"/>
            <a:ext cx="640080" cy="50945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044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Разновидности заданий с кратким ответом (часть 1)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2" y="1846217"/>
            <a:ext cx="8290560" cy="433074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задания на выбор и запись правильных ответов из предложенного перечня ответов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задания на определение последовательности расположения данных элементов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задания на установление соответствия элементов, данных в нескольких информационных рядах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задания на определение по указанным признакам и запись в виде слова (словосочетания) термина, названия, имени, века, года и т.п.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3" y="1690689"/>
            <a:ext cx="8469086" cy="4592544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Ответ на задания части 1 даётся соответствующей записью в виде: </a:t>
            </a:r>
            <a:r>
              <a:rPr lang="ru-RU" sz="3600" b="1" dirty="0" smtClean="0">
                <a:solidFill>
                  <a:srgbClr val="FF0000"/>
                </a:solidFill>
              </a:rPr>
              <a:t>последовательности цифр, записанных без пробелов и других разделителей; слова; словосочетания (также записывается без пробелов и других разделителей)</a:t>
            </a:r>
          </a:p>
          <a:p>
            <a:pPr algn="just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ПРИМЕР: НИКОЛАЙВТОРОЙ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566" y="5199017"/>
            <a:ext cx="3984171" cy="64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120" y="5144297"/>
            <a:ext cx="1565011" cy="6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Задания 2 части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6 заданий с развёрнутым ответом, выявляющих и оценивающих освоение участниками экзамена различных комплексных умений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Система оценивания 1 части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79" y="1323704"/>
            <a:ext cx="8595361" cy="5077096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Задание с кратким ответом считается выполненным верно, если правильно указаны последовательность цифр, требуемое слово (словосочетание)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Полный правильный ответ на задания 1, 4, 10, 13–15, 18,19 оценивается 1 баллом; неполный, неверный ответ или его отсутствие – 0 баллов.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Полный правильный ответ на задания 2, 3, 5–9, 12, 16, 17 оценивается 2 баллами; если допущена одна ошибка (в том числе отсутствует одна из цифр или имеется одна лишняя цифра) – 1 баллом; если допущено две и более ошибки (в том числе отсутствуют две и более цифры или имеются две и более лишние цифры) или ответ отсутствует – 0 баллов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Система оценивания 1 части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Полный правильный ответ на задание 11 оценивается 3 баллами; если допущена одна ошибка – 2 баллами; если допущены две-три ошибки – 1 баллом; если допущено четыре и более ошибки или ответ отсутствует – 0 баллов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Система оценивания 2 части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зависимости от полноты и правильности ответа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 выполнение заданий 20, 21, 22 ставится от 0 до 2 баллов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за выполнение задания 23 – от 0 до 3 баллов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за выполнение задания 24 – от 0 до 5 баллов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за выполнение задания 25 – от 0 до 11 баллов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задание 25 оценивается по шести критериям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65126"/>
            <a:ext cx="8804366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Распределение заданий по уровню сложности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his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08" y="2220685"/>
            <a:ext cx="8543109" cy="39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360"/>
          <a:stretch>
            <a:fillRect/>
          </a:stretch>
        </p:blipFill>
        <p:spPr bwMode="auto">
          <a:xfrm>
            <a:off x="-21340" y="1"/>
            <a:ext cx="9165340" cy="682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5576" y="4036423"/>
            <a:ext cx="8608423" cy="14499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6566"/>
            <a:ext cx="9144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Знание элементов всеобщей истории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(часть 1)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Задание 1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27" y="2690949"/>
            <a:ext cx="8742656" cy="20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365126"/>
            <a:ext cx="8515350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ДЕМОВЕРСИЯ ЕГЭ по истории 2021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Демонстрационный вариант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КИМов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Кодификатор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Спецификация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" y="365126"/>
            <a:ext cx="87390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Знание элементов всеобщей истории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(часть 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Задание 11</a:t>
            </a: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133" t="1754" r="7282"/>
          <a:stretch>
            <a:fillRect/>
          </a:stretch>
        </p:blipFill>
        <p:spPr bwMode="auto">
          <a:xfrm>
            <a:off x="628650" y="2207623"/>
            <a:ext cx="77016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430440"/>
            <a:ext cx="851535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Приложение 1 к Кодификатору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37" r="5754"/>
          <a:stretch>
            <a:fillRect/>
          </a:stretch>
        </p:blipFill>
        <p:spPr bwMode="auto">
          <a:xfrm>
            <a:off x="15130" y="1788341"/>
            <a:ext cx="9128870" cy="506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106194" y="1698171"/>
            <a:ext cx="2037806" cy="692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82880" y="2586446"/>
            <a:ext cx="3422469" cy="26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 исторической картой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Комплекс из четырёх заданий на работу с исторической картой (краткий ответ и множественный выбор) (13–16)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55058"/>
            <a:ext cx="5943602" cy="649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1"/>
            <a:ext cx="8982483" cy="80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9" y="1449307"/>
            <a:ext cx="8771963" cy="51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402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Знание фактов истории культуры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" y="2283040"/>
            <a:ext cx="8760075" cy="442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95943" y="2364377"/>
            <a:ext cx="91440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5942" y="1452043"/>
            <a:ext cx="8948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Задание на установление соответствия между памятниками культуры и их характеристиками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365126"/>
            <a:ext cx="89872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Комплекс из двух заданий на работу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иллюстративным материалом (18, 19)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811" y="1638703"/>
            <a:ext cx="5094514" cy="5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214"/>
          <a:stretch>
            <a:fillRect/>
          </a:stretch>
        </p:blipFill>
        <p:spPr bwMode="auto">
          <a:xfrm>
            <a:off x="757646" y="125759"/>
            <a:ext cx="7080068" cy="673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365126"/>
            <a:ext cx="8987246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Знание истории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Великой Отечественной войны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02" y="1632136"/>
            <a:ext cx="8216538" cy="50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430441"/>
            <a:ext cx="8660674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Знание исторических понятий,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терминов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45" y="2220686"/>
            <a:ext cx="8663318" cy="36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САЙТ ФИПИ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027" name="Picture 3" descr="C:\Users\user\Desktop\Opera Снимок_2020-11-22_202026_fipi.r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63485"/>
            <a:ext cx="9143999" cy="5094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365126"/>
            <a:ext cx="8974183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с историческим источниками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7" y="1825625"/>
            <a:ext cx="863454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1. Задание на установление соответствия между историческими источниками и их характеристиками (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IX–XIX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вв.) (6)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2. Задание на атрибуцию исторического источника (XX в., предполагается краткий ответ в виде слова) (10)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3. Задание на анализ исторического источника (множественный выбор) (12)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2 часть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524" y="1472928"/>
            <a:ext cx="7886700" cy="4351338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Три задания к историческому источнику (20–22)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65" y="2299063"/>
            <a:ext cx="7815320" cy="45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67543" y="5094514"/>
            <a:ext cx="5891348" cy="26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19498" y="5312229"/>
            <a:ext cx="5891348" cy="26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909" y="0"/>
            <a:ext cx="6023724" cy="45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r="1460"/>
          <a:stretch>
            <a:fillRect/>
          </a:stretch>
        </p:blipFill>
        <p:spPr bwMode="auto">
          <a:xfrm>
            <a:off x="1433648" y="4549956"/>
            <a:ext cx="5790112" cy="200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37360" y="640080"/>
            <a:ext cx="5486400" cy="522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58984" y="4598127"/>
            <a:ext cx="5003074" cy="940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76057" y="4976949"/>
            <a:ext cx="1985554" cy="2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11382" y="5172891"/>
            <a:ext cx="4589418" cy="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353" y="-1"/>
            <a:ext cx="84582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Задание-задача (23)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781" y="1332411"/>
            <a:ext cx="6311899" cy="552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Задание на аргументацию (24)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131" y="1773374"/>
            <a:ext cx="8647612" cy="43513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«Немного лучше, чем в 2019 г., в 2020 г. было выполнено задание 24 на аргументацию. Однако результат его выполнения все равно остается очень низким»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И.А.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Артасов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«МЕТОДИЧЕСКИЕ РЕКОМЕНДАЦИИ для учителей, подготовленные на основе анализа типичных ошибок участников ЕГЭ 2020 года»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043" b="39084"/>
          <a:stretch>
            <a:fillRect/>
          </a:stretch>
        </p:blipFill>
        <p:spPr bwMode="auto">
          <a:xfrm>
            <a:off x="0" y="0"/>
            <a:ext cx="9123939" cy="27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2462"/>
            <a:ext cx="9070284" cy="284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953588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2021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63683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2020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449977"/>
            <a:ext cx="8961120" cy="52495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задания: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проверить умение аргументировать (обоснованно отстаивать) точку зрения по историческим проблемам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1)Содержание задания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• задание связано с применением приемов причинно-следственного, структурно-функционального,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временнόго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пространственного анализа для изучения исторических процессов и явлений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• предполагает анализ исторических версий и оценок, аргументацию различных точек зрения с привлечением знаний курса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• хронологические рамки – отсутствуют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• уровень сложности – максимальный (высокий)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132" y="1668871"/>
            <a:ext cx="8739051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2) Особые условия в критериях: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• необходимо использование конкретно-исторических фактов для раскрытия положений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• Проверяется умение использовать конкретно-исторические сведения в дискуссии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Структура: 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Аргумент = Факт (тезис) + Объяснение (пояснение)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" y="1825625"/>
            <a:ext cx="8804366" cy="435133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Аргумент должен включать в себя корректно подобранный исторический факт(-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и объяснения того, как этот факт(-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подтверждает/опровергает предложенную в задании точку зрения</a:t>
            </a:r>
            <a:endParaRPr lang="ru-RU" dirty="0" smtClean="0"/>
          </a:p>
          <a:p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Факт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- это отдельное событие в жизни страны, народа, конкретного человека, проявление определенного качества и т.д.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Аргумент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- это содержащее факт высказывание, в котором показана логическая связь между поставленной проблемой и высказанной точкой зрения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456566"/>
            <a:ext cx="8582297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Изменения в КИМ 2021 года по сравнению с КИМ 2020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1825625"/>
            <a:ext cx="8242663" cy="4331335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Изменения структуры и содержания КИМ </a:t>
            </a:r>
            <a:r>
              <a:rPr lang="ru-RU" b="1" dirty="0" smtClean="0">
                <a:solidFill>
                  <a:srgbClr val="FF0000"/>
                </a:solidFill>
              </a:rPr>
              <a:t>отсутствуют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Изменена модель задания 25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(историческое сочинение) при сохранении требований, содержащихся в задании. В 2021 г. историческое сочинение необходимо написать по одному из трёх предложенных в конкретном варианте КИМ исторических процессов или по деятельности одной из трёх исторических личностей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 4 до 5 увеличен максимальный балл за выполнение задания 24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(экзаменуемый, верно указавший один аргумент, получает 1 балл)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Основные ошибки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131" y="1825625"/>
            <a:ext cx="8752115" cy="4351338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•Ученик не видит разницу между фактом и аргументом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•Задание не предполагает простое упоминание широко известных фактов, факты – только опора для рассуждения, основа аргумента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•Ученик отвечает не на поставленный вопрос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•Формулировка вопроса требует «дешифровки», так как школьники часто начинают давать характеристику упомянутого в вопросе явления вместо анализа высказанного утверждения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•Аргументы ученика не относятся к поставленной проблеме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Что надо помнить о фактах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619794"/>
            <a:ext cx="8961120" cy="4648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Нельзя просто написать «высказывания по теме». Будут засчитаны только те аргументы, которые относятся к поставленному вопросу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Общие слова (даже умные) –не доказательство! Каждый аргумент должен опираться на конкретный факт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Факт – не доказательство! Необходимо показать связь факта с вопросом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•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Факт – не обязательно дата, это могут быть новые явления, экономические показатели, построенные объекты, опубликованные документы, выдвинутые лозунги и т.п.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1517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Деятельность народовольцев способствовала либерализации политического курса правительства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754" y="1956255"/>
            <a:ext cx="8987246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1) в подтверждение, например: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в ответ на деятельность народовольцев была создана Верховная распорядительная комиссия во главе с М.Т.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Лорис-Меликовым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, по инициативе которого были отправлены в отставку наиболее консервативно настроенные министры, например Д.А. Толстой, препятствовавшие проведению либеральных преобразований;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было упразднено III Отделение собственной Его Императорского Величества канцелярии, которое надзирало не только за революционерами, но и за другими антиправительственно настроенными общественными деятелями; это ослабляло контроль над общественной жизнью и способствовало либерализации;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глава Верховной распорядительной комиссии М.Т.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Лорис-Меликов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ослабил цензуру и лично объяснялся с редакторами наиболее влиятельных газет и журналов; это способствовало распространению либеральных идей в печати;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активно обсуждался вопрос о предварительном рассмотрении законопроектов выборными органами, например предложение П.А.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Валуева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создать выборную палату при Государственном совете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7" y="1825625"/>
            <a:ext cx="8438606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2) в опровержение, например: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убийство императора Александра II привело к отставке либерально настроенных М.Т.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Лорис-Меликова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Д.А. Милютина, А.А. Абазы;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после убийства императора Александра II наибольшее влияние при дворе получили консервативно настроенные деятели, например К.П. Победоносцев, М.Н. Катков, Д.А. Толстой;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политика продолжения либеральных реформ сменилась политикой «контрреформ», имевшей цель пересмотреть либеральные начинания Александра II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ИЗМЕНЕНИЕ В ОЦЕНИВАНИИ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79" y="1345474"/>
            <a:ext cx="8734413" cy="535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5576" y="4153989"/>
            <a:ext cx="8151223" cy="496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981405" y="6021975"/>
            <a:ext cx="692332" cy="679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ЗАДАНИЕ 25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6" y="1512117"/>
            <a:ext cx="8673737" cy="4351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2020 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2021: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6" y="1969784"/>
            <a:ext cx="8403945" cy="60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b="7690"/>
          <a:stretch>
            <a:fillRect/>
          </a:stretch>
        </p:blipFill>
        <p:spPr bwMode="auto">
          <a:xfrm>
            <a:off x="382632" y="3153729"/>
            <a:ext cx="8199664" cy="16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06" y="4789169"/>
            <a:ext cx="8233954" cy="140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788229" y="3474719"/>
            <a:ext cx="330490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365126"/>
            <a:ext cx="8752114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Требования к историческому сочинению: модель 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5839"/>
            <a:ext cx="7540359" cy="50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65126"/>
            <a:ext cx="896112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Требования к историческому сочинению: модель 2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172" y="1737201"/>
            <a:ext cx="6551160" cy="28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861" y="4555808"/>
            <a:ext cx="6579598" cy="209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Список терминов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753" y="1371600"/>
            <a:ext cx="8791303" cy="5120640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Исторический процесс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— цепь взаимосвязанных во времени и пространстве причинно-следственными связями исторических событий и явлений</a:t>
            </a:r>
          </a:p>
          <a:p>
            <a:pPr>
              <a:buFont typeface="Arial" charset="0"/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Исторический факт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— действительное событие, имевшее место и обладающее всегда следующими характеристиками: </a:t>
            </a:r>
            <a:r>
              <a:rPr lang="ru-RU" b="1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локализованностью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во времени и пространстве; объективностью; субъективностью и неисчерпаемостью</a:t>
            </a:r>
          </a:p>
          <a:p>
            <a:pPr>
              <a:buFont typeface="Arial" charset="0"/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Историческое событие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— совокупность логически завершенных и ограниченных в пространстве и времени исторических фактов</a:t>
            </a:r>
          </a:p>
          <a:p>
            <a:pPr>
              <a:buFont typeface="Arial" charset="0"/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Историческое явление 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— комплекс аналогичных исторических фактов или их признаков, которые хранились или хранятся в течение определенного времени и в определенном пространстве (территории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Понятие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— форма мышления, отражающая существенные свойства, связи и отношения предметов и явлений в их противоречии и развитии; мысль или система мыслей, обобщающая, выделяющая предметы некоторого класса по определённым общим и в совокупности специфических для них признакам</a:t>
            </a:r>
          </a:p>
          <a:p>
            <a:pPr>
              <a:buFont typeface="Arial" charset="0"/>
              <a:buNone/>
            </a:pPr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Термин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— это слово или словосочетание специальной сферы употребления, являющееся наименованием понятия. Термин называет специальное понятие и в совокупности с другими терминами данной системы является компонентом научной теории определенной области знания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СПЕЦИФИКАЦИЯ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07614"/>
            <a:ext cx="8686800" cy="435133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Единый государственный экзамен (ЕГЭ) представляет собой форму государственной итоговой аттестации, проводимой в целях определения соответствия результатов освоения обучающимися основных образовательных программ среднего общего образования соответствующим требованиям </a:t>
            </a:r>
            <a:r>
              <a:rPr lang="ru-RU" b="1" dirty="0" smtClean="0">
                <a:solidFill>
                  <a:srgbClr val="FF0000"/>
                </a:solidFill>
              </a:rPr>
              <a:t>федерального государственного образовательного стандарта или образовательного стандарта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Для указанных целей используются контрольные измерительные материалы (КИМ), представляющие собой комплексы заданий </a:t>
            </a:r>
            <a:r>
              <a:rPr lang="ru-RU" b="1" dirty="0" smtClean="0">
                <a:solidFill>
                  <a:srgbClr val="FF0000"/>
                </a:solidFill>
              </a:rPr>
              <a:t>стандартизированной формы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Исторические факты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131" y="1825625"/>
            <a:ext cx="8595360" cy="4351338"/>
          </a:xfrm>
        </p:spPr>
        <p:txBody>
          <a:bodyPr/>
          <a:lstStyle/>
          <a:p>
            <a:pPr>
              <a:defRPr/>
            </a:pPr>
            <a:r>
              <a:rPr lang="ru-RU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факт-событие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, характеризующий уникальное, неповторимое</a:t>
            </a:r>
          </a:p>
          <a:p>
            <a:pPr>
              <a:defRPr/>
            </a:pPr>
            <a:r>
              <a:rPr lang="ru-RU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факт-явление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, отражающий типичное, общее</a:t>
            </a:r>
          </a:p>
          <a:p>
            <a:pPr>
              <a:defRPr/>
            </a:pPr>
            <a:r>
              <a:rPr lang="ru-RU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факт-процесс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, определяющий всеобщее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РОЛЬ ЛИЧНОСТИ (2)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3" y="1825625"/>
            <a:ext cx="8948057" cy="4351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При характеристике роли 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каждой названной Вами личности 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необходимо указать конкретные действия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 этой личности, 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в значительной степени повлиявшие на ход 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и (или)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 результат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 указанных событий (процессов, явлений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" y="365126"/>
            <a:ext cx="8725989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Примеры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верного</a:t>
            </a:r>
            <a:r>
              <a:rPr lang="ru-RU" b="1" dirty="0" smtClean="0">
                <a:solidFill>
                  <a:schemeClr val="bg1"/>
                </a:solidFill>
              </a:rPr>
              <a:t> раскрытия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роли исторической личности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" y="1786436"/>
            <a:ext cx="8974183" cy="4351338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Иван III принял (издал) Судебник 1497 г., в котором вводилось правило Юрьева дня, что ограничивало свободу крестьян</a:t>
            </a:r>
          </a:p>
          <a:p>
            <a:pPr lvl="0"/>
            <a:r>
              <a:rPr lang="ru-RU" sz="9600" b="1" dirty="0" smtClean="0">
                <a:solidFill>
                  <a:schemeClr val="accent5">
                    <a:lumMod val="50000"/>
                  </a:schemeClr>
                </a:solidFill>
              </a:rPr>
              <a:t>Кутузов принял решение оставить Москву после военного совета в деревне Фили, что спасло русскую армию от разгрома</a:t>
            </a:r>
          </a:p>
          <a:p>
            <a:pPr lvl="0"/>
            <a:r>
              <a:rPr lang="ru-RU" sz="9600" b="1" dirty="0" smtClean="0">
                <a:solidFill>
                  <a:schemeClr val="accent5">
                    <a:lumMod val="50000"/>
                  </a:schemeClr>
                </a:solidFill>
              </a:rPr>
              <a:t>Павлом Пестелем был написан конституционный проект «Русская правда», принятый Южным обществом в качестве программы действий</a:t>
            </a:r>
          </a:p>
          <a:p>
            <a:pPr lvl="0"/>
            <a:r>
              <a:rPr lang="ru-RU" sz="9600" b="1" dirty="0" smtClean="0">
                <a:solidFill>
                  <a:schemeClr val="accent5">
                    <a:lumMod val="50000"/>
                  </a:schemeClr>
                </a:solidFill>
              </a:rPr>
              <a:t>В августе 1946 г. Жданов выступил с докладом, осуждающим Ахматову и Зощенко; этот доклад лёг в основу постановления «О журналах „Звезда” и „Ленинград”», что положило начало идеологической кампании против интеллигенции после войны</a:t>
            </a:r>
          </a:p>
          <a:p>
            <a:pPr lvl="0"/>
            <a:r>
              <a:rPr lang="ru-RU" sz="9600" b="1" dirty="0" smtClean="0">
                <a:solidFill>
                  <a:schemeClr val="accent5">
                    <a:lumMod val="50000"/>
                  </a:schemeClr>
                </a:solidFill>
              </a:rPr>
              <a:t>Хрущев выступил на XX съезде КПСС с докладом о культе личности Сталина, тем самым начав процесс </a:t>
            </a:r>
            <a:r>
              <a:rPr lang="ru-RU" sz="9600" b="1" dirty="0" err="1" smtClean="0">
                <a:solidFill>
                  <a:schemeClr val="accent5">
                    <a:lumMod val="50000"/>
                  </a:schemeClr>
                </a:solidFill>
              </a:rPr>
              <a:t>десталинизации</a:t>
            </a:r>
            <a:endParaRPr lang="ru-RU" sz="9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9600" b="1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Примеры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неверного</a:t>
            </a:r>
            <a:r>
              <a:rPr lang="ru-RU" b="1" dirty="0" smtClean="0">
                <a:solidFill>
                  <a:schemeClr val="bg1"/>
                </a:solidFill>
              </a:rPr>
              <a:t> раскрытия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роли исторической личности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19" y="1825625"/>
            <a:ext cx="8608423" cy="4351338"/>
          </a:xfrm>
        </p:spPr>
        <p:txBody>
          <a:bodyPr>
            <a:normAutofit fontScale="70000" lnSpcReduction="20000"/>
          </a:bodyPr>
          <a:lstStyle/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Иван III сыграл решающую роль в объединении русских земель вокруг Москвы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Степан Разин возглавил восстание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Румянцев участвовал в Семилетней войне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М. И. Кутузов был главнокомандующим русскими войсками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Ленин возглавлял СНК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Жуков командовал 1-м Белорусским фронтом во время Берлинской наступательной операции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А. Н. Косыгин руководил проведением экономических реформ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Л.И. Брежнев руководил страной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Батый установил ордынское владычество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8" y="365126"/>
            <a:ext cx="851535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К3: причинно-следственные связи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6" y="1825625"/>
            <a:ext cx="8791303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Причинно-следственная связь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– это связь между историческими событиями (процессами, явлениями), при которой одно событие (процесс, явление), называемое причиной, при наличии определенных исторических условий порождает другое событие (процесс, явление), называемое следствием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При указании причинно-следственных связей могут быть использованы не только причины, но 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событий (явлений, процессов),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даже выходящие за верхнюю границу периода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62" y="23449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ОСОБЕННОСТИ ПСС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214846"/>
            <a:ext cx="8961120" cy="5434149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В возникновении исторических явлений/событий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переплетаются объективные факторы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, основанные на закономерностях развития исторического процесса, и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субъективные факторы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– целенаправленные действия и поступки людей</a:t>
            </a:r>
          </a:p>
          <a:p>
            <a:pPr>
              <a:defRPr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Часто исторические причинные связи носят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многозначный характер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т.е. определенное событие возникает вследствие действия нескольких причин, среди которых важно определить главные, существенные (т.е. основные, определяющие жизнь общества, от которых зависят другие явления, процессы).</a:t>
            </a:r>
          </a:p>
          <a:p>
            <a:pPr>
              <a:defRPr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, причины поражения восстания под руководством Емельяна Пугачева связаны не столько с фактом предательства и пленения самого руководителя, но и с действиями регулярной армии, которая была направлена на подавление восстания, а также </a:t>
            </a:r>
            <a:r>
              <a:rPr lang="ru-RU" sz="3100" b="1" dirty="0" err="1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локальным характером действия пугачевских отрядов, плохим вооружением повстанцев по сравнению с царской армией, частой сменой состава восставших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ОСОБЕННОСТИ ПСС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2" y="1564368"/>
            <a:ext cx="8543108" cy="435133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Для познания причинно-следственных связей исторического характера важно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четкое знание хронологической последовательности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событий: причина всегда предшествует следствию.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Исторические события часто происходят через определенное время, 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временной разрыв также затрудняет понимание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причинно-следственных связей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предложении «последствием Полтавской битвы стала победа русского войска над шведским» причинно-следственная связь </a:t>
            </a:r>
            <a:r>
              <a:rPr lang="ru-RU" b="1" dirty="0" smtClean="0">
                <a:solidFill>
                  <a:srgbClr val="FF0000"/>
                </a:solidFill>
              </a:rPr>
              <a:t>отсутствует.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Победа русского войска над шведским состоялась в ходе Полтавской битвы, а не после нее. Победа – это результат, итог битвы, но не ее последствие. Последствием же победы русской армии в Полтавской битве можно считать, например, возобновление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антишведской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коалиции (подписание союзного договора между Россией и Саксонией в 1709 г.)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753" y="1825624"/>
            <a:ext cx="8752115" cy="460130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Важно: причинно-следственная связь должна быть бесспорной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Спорная: если между событием-причиной и событием-следствием, указанными в сочинении, существуют промежуточные звенья, которые выпускник не указывает. Например (процесс «внешняя политика России в 1689–1725 гг.»):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«поражение русских войск под Нарвой стало одной из причин будущих побед, в частности победы русских войск в Полтавской битве». Но поражение под Нарвой не было причиной победы под Полтавой, хотя и сыграло определенную роль. Его последствием стало осознание Петром I необходимости проведения реформ, особенно реформы армии. Эти реформы, в частности введение рекрутской повинности, и являются одной из причин успеха под Полтавой.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Критерий 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06" y="1332411"/>
            <a:ext cx="9038494" cy="33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4" y="5034236"/>
            <a:ext cx="9128566" cy="73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32518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2021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25" y="510322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2020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314"/>
            <a:ext cx="8948057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Документы, определяющие содержание КИМ ЕГЭ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825625"/>
            <a:ext cx="8299269" cy="425295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федеральный компонент государственного стандарта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среднего (полного) общего образования, базовый и профильный уровни (приказ Минобразования России от 05.03.2004 № 1089)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Историко-культурного стандарт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, являющийся частью Концепции нового учебно-методического комплекса по Отечественной истории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069" y="1825625"/>
            <a:ext cx="8608422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Вывод о влиянии событий (явлений, процессов) данного периода именно на последующие эпохи. Это означает, что выпускник должен 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 выйти за верхнюю границу периода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Согласно критериям, оценка 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 дана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с опорой на исторические факты </a:t>
            </a:r>
            <a:endParaRPr lang="ru-RU" sz="32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3" y="1606730"/>
            <a:ext cx="8673737" cy="470262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«внешняя политика России в период 1689–1725 гг., несмотря на неудачу 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Прутском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походе, в целом была успешной, так как русским войскам удалось совершить успешный второй Азовский поход, одержать победу в Северной войне, достичь успеха в Персидском походе. Успех внешней политики способствовал росту международного авторитета России: если в начале войны Петр I просил Англию стать посредником в переговорах со Швецией, то в конце войны уже сам предлагал посредничество враждующим европейским державам, а в 1717 г. заключил союзный договор с Францией и Пруссией». В приведенном примере исторические факты использованы и в доказательство успешности внешней политики, и в обоснование большого значения этой успешности для международного авторитета России.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7" y="1825625"/>
            <a:ext cx="8556171" cy="43513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«внешняя политика России в период 1689–1725 гг., несмотря на неудачу 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Прутском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походе, в целом была успешной, так как русским войскам удалось совершить успешный второй Азовский поход, одержать победу в Северной войне, достичь успеха в Персидском походе. Успехи России в войнах при Петре I способствовали формированию реваншистских настроений в побежденных странах, в частности в Швеции, стремлению правящих кругов этой страны вернуть потерянные территории, что станет причиной русско-шведской войны 1741–1743 гг.»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Исторические личности могут относиться к любому периоду истории России (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политические деятели, военачальники, ученые, деятели культуры и др.)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При выборе исторических личностей разработчики будут опираться на Историко-культурный стандарт, содержание учебников, включенных в Федеральный перечень, а также на традиции преподавания истории в российских школах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 историческим процессам: XX в.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не будет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95755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ИЗМЕНЕНИЕ В КРИТЕРИЯХ  задания 25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6 критериев (было 7)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Убрали критерий по терминам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11 баллов (было 12)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06" y="1825625"/>
            <a:ext cx="8725988" cy="4653552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К 1: Указание событий (явлений, процессов) 2 балла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К 2: Исторические личности и их роли в указанных событиях (явлениях, процессах) 2 балла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К 3: Причинно-следственные связи ) 2 балла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К 4: Значение (последствие) выбранного процесса для истории России 1 балл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К 5: Наличие фактических ошибок 3 балла</a:t>
            </a:r>
          </a:p>
          <a:p>
            <a:pPr>
              <a:buNone/>
            </a:pP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</a:rPr>
              <a:t>    1, 2 или 3 балла по критерию К5 может быть выставлено только в случае, если по критериям К1–К4 выставлено в сумме не менее 5 баллов</a:t>
            </a:r>
          </a:p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К 6: Форма изложения 1 балл</a:t>
            </a:r>
          </a:p>
          <a:p>
            <a:pPr>
              <a:buNone/>
            </a:pP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</a:rPr>
              <a:t>    1 балл по критерию К6 может быть выставлен только в случае, если по критериям К1–К4 выставлено в сумме не менее 5 баллов</a:t>
            </a:r>
            <a:endParaRPr 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2326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Методическую помощь учителям и ученикам при подготовке к ЕГЭ могут оказать материалы</a:t>
            </a:r>
            <a:r>
              <a:rPr lang="ru-RU" sz="3100" b="1" dirty="0" smtClean="0"/>
              <a:t> </a:t>
            </a:r>
            <a:r>
              <a:rPr lang="ru-RU" sz="3100" b="1" dirty="0" smtClean="0">
                <a:hlinkClick r:id="rId2"/>
              </a:rPr>
              <a:t>сайта ФГБНУ ФИПИ</a:t>
            </a:r>
            <a:r>
              <a:rPr lang="ru-RU" sz="31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754" y="1825625"/>
            <a:ext cx="8739052" cy="4351338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Документы, определяющие структуру и содержание КИМ ЕГЭ 2021 г.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Открытый банк заданий ЕГЭ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Учебно-методические материалы для председателей и членов региональных предметных комиссий по проверке выполнения заданий с развернутым ответом экзаменационных работ ЕГЭ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на основе анализа типичных ошибок участников ЕГЭ прошлых лет (2018–2020 гг.)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Рекомендации, размещенные в «Методической копилке»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Журнал «Педагогические измерения»</a:t>
            </a:r>
          </a:p>
          <a:p>
            <a:pPr lvl="0"/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Youtube-канал </a:t>
            </a:r>
            <a:r>
              <a:rPr lang="ru-RU" sz="7400" b="1" dirty="0" err="1" smtClean="0">
                <a:solidFill>
                  <a:schemeClr val="accent5">
                    <a:lumMod val="50000"/>
                  </a:schemeClr>
                </a:solidFill>
              </a:rPr>
              <a:t>Рособрнадзора</a:t>
            </a:r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7400" b="1" dirty="0" err="1" smtClean="0">
                <a:solidFill>
                  <a:schemeClr val="accent5">
                    <a:lumMod val="50000"/>
                  </a:schemeClr>
                </a:solidFill>
              </a:rPr>
              <a:t>видеоконсультации</a:t>
            </a:r>
            <a:r>
              <a:rPr lang="ru-RU" sz="7400" b="1" dirty="0" smtClean="0">
                <a:solidFill>
                  <a:schemeClr val="accent5">
                    <a:lumMod val="50000"/>
                  </a:schemeClr>
                </a:solidFill>
              </a:rPr>
              <a:t> по подготовке к ЕГЭ 2016–2020 гг.)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омпьютер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552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291" y="0"/>
            <a:ext cx="5695406" cy="682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3" y="365126"/>
            <a:ext cx="8752115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Подходы к отбору содержания и разработке структуры КИМ ЕГЭ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8" y="1825625"/>
            <a:ext cx="8342812" cy="4252958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Экзаменационная работа охватывает содержание курса </a:t>
            </a:r>
            <a:r>
              <a:rPr lang="ru-RU" sz="3200" b="1" dirty="0" smtClean="0">
                <a:solidFill>
                  <a:srgbClr val="FF0000"/>
                </a:solidFill>
              </a:rPr>
              <a:t>истории России с древности по настоящее время с включением элементов всеобщей истории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(история войн, дипломатии, культуры, экономических связей и т.п.) и нацелена на выявление образовательных достижений выпускников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ПРОВЕРКА УМЕНИЙ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7" y="1319349"/>
            <a:ext cx="8421190" cy="4855028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Систематизировать исторические факты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устанавливать причинно-следственные, структурные и иные связи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использовать источники информации разных типов (текстовый источник, таблица, историческая карта, иллюстрация) для решения познавательных задач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аргументировать собственную позицию с привлечением исторических знаний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представлять результаты историко-познавательной деятельности в свободной форме с ориентацией на заданные параметры деятельности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2816</Words>
  <Application>Microsoft Office PowerPoint</Application>
  <PresentationFormat>Экран (4:3)</PresentationFormat>
  <Paragraphs>187</Paragraphs>
  <Slides>67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Office Theme</vt:lpstr>
      <vt:lpstr>ЕГЭ 2021 история семинар для учителей </vt:lpstr>
      <vt:lpstr>ДЕМОВЕРСИЯ ЕГЭ по истории 2021</vt:lpstr>
      <vt:lpstr>САЙТ ФИПИ</vt:lpstr>
      <vt:lpstr>Изменения в КИМ 2021 года по сравнению с КИМ 2020 года</vt:lpstr>
      <vt:lpstr>СПЕЦИФИКАЦИЯ</vt:lpstr>
      <vt:lpstr>Документы, определяющие содержание КИМ ЕГЭ</vt:lpstr>
      <vt:lpstr>Презентация PowerPoint</vt:lpstr>
      <vt:lpstr>Подходы к отбору содержания и разработке структуры КИМ ЕГЭ</vt:lpstr>
      <vt:lpstr>ПРОВЕРКА УМЕНИЙ</vt:lpstr>
      <vt:lpstr>Структура КИМ ЕГЭ</vt:lpstr>
      <vt:lpstr>Разновидности заданий с кратким ответом (часть 1)</vt:lpstr>
      <vt:lpstr>Презентация PowerPoint</vt:lpstr>
      <vt:lpstr>Задания 2 части</vt:lpstr>
      <vt:lpstr>Система оценивания 1 части</vt:lpstr>
      <vt:lpstr>Система оценивания 1 части</vt:lpstr>
      <vt:lpstr>Система оценивания 2 части</vt:lpstr>
      <vt:lpstr>Распределение заданий по уровню сложности</vt:lpstr>
      <vt:lpstr>Презентация PowerPoint</vt:lpstr>
      <vt:lpstr>Знание элементов всеобщей истории (часть 1)</vt:lpstr>
      <vt:lpstr>Знание элементов всеобщей истории (часть 1)</vt:lpstr>
      <vt:lpstr>Приложение 1 к Кодификатору</vt:lpstr>
      <vt:lpstr>Работа с исторической картой</vt:lpstr>
      <vt:lpstr>Презентация PowerPoint</vt:lpstr>
      <vt:lpstr>Презентация PowerPoint</vt:lpstr>
      <vt:lpstr>Знание фактов истории культуры</vt:lpstr>
      <vt:lpstr>Комплекс из двух заданий на работу с иллюстративным материалом (18, 19)</vt:lpstr>
      <vt:lpstr>Презентация PowerPoint</vt:lpstr>
      <vt:lpstr>Знание истории  Великой Отечественной войны</vt:lpstr>
      <vt:lpstr>Знание исторических понятий, терминов</vt:lpstr>
      <vt:lpstr>Работа с историческим источниками</vt:lpstr>
      <vt:lpstr>2 часть</vt:lpstr>
      <vt:lpstr>Презентация PowerPoint</vt:lpstr>
      <vt:lpstr>Презентация PowerPoint</vt:lpstr>
      <vt:lpstr>Задание-задача (23)</vt:lpstr>
      <vt:lpstr>Задание на аргументацию (24)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ошибки</vt:lpstr>
      <vt:lpstr>Что надо помнить о фактах</vt:lpstr>
      <vt:lpstr>Деятельность народовольцев способствовала либерализации политического курса правительства </vt:lpstr>
      <vt:lpstr>Презентация PowerPoint</vt:lpstr>
      <vt:lpstr>ИЗМЕНЕНИЕ В ОЦЕНИВАНИИ</vt:lpstr>
      <vt:lpstr>ЗАДАНИЕ 25</vt:lpstr>
      <vt:lpstr>Требования к историческому сочинению: модель 1</vt:lpstr>
      <vt:lpstr>Требования к историческому сочинению: модель 2</vt:lpstr>
      <vt:lpstr>Список терминов</vt:lpstr>
      <vt:lpstr>Презентация PowerPoint</vt:lpstr>
      <vt:lpstr>Исторические факты</vt:lpstr>
      <vt:lpstr>РОЛЬ ЛИЧНОСТИ (2)</vt:lpstr>
      <vt:lpstr>Примеры верного раскрытия роли исторической личности</vt:lpstr>
      <vt:lpstr>Примеры неверного раскрытия роли исторической личности</vt:lpstr>
      <vt:lpstr>К3: причинно-следственные связи</vt:lpstr>
      <vt:lpstr>ОСОБЕННОСТИ ПСС</vt:lpstr>
      <vt:lpstr>ОСОБЕННОСТИ ПСС</vt:lpstr>
      <vt:lpstr>Презентация PowerPoint</vt:lpstr>
      <vt:lpstr>Презентация PowerPoint</vt:lpstr>
      <vt:lpstr>Критерий 4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В КРИТЕРИЯХ  задания 25</vt:lpstr>
      <vt:lpstr>Презентация PowerPoint</vt:lpstr>
      <vt:lpstr>Методическую помощь учителям и ученикам при подготовке к ЕГЭ могут оказать материалы сайта ФГБНУ ФИПИ: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terol</cp:lastModifiedBy>
  <cp:revision>81</cp:revision>
  <dcterms:created xsi:type="dcterms:W3CDTF">2020-05-20T13:09:53Z</dcterms:created>
  <dcterms:modified xsi:type="dcterms:W3CDTF">2021-01-22T13:24:22Z</dcterms:modified>
</cp:coreProperties>
</file>