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ppt/charts/chart1.xml" ContentType="application/vnd.openxmlformats-officedocument.drawingml.char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 id="2147483708" r:id="rId2"/>
  </p:sldMasterIdLst>
  <p:sldIdLst>
    <p:sldId id="256" r:id="rId3"/>
    <p:sldId id="279" r:id="rId4"/>
    <p:sldId id="280" r:id="rId5"/>
    <p:sldId id="281" r:id="rId6"/>
    <p:sldId id="272" r:id="rId7"/>
    <p:sldId id="273" r:id="rId8"/>
    <p:sldId id="278" r:id="rId9"/>
    <p:sldId id="282" r:id="rId10"/>
    <p:sldId id="274" r:id="rId11"/>
    <p:sldId id="283" r:id="rId12"/>
    <p:sldId id="275" r:id="rId13"/>
    <p:sldId id="276" r:id="rId14"/>
    <p:sldId id="277" r:id="rId15"/>
    <p:sldId id="268" r:id="rId16"/>
    <p:sldId id="269" r:id="rId17"/>
    <p:sldId id="270" r:id="rId18"/>
    <p:sldId id="257" r:id="rId19"/>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5F8FB"/>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62" autoAdjust="0"/>
    <p:restoredTop sz="94660"/>
  </p:normalViewPr>
  <p:slideViewPr>
    <p:cSldViewPr>
      <p:cViewPr varScale="1">
        <p:scale>
          <a:sx n="99" d="100"/>
          <a:sy n="99" d="100"/>
        </p:scale>
        <p:origin x="-240"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ru-RU"/>
  <c:chart>
    <c:title>
      <c:tx>
        <c:rich>
          <a:bodyPr/>
          <a:lstStyle/>
          <a:p>
            <a:pPr>
              <a:defRPr/>
            </a:pPr>
            <a:r>
              <a:rPr lang="ru-RU" dirty="0" smtClean="0"/>
              <a:t>Недельная нагрузка семиклассника</a:t>
            </a:r>
            <a:endParaRPr lang="ru-RU" dirty="0"/>
          </a:p>
        </c:rich>
      </c:tx>
      <c:layout/>
    </c:title>
    <c:plotArea>
      <c:layout/>
      <c:barChart>
        <c:barDir val="col"/>
        <c:grouping val="clustered"/>
        <c:ser>
          <c:idx val="0"/>
          <c:order val="0"/>
          <c:tx>
            <c:strRef>
              <c:f>Лист1!$B$1</c:f>
              <c:strCache>
                <c:ptCount val="1"/>
                <c:pt idx="0">
                  <c:v>Столбец1</c:v>
                </c:pt>
              </c:strCache>
            </c:strRef>
          </c:tx>
          <c:dLbls>
            <c:dLbl>
              <c:idx val="0"/>
              <c:layout/>
              <c:showVal val="1"/>
            </c:dLbl>
            <c:dLbl>
              <c:idx val="1"/>
              <c:layout/>
              <c:showVal val="1"/>
            </c:dLbl>
            <c:dLbl>
              <c:idx val="2"/>
              <c:layout/>
              <c:showVal val="1"/>
            </c:dLbl>
            <c:dLbl>
              <c:idx val="3"/>
              <c:layout/>
              <c:showVal val="1"/>
            </c:dLbl>
            <c:dLbl>
              <c:idx val="4"/>
              <c:layout/>
              <c:showVal val="1"/>
            </c:dLbl>
            <c:delete val="1"/>
          </c:dLbls>
          <c:cat>
            <c:strRef>
              <c:f>Лист1!$A$2:$A$6</c:f>
              <c:strCache>
                <c:ptCount val="5"/>
                <c:pt idx="0">
                  <c:v>Россия</c:v>
                </c:pt>
                <c:pt idx="1">
                  <c:v>Финляндия</c:v>
                </c:pt>
                <c:pt idx="2">
                  <c:v>Япония</c:v>
                </c:pt>
                <c:pt idx="3">
                  <c:v>США</c:v>
                </c:pt>
                <c:pt idx="4">
                  <c:v>Франция</c:v>
                </c:pt>
              </c:strCache>
            </c:strRef>
          </c:cat>
          <c:val>
            <c:numRef>
              <c:f>Лист1!$B$2:$B$6</c:f>
              <c:numCache>
                <c:formatCode>General</c:formatCode>
                <c:ptCount val="5"/>
                <c:pt idx="0">
                  <c:v>34</c:v>
                </c:pt>
                <c:pt idx="1">
                  <c:v>33</c:v>
                </c:pt>
                <c:pt idx="2">
                  <c:v>29</c:v>
                </c:pt>
                <c:pt idx="3">
                  <c:v>28.5</c:v>
                </c:pt>
                <c:pt idx="4">
                  <c:v>27</c:v>
                </c:pt>
              </c:numCache>
            </c:numRef>
          </c:val>
        </c:ser>
        <c:axId val="36930304"/>
        <c:axId val="39852288"/>
      </c:barChart>
      <c:catAx>
        <c:axId val="36930304"/>
        <c:scaling>
          <c:orientation val="minMax"/>
        </c:scaling>
        <c:axPos val="b"/>
        <c:tickLblPos val="nextTo"/>
        <c:crossAx val="39852288"/>
        <c:crosses val="autoZero"/>
        <c:auto val="1"/>
        <c:lblAlgn val="ctr"/>
        <c:lblOffset val="100"/>
      </c:catAx>
      <c:valAx>
        <c:axId val="39852288"/>
        <c:scaling>
          <c:orientation val="minMax"/>
        </c:scaling>
        <c:axPos val="l"/>
        <c:majorGridlines/>
        <c:numFmt formatCode="General" sourceLinked="1"/>
        <c:tickLblPos val="nextTo"/>
        <c:crossAx val="36930304"/>
        <c:crosses val="autoZero"/>
        <c:crossBetween val="between"/>
      </c:valAx>
    </c:plotArea>
    <c:plotVisOnly val="1"/>
  </c:chart>
  <c:txPr>
    <a:bodyPr/>
    <a:lstStyle/>
    <a:p>
      <a:pPr>
        <a:defRPr sz="1800"/>
      </a:pPr>
      <a:endParaRPr lang="ru-RU"/>
    </a:p>
  </c:txPr>
  <c:externalData r:id="rId1"/>
</c:chartSpace>
</file>

<file path=ppt/diagrams/_rels/data1.xml.rels><?xml version="1.0" encoding="UTF-8" standalone="yes"?>
<Relationships xmlns="http://schemas.openxmlformats.org/package/2006/relationships"><Relationship Id="rId1" Type="http://schemas.openxmlformats.org/officeDocument/2006/relationships/hyperlink" Target="http://centeroko.ru/pisa/pisa.htm" TargetMode="External"/></Relationships>
</file>

<file path=ppt/diagrams/_rels/drawing1.xml.rels><?xml version="1.0" encoding="UTF-8" standalone="yes"?>
<Relationships xmlns="http://schemas.openxmlformats.org/package/2006/relationships"><Relationship Id="rId1" Type="http://schemas.openxmlformats.org/officeDocument/2006/relationships/hyperlink" Target="http://centeroko.ru/pisa/pisa.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79DC855-C511-442A-BFA9-962311656DBD}" type="doc">
      <dgm:prSet loTypeId="urn:microsoft.com/office/officeart/2005/8/layout/arrow6" loCatId="process" qsTypeId="urn:microsoft.com/office/officeart/2005/8/quickstyle/simple1" qsCatId="simple" csTypeId="urn:microsoft.com/office/officeart/2005/8/colors/accent1_2" csCatId="accent1" phldr="1"/>
      <dgm:spPr/>
      <dgm:t>
        <a:bodyPr/>
        <a:lstStyle/>
        <a:p>
          <a:endParaRPr lang="ru-RU"/>
        </a:p>
      </dgm:t>
    </dgm:pt>
    <dgm:pt modelId="{C236BB62-EEA0-4A50-8614-6F8F49E79F2D}">
      <dgm:prSet phldrT="[Текст]" custT="1"/>
      <dgm:spPr/>
      <dgm:t>
        <a:bodyPr/>
        <a:lstStyle/>
        <a:p>
          <a:r>
            <a:rPr lang="ru-RU" sz="2400" dirty="0" smtClean="0">
              <a:solidFill>
                <a:schemeClr val="tx1"/>
              </a:solidFill>
            </a:rPr>
            <a:t>по </a:t>
          </a:r>
          <a:r>
            <a:rPr lang="ru-RU" sz="2400" dirty="0" smtClean="0">
              <a:solidFill>
                <a:schemeClr val="tx1"/>
              </a:solidFill>
              <a:hlinkClick xmlns:r="http://schemas.openxmlformats.org/officeDocument/2006/relationships" r:id="rId1"/>
            </a:rPr>
            <a:t>PISA</a:t>
          </a:r>
          <a:r>
            <a:rPr lang="ru-RU" sz="2400" dirty="0" smtClean="0">
              <a:solidFill>
                <a:schemeClr val="tx1"/>
              </a:solidFill>
            </a:rPr>
            <a:t> (международная программа оценки знаний старшеклассников) мы чуть выше среднего тренда»</a:t>
          </a:r>
          <a:endParaRPr lang="ru-RU" sz="2400" dirty="0">
            <a:solidFill>
              <a:schemeClr val="tx1"/>
            </a:solidFill>
          </a:endParaRPr>
        </a:p>
      </dgm:t>
    </dgm:pt>
    <dgm:pt modelId="{54841AA2-6AD7-4BD6-8BAC-EA1E0E3B99C5}" type="parTrans" cxnId="{1CD34CDA-0BD9-43A5-B932-1FDAF0102445}">
      <dgm:prSet/>
      <dgm:spPr/>
      <dgm:t>
        <a:bodyPr/>
        <a:lstStyle/>
        <a:p>
          <a:endParaRPr lang="ru-RU"/>
        </a:p>
      </dgm:t>
    </dgm:pt>
    <dgm:pt modelId="{2F92D02A-42AA-41B1-B90D-443F5156508E}" type="sibTrans" cxnId="{1CD34CDA-0BD9-43A5-B932-1FDAF0102445}">
      <dgm:prSet/>
      <dgm:spPr/>
      <dgm:t>
        <a:bodyPr/>
        <a:lstStyle/>
        <a:p>
          <a:endParaRPr lang="ru-RU"/>
        </a:p>
      </dgm:t>
    </dgm:pt>
    <dgm:pt modelId="{6227BF79-28A2-4596-A99A-B8800F280A53}">
      <dgm:prSet phldrT="[Текст]" custT="1"/>
      <dgm:spPr/>
      <dgm:t>
        <a:bodyPr/>
        <a:lstStyle/>
        <a:p>
          <a:r>
            <a:rPr lang="ru-RU" sz="2400" dirty="0" smtClean="0">
              <a:solidFill>
                <a:schemeClr val="tx1"/>
              </a:solidFill>
            </a:rPr>
            <a:t>почти треть подростков в России не способна понять смысл прочитанного</a:t>
          </a:r>
          <a:endParaRPr lang="ru-RU" sz="2400" dirty="0">
            <a:solidFill>
              <a:schemeClr val="tx1"/>
            </a:solidFill>
          </a:endParaRPr>
        </a:p>
      </dgm:t>
    </dgm:pt>
    <dgm:pt modelId="{5BC20456-A361-4084-B51E-03D78C26F1AC}" type="parTrans" cxnId="{32D235C1-C12B-404C-96C1-C38CF1BE2BA6}">
      <dgm:prSet/>
      <dgm:spPr/>
      <dgm:t>
        <a:bodyPr/>
        <a:lstStyle/>
        <a:p>
          <a:endParaRPr lang="ru-RU"/>
        </a:p>
      </dgm:t>
    </dgm:pt>
    <dgm:pt modelId="{C52D4A5C-3466-4BED-BC02-83432E2BCC4A}" type="sibTrans" cxnId="{32D235C1-C12B-404C-96C1-C38CF1BE2BA6}">
      <dgm:prSet/>
      <dgm:spPr/>
      <dgm:t>
        <a:bodyPr/>
        <a:lstStyle/>
        <a:p>
          <a:endParaRPr lang="ru-RU"/>
        </a:p>
      </dgm:t>
    </dgm:pt>
    <dgm:pt modelId="{7CA43BC7-3FDE-4517-8CDA-31AE7AA4CB16}" type="pres">
      <dgm:prSet presAssocID="{E79DC855-C511-442A-BFA9-962311656DBD}" presName="compositeShape" presStyleCnt="0">
        <dgm:presLayoutVars>
          <dgm:chMax val="2"/>
          <dgm:dir/>
          <dgm:resizeHandles val="exact"/>
        </dgm:presLayoutVars>
      </dgm:prSet>
      <dgm:spPr/>
      <dgm:t>
        <a:bodyPr/>
        <a:lstStyle/>
        <a:p>
          <a:endParaRPr lang="ru-RU"/>
        </a:p>
      </dgm:t>
    </dgm:pt>
    <dgm:pt modelId="{669D685F-6E3C-4FB9-980E-0720CDA5A80E}" type="pres">
      <dgm:prSet presAssocID="{E79DC855-C511-442A-BFA9-962311656DBD}" presName="ribbon" presStyleLbl="node1" presStyleIdx="0" presStyleCnt="1" custLinFactNeighborY="-23433"/>
      <dgm:spPr>
        <a:solidFill>
          <a:srgbClr val="C5F8FB"/>
        </a:solidFill>
      </dgm:spPr>
    </dgm:pt>
    <dgm:pt modelId="{5F4A91FF-E8AF-46D6-BEB1-BCA807506536}" type="pres">
      <dgm:prSet presAssocID="{E79DC855-C511-442A-BFA9-962311656DBD}" presName="leftArrowText" presStyleLbl="node1" presStyleIdx="0" presStyleCnt="1" custScaleX="120827" custLinFactNeighborX="-3297" custLinFactNeighborY="-47376">
        <dgm:presLayoutVars>
          <dgm:chMax val="0"/>
          <dgm:bulletEnabled val="1"/>
        </dgm:presLayoutVars>
      </dgm:prSet>
      <dgm:spPr/>
      <dgm:t>
        <a:bodyPr/>
        <a:lstStyle/>
        <a:p>
          <a:endParaRPr lang="ru-RU"/>
        </a:p>
      </dgm:t>
    </dgm:pt>
    <dgm:pt modelId="{28BD4883-AC9F-426D-9508-415EA1860A37}" type="pres">
      <dgm:prSet presAssocID="{E79DC855-C511-442A-BFA9-962311656DBD}" presName="rightArrowText" presStyleLbl="node1" presStyleIdx="0" presStyleCnt="1" custLinFactNeighborX="1527" custLinFactNeighborY="-58288">
        <dgm:presLayoutVars>
          <dgm:chMax val="0"/>
          <dgm:bulletEnabled val="1"/>
        </dgm:presLayoutVars>
      </dgm:prSet>
      <dgm:spPr/>
      <dgm:t>
        <a:bodyPr/>
        <a:lstStyle/>
        <a:p>
          <a:endParaRPr lang="ru-RU"/>
        </a:p>
      </dgm:t>
    </dgm:pt>
  </dgm:ptLst>
  <dgm:cxnLst>
    <dgm:cxn modelId="{32D235C1-C12B-404C-96C1-C38CF1BE2BA6}" srcId="{E79DC855-C511-442A-BFA9-962311656DBD}" destId="{6227BF79-28A2-4596-A99A-B8800F280A53}" srcOrd="1" destOrd="0" parTransId="{5BC20456-A361-4084-B51E-03D78C26F1AC}" sibTransId="{C52D4A5C-3466-4BED-BC02-83432E2BCC4A}"/>
    <dgm:cxn modelId="{E0422CFF-25E1-4198-A5CC-E3D2DB20AC10}" type="presOf" srcId="{C236BB62-EEA0-4A50-8614-6F8F49E79F2D}" destId="{5F4A91FF-E8AF-46D6-BEB1-BCA807506536}" srcOrd="0" destOrd="0" presId="urn:microsoft.com/office/officeart/2005/8/layout/arrow6"/>
    <dgm:cxn modelId="{E934D519-02CD-4342-BBCC-40B10880E40B}" type="presOf" srcId="{6227BF79-28A2-4596-A99A-B8800F280A53}" destId="{28BD4883-AC9F-426D-9508-415EA1860A37}" srcOrd="0" destOrd="0" presId="urn:microsoft.com/office/officeart/2005/8/layout/arrow6"/>
    <dgm:cxn modelId="{3D32B262-6C30-408B-A265-4721655E67AC}" type="presOf" srcId="{E79DC855-C511-442A-BFA9-962311656DBD}" destId="{7CA43BC7-3FDE-4517-8CDA-31AE7AA4CB16}" srcOrd="0" destOrd="0" presId="urn:microsoft.com/office/officeart/2005/8/layout/arrow6"/>
    <dgm:cxn modelId="{1CD34CDA-0BD9-43A5-B932-1FDAF0102445}" srcId="{E79DC855-C511-442A-BFA9-962311656DBD}" destId="{C236BB62-EEA0-4A50-8614-6F8F49E79F2D}" srcOrd="0" destOrd="0" parTransId="{54841AA2-6AD7-4BD6-8BAC-EA1E0E3B99C5}" sibTransId="{2F92D02A-42AA-41B1-B90D-443F5156508E}"/>
    <dgm:cxn modelId="{D5349975-F1EB-45ED-9BA6-4FACD4FBD704}" type="presParOf" srcId="{7CA43BC7-3FDE-4517-8CDA-31AE7AA4CB16}" destId="{669D685F-6E3C-4FB9-980E-0720CDA5A80E}" srcOrd="0" destOrd="0" presId="urn:microsoft.com/office/officeart/2005/8/layout/arrow6"/>
    <dgm:cxn modelId="{E648A4C0-799B-49D0-9103-6BD05820C972}" type="presParOf" srcId="{7CA43BC7-3FDE-4517-8CDA-31AE7AA4CB16}" destId="{5F4A91FF-E8AF-46D6-BEB1-BCA807506536}" srcOrd="1" destOrd="0" presId="urn:microsoft.com/office/officeart/2005/8/layout/arrow6"/>
    <dgm:cxn modelId="{3BC8DFAB-95CC-4924-A8E8-6047737B3CFF}" type="presParOf" srcId="{7CA43BC7-3FDE-4517-8CDA-31AE7AA4CB16}" destId="{28BD4883-AC9F-426D-9508-415EA1860A37}" srcOrd="2" destOrd="0" presId="urn:microsoft.com/office/officeart/2005/8/layout/arrow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9D685F-6E3C-4FB9-980E-0720CDA5A80E}">
      <dsp:nvSpPr>
        <dsp:cNvPr id="0" name=""/>
        <dsp:cNvSpPr/>
      </dsp:nvSpPr>
      <dsp:spPr>
        <a:xfrm>
          <a:off x="0" y="216014"/>
          <a:ext cx="9144000" cy="3657599"/>
        </a:xfrm>
        <a:prstGeom prst="leftRightRibbon">
          <a:avLst/>
        </a:prstGeom>
        <a:solidFill>
          <a:srgbClr val="C5F8F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4A91FF-E8AF-46D6-BEB1-BCA807506536}">
      <dsp:nvSpPr>
        <dsp:cNvPr id="0" name=""/>
        <dsp:cNvSpPr/>
      </dsp:nvSpPr>
      <dsp:spPr>
        <a:xfrm>
          <a:off x="683562" y="864095"/>
          <a:ext cx="3645978" cy="179222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по </a:t>
          </a:r>
          <a:r>
            <a:rPr lang="ru-RU" sz="2400" kern="1200" dirty="0" smtClean="0">
              <a:solidFill>
                <a:schemeClr val="tx1"/>
              </a:solidFill>
              <a:hlinkClick xmlns:r="http://schemas.openxmlformats.org/officeDocument/2006/relationships" r:id="rId1"/>
            </a:rPr>
            <a:t>PISA</a:t>
          </a:r>
          <a:r>
            <a:rPr lang="ru-RU" sz="2400" kern="1200" dirty="0" smtClean="0">
              <a:solidFill>
                <a:schemeClr val="tx1"/>
              </a:solidFill>
            </a:rPr>
            <a:t> (международная программа оценки знаний старшеклассников) мы чуть выше среднего тренда»</a:t>
          </a:r>
          <a:endParaRPr lang="ru-RU" sz="2400" kern="1200" dirty="0">
            <a:solidFill>
              <a:schemeClr val="tx1"/>
            </a:solidFill>
          </a:endParaRPr>
        </a:p>
      </dsp:txBody>
      <dsp:txXfrm>
        <a:off x="683562" y="864095"/>
        <a:ext cx="3645978" cy="1792223"/>
      </dsp:txXfrm>
    </dsp:sp>
    <dsp:sp modelId="{28BD4883-AC9F-426D-9508-415EA1860A37}">
      <dsp:nvSpPr>
        <dsp:cNvPr id="0" name=""/>
        <dsp:cNvSpPr/>
      </dsp:nvSpPr>
      <dsp:spPr>
        <a:xfrm>
          <a:off x="4626455" y="1253744"/>
          <a:ext cx="3566160" cy="179222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85344" rIns="0" bIns="91440" numCol="1" spcCol="1270" anchor="ctr" anchorCtr="0">
          <a:noAutofit/>
        </a:bodyPr>
        <a:lstStyle/>
        <a:p>
          <a:pPr lvl="0" algn="ctr" defTabSz="1066800">
            <a:lnSpc>
              <a:spcPct val="90000"/>
            </a:lnSpc>
            <a:spcBef>
              <a:spcPct val="0"/>
            </a:spcBef>
            <a:spcAft>
              <a:spcPct val="35000"/>
            </a:spcAft>
          </a:pPr>
          <a:r>
            <a:rPr lang="ru-RU" sz="2400" kern="1200" dirty="0" smtClean="0">
              <a:solidFill>
                <a:schemeClr val="tx1"/>
              </a:solidFill>
            </a:rPr>
            <a:t>почти треть подростков в России не способна понять смысл прочитанного</a:t>
          </a:r>
          <a:endParaRPr lang="ru-RU" sz="2400" kern="1200" dirty="0">
            <a:solidFill>
              <a:schemeClr val="tx1"/>
            </a:solidFill>
          </a:endParaRPr>
        </a:p>
      </dsp:txBody>
      <dsp:txXfrm>
        <a:off x="4626455" y="1253744"/>
        <a:ext cx="3566160" cy="1792223"/>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Скругленный прямоугольник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ru-RU" smtClean="0"/>
              <a:t>Образец заголовка</a:t>
            </a:r>
            <a:endParaRPr kumimoji="0" lang="en-US"/>
          </a:p>
        </p:txBody>
      </p:sp>
      <p:sp>
        <p:nvSpPr>
          <p:cNvPr id="20" name="Подзаголовок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19" name="Дата 18"/>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11" name="Номер слайда 10"/>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a:xfrm>
            <a:off x="502920" y="530352"/>
            <a:ext cx="8183880" cy="4187952"/>
          </a:xfrm>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14" name="Скругленный прямоугольник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Скругленный прямоугольник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nchor="b"/>
          <a:lstStyle>
            <a:lvl1pPr>
              <a:defRPr b="1"/>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15" name="Скругленный прямоугольник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Прямоугольник с одним скругленным углом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ru-RU" smtClean="0"/>
              <a:t>Образец заголовка</a:t>
            </a:r>
            <a:endParaRPr kumimoji="0" lang="en-US"/>
          </a:p>
        </p:txBody>
      </p:sp>
      <p:sp>
        <p:nvSpPr>
          <p:cNvPr id="4" name="Текст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725C68B6-61C2-468F-89AB-4B9F7531AA68}" type="slidenum">
              <a:rPr lang="ru-RU" smtClean="0"/>
              <a:pPr/>
              <a:t>‹#›</a:t>
            </a:fld>
            <a:endParaRPr lang="ru-RU"/>
          </a:p>
        </p:txBody>
      </p:sp>
      <p:sp>
        <p:nvSpPr>
          <p:cNvPr id="3" name="Рисунок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ru-RU" smtClean="0"/>
              <a:t>Вставка рисунка</a:t>
            </a:r>
            <a:endParaRPr kumimoji="0"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2920" y="4983480"/>
            <a:ext cx="8183880" cy="1051560"/>
          </a:xfrm>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02920" y="530352"/>
            <a:ext cx="8183880" cy="4187952"/>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533404"/>
            <a:ext cx="1981200" cy="5257799"/>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533400" y="533402"/>
            <a:ext cx="5943600" cy="525780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09.11.2019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09.11.2019</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Скругленный прямоугольник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Скругленный прямоугольник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Заголовок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ru-RU" smtClean="0"/>
              <a:t>Образец заголовка</a:t>
            </a:r>
            <a:endParaRPr kumimoji="0" lang="en-US"/>
          </a:p>
        </p:txBody>
      </p:sp>
      <p:sp>
        <p:nvSpPr>
          <p:cNvPr id="4" name="Текст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5" name="Дата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5B106E36-FD25-4E2D-B0AA-010F637433A0}" type="datetimeFigureOut">
              <a:rPr lang="ru-RU" smtClean="0"/>
              <a:pPr/>
              <a:t>09.11.2019</a:t>
            </a:fld>
            <a:endParaRPr lang="ru-RU"/>
          </a:p>
        </p:txBody>
      </p:sp>
      <p:sp>
        <p:nvSpPr>
          <p:cNvPr id="18" name="Нижний колонтитул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ru-RU"/>
          </a:p>
        </p:txBody>
      </p:sp>
      <p:sp>
        <p:nvSpPr>
          <p:cNvPr id="5" name="Номер слайда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75656" y="620688"/>
            <a:ext cx="7211144" cy="1656184"/>
          </a:xfrm>
        </p:spPr>
        <p:txBody>
          <a:bodyPr/>
          <a:lstStyle/>
          <a:p>
            <a:r>
              <a:rPr lang="ru-RU" dirty="0" smtClean="0">
                <a:effectLst>
                  <a:outerShdw blurRad="38100" dist="38100" dir="2700000" algn="tl">
                    <a:srgbClr val="000000">
                      <a:alpha val="43137"/>
                    </a:srgbClr>
                  </a:outerShdw>
                </a:effectLst>
              </a:rPr>
              <a:t>Школа молодого учителя </a:t>
            </a:r>
            <a:endParaRPr lang="ru-RU" dirty="0">
              <a:effectLst>
                <a:outerShdw blurRad="38100" dist="38100" dir="2700000" algn="tl">
                  <a:srgbClr val="000000">
                    <a:alpha val="43137"/>
                  </a:srgbClr>
                </a:outerShdw>
              </a:effectLst>
            </a:endParaRPr>
          </a:p>
        </p:txBody>
      </p:sp>
      <p:sp>
        <p:nvSpPr>
          <p:cNvPr id="3" name="Подзаголовок 2"/>
          <p:cNvSpPr>
            <a:spLocks noGrp="1"/>
          </p:cNvSpPr>
          <p:nvPr>
            <p:ph sz="half" idx="1"/>
          </p:nvPr>
        </p:nvSpPr>
        <p:spPr>
          <a:xfrm>
            <a:off x="5940152" y="4869160"/>
            <a:ext cx="2516088" cy="604664"/>
          </a:xfrm>
        </p:spPr>
        <p:txBody>
          <a:bodyPr>
            <a:normAutofit fontScale="70000" lnSpcReduction="20000"/>
          </a:bodyPr>
          <a:lstStyle/>
          <a:p>
            <a:pPr algn="r">
              <a:buNone/>
            </a:pPr>
            <a:r>
              <a:rPr lang="ru-RU" sz="2400" b="1" dirty="0" smtClean="0">
                <a:solidFill>
                  <a:schemeClr val="accent3">
                    <a:lumMod val="50000"/>
                  </a:schemeClr>
                </a:solidFill>
              </a:rPr>
              <a:t>28 октября 2019 г</a:t>
            </a:r>
            <a:r>
              <a:rPr lang="ru-RU" dirty="0" smtClean="0"/>
              <a:t>.</a:t>
            </a:r>
            <a:endParaRPr lang="ru-RU" dirty="0"/>
          </a:p>
        </p:txBody>
      </p:sp>
      <p:sp>
        <p:nvSpPr>
          <p:cNvPr id="4" name="Содержимое 3"/>
          <p:cNvSpPr>
            <a:spLocks noGrp="1"/>
          </p:cNvSpPr>
          <p:nvPr>
            <p:ph sz="half" idx="2"/>
          </p:nvPr>
        </p:nvSpPr>
        <p:spPr>
          <a:xfrm>
            <a:off x="4716016" y="3140968"/>
            <a:ext cx="3816424" cy="1180728"/>
          </a:xfrm>
        </p:spPr>
        <p:txBody>
          <a:bodyPr>
            <a:normAutofit fontScale="70000" lnSpcReduction="20000"/>
          </a:bodyPr>
          <a:lstStyle/>
          <a:p>
            <a:pPr>
              <a:buNone/>
            </a:pPr>
            <a:r>
              <a:rPr lang="ru-RU" sz="1600" b="1" dirty="0" err="1" smtClean="0">
                <a:solidFill>
                  <a:schemeClr val="accent3">
                    <a:lumMod val="50000"/>
                  </a:schemeClr>
                </a:solidFill>
              </a:rPr>
              <a:t>Голосова</a:t>
            </a:r>
            <a:r>
              <a:rPr lang="ru-RU" sz="1600" b="1" dirty="0" smtClean="0">
                <a:solidFill>
                  <a:schemeClr val="accent3">
                    <a:lumMod val="50000"/>
                  </a:schemeClr>
                </a:solidFill>
              </a:rPr>
              <a:t> О.В., </a:t>
            </a:r>
            <a:r>
              <a:rPr lang="ru-RU" sz="1600" b="1" dirty="0" smtClean="0">
                <a:solidFill>
                  <a:schemeClr val="accent3">
                    <a:lumMod val="50000"/>
                  </a:schemeClr>
                </a:solidFill>
              </a:rPr>
              <a:t>заместитель </a:t>
            </a:r>
            <a:r>
              <a:rPr lang="ru-RU" sz="1600" b="1" dirty="0" smtClean="0">
                <a:solidFill>
                  <a:schemeClr val="accent3">
                    <a:lumMod val="50000"/>
                  </a:schemeClr>
                </a:solidFill>
              </a:rPr>
              <a:t>директора </a:t>
            </a:r>
            <a:r>
              <a:rPr lang="ru-RU" sz="1600" b="1" dirty="0" smtClean="0">
                <a:solidFill>
                  <a:schemeClr val="accent3">
                    <a:lumMod val="50000"/>
                  </a:schemeClr>
                </a:solidFill>
              </a:rPr>
              <a:t>                  </a:t>
            </a:r>
          </a:p>
          <a:p>
            <a:pPr>
              <a:buNone/>
            </a:pPr>
            <a:r>
              <a:rPr lang="ru-RU" sz="1600" b="1" dirty="0" smtClean="0">
                <a:solidFill>
                  <a:schemeClr val="accent3">
                    <a:lumMod val="50000"/>
                  </a:schemeClr>
                </a:solidFill>
              </a:rPr>
              <a:t> </a:t>
            </a:r>
            <a:r>
              <a:rPr lang="ru-RU" sz="1600" b="1" dirty="0" smtClean="0">
                <a:solidFill>
                  <a:schemeClr val="accent3">
                    <a:lumMod val="50000"/>
                  </a:schemeClr>
                </a:solidFill>
              </a:rPr>
              <a:t>                         </a:t>
            </a:r>
            <a:r>
              <a:rPr lang="ru-RU" sz="1600" b="1" dirty="0" smtClean="0">
                <a:solidFill>
                  <a:schemeClr val="accent3">
                    <a:lumMod val="50000"/>
                  </a:schemeClr>
                </a:solidFill>
              </a:rPr>
              <a:t>МБОУ </a:t>
            </a:r>
            <a:r>
              <a:rPr lang="ru-RU" sz="1600" b="1" dirty="0" smtClean="0">
                <a:solidFill>
                  <a:schemeClr val="accent3">
                    <a:lumMod val="50000"/>
                  </a:schemeClr>
                </a:solidFill>
              </a:rPr>
              <a:t>«Гимназия №4»</a:t>
            </a:r>
            <a:endParaRPr lang="ru-RU" sz="1600" b="1" dirty="0">
              <a:solidFill>
                <a:schemeClr val="accent3">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rmAutofit fontScale="90000"/>
          </a:bodyPr>
          <a:lstStyle/>
          <a:p>
            <a:r>
              <a:rPr lang="ru-RU" sz="3100" b="1" u="sng" dirty="0" smtClean="0"/>
              <a:t>Проблемы образования:</a:t>
            </a:r>
            <a:r>
              <a:rPr lang="ru-RU" sz="3100" dirty="0" smtClean="0"/>
              <a:t/>
            </a:r>
            <a:br>
              <a:rPr lang="ru-RU" sz="3100" dirty="0" smtClean="0"/>
            </a:br>
            <a:r>
              <a:rPr lang="ru-RU" sz="3100" dirty="0" smtClean="0"/>
              <a:t>неравномерные доходы школ</a:t>
            </a:r>
            <a:r>
              <a:rPr lang="ru-RU" dirty="0" smtClean="0"/>
              <a:t/>
            </a:r>
            <a:br>
              <a:rPr lang="ru-RU" dirty="0" smtClean="0"/>
            </a:br>
            <a:endParaRPr lang="ru-RU" dirty="0"/>
          </a:p>
        </p:txBody>
      </p:sp>
      <p:sp>
        <p:nvSpPr>
          <p:cNvPr id="4" name="Прямоугольник 3"/>
          <p:cNvSpPr/>
          <p:nvPr/>
        </p:nvSpPr>
        <p:spPr>
          <a:xfrm>
            <a:off x="755576" y="1916832"/>
            <a:ext cx="7488832" cy="3108543"/>
          </a:xfrm>
          <a:prstGeom prst="rect">
            <a:avLst/>
          </a:prstGeom>
        </p:spPr>
        <p:txBody>
          <a:bodyPr wrap="square">
            <a:spAutoFit/>
          </a:bodyPr>
          <a:lstStyle/>
          <a:p>
            <a:r>
              <a:rPr lang="ru-RU" sz="2800" dirty="0" smtClean="0"/>
              <a:t>Фактически в России сейчас три системы школьного образования с разными нормативами финансирования в расчете на одного учащегося: гимназии и спецшколы, массовые школы со слабыми кадрами и условиями, «стигматизированные» школы для трудного контингента. </a:t>
            </a:r>
            <a:endParaRPr lang="ru-RU" sz="28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Высшее образование как самоцель</a:t>
            </a:r>
            <a:endParaRPr lang="ru-RU" dirty="0"/>
          </a:p>
        </p:txBody>
      </p:sp>
      <p:sp>
        <p:nvSpPr>
          <p:cNvPr id="3" name="Содержимое 2"/>
          <p:cNvSpPr>
            <a:spLocks noGrp="1"/>
          </p:cNvSpPr>
          <p:nvPr>
            <p:ph idx="1"/>
          </p:nvPr>
        </p:nvSpPr>
        <p:spPr>
          <a:xfrm>
            <a:off x="467544" y="1412776"/>
            <a:ext cx="8229600" cy="4525963"/>
          </a:xfrm>
        </p:spPr>
        <p:txBody>
          <a:bodyPr>
            <a:normAutofit fontScale="92500" lnSpcReduction="20000"/>
          </a:bodyPr>
          <a:lstStyle/>
          <a:p>
            <a:pPr>
              <a:buNone/>
            </a:pPr>
            <a:r>
              <a:rPr lang="ru-RU" dirty="0" smtClean="0"/>
              <a:t/>
            </a:r>
            <a:br>
              <a:rPr lang="ru-RU" dirty="0" smtClean="0"/>
            </a:br>
            <a:r>
              <a:rPr lang="ru-RU" dirty="0" smtClean="0"/>
              <a:t>Около 80% выпускников московских школ продолжают обучение в вузах. Но далеко не все из них имеют чёткое понимание, зачем им это надо. Большинство приходят в вуз, потому что на этом настояли родители. Преподаватели отмечают крайне низкую мотивацию студентов-первокурсников и тотальное нежелание погружаться в предмет обучения.</a:t>
            </a:r>
            <a:br>
              <a:rPr lang="ru-RU" dirty="0" smtClean="0"/>
            </a:br>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000" dirty="0" smtClean="0"/>
              <a:t>Недостаток молодых учителей</a:t>
            </a:r>
            <a:endParaRPr lang="ru-RU" sz="4000" dirty="0"/>
          </a:p>
        </p:txBody>
      </p:sp>
      <p:sp>
        <p:nvSpPr>
          <p:cNvPr id="3" name="Содержимое 2"/>
          <p:cNvSpPr>
            <a:spLocks noGrp="1"/>
          </p:cNvSpPr>
          <p:nvPr>
            <p:ph idx="1"/>
          </p:nvPr>
        </p:nvSpPr>
        <p:spPr/>
        <p:txBody>
          <a:bodyPr/>
          <a:lstStyle/>
          <a:p>
            <a:pPr>
              <a:buNone/>
            </a:pPr>
            <a:r>
              <a:rPr lang="ru-RU" dirty="0" smtClean="0"/>
              <a:t> Довольно большая часть педагогов в школе </a:t>
            </a:r>
            <a:r>
              <a:rPr lang="ru-RU" dirty="0" err="1" smtClean="0"/>
              <a:t>предпенсионного</a:t>
            </a:r>
            <a:r>
              <a:rPr lang="ru-RU" dirty="0" smtClean="0"/>
              <a:t> или пенсионного возраста. Конечно, постепенно число молодых учителей увеличивается, сейчас их куда больше, чем было 10 или 15 лет назад, но все-таки подавляющее большинство педагогов – учителя еще советских времен.</a:t>
            </a:r>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Непрестижность и непопулярность учительской профессии</a:t>
            </a:r>
            <a:endParaRPr lang="ru-RU" dirty="0"/>
          </a:p>
        </p:txBody>
      </p:sp>
      <p:sp>
        <p:nvSpPr>
          <p:cNvPr id="3" name="Содержимое 2"/>
          <p:cNvSpPr>
            <a:spLocks noGrp="1"/>
          </p:cNvSpPr>
          <p:nvPr>
            <p:ph idx="1"/>
          </p:nvPr>
        </p:nvSpPr>
        <p:spPr>
          <a:xfrm>
            <a:off x="467544" y="1772816"/>
            <a:ext cx="8229600" cy="4525963"/>
          </a:xfrm>
        </p:spPr>
        <p:txBody>
          <a:bodyPr>
            <a:normAutofit/>
          </a:bodyPr>
          <a:lstStyle/>
          <a:p>
            <a:pPr>
              <a:buNone/>
            </a:pPr>
            <a:r>
              <a:rPr lang="ru-RU" dirty="0" smtClean="0"/>
              <a:t>В советские времена учителей уважали и боялись, быть учителем было престижно. В современной России профессия учителя совсем непопулярна. Всему виной – маленькие зарплаты, а также сложившиеся отношения с учениками и родителями. </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Информационный вызов – </a:t>
            </a:r>
            <a:r>
              <a:rPr lang="ru-RU" i="1" dirty="0" smtClean="0"/>
              <a:t>переход к информационному обществу</a:t>
            </a:r>
            <a:endParaRPr lang="ru-RU" dirty="0"/>
          </a:p>
        </p:txBody>
      </p:sp>
      <p:sp>
        <p:nvSpPr>
          <p:cNvPr id="3" name="Содержимое 2"/>
          <p:cNvSpPr>
            <a:spLocks noGrp="1"/>
          </p:cNvSpPr>
          <p:nvPr>
            <p:ph idx="1"/>
          </p:nvPr>
        </p:nvSpPr>
        <p:spPr/>
        <p:txBody>
          <a:bodyPr>
            <a:normAutofit/>
          </a:bodyPr>
          <a:lstStyle/>
          <a:p>
            <a:r>
              <a:rPr lang="ru-RU" dirty="0" smtClean="0"/>
              <a:t>Система образования на сегодняшний день утратила монополию на образование детей. Главная причина этого не только расширение институтов образования и социализации, а появление принципиально новых подходов, технологий личного образования, связанных с глобальными процессами информатизации.</a:t>
            </a:r>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332656"/>
            <a:ext cx="8424936" cy="1143000"/>
          </a:xfrm>
        </p:spPr>
        <p:txBody>
          <a:bodyPr>
            <a:normAutofit fontScale="90000"/>
          </a:bodyPr>
          <a:lstStyle/>
          <a:p>
            <a:r>
              <a:rPr lang="ru-RU" b="1" dirty="0" smtClean="0"/>
              <a:t>Динамический вызов – </a:t>
            </a:r>
            <a:r>
              <a:rPr lang="ru-RU" i="1" dirty="0" smtClean="0"/>
              <a:t>непрерывное образование, образование в течение всей жизни</a:t>
            </a:r>
            <a:endParaRPr lang="ru-RU" dirty="0"/>
          </a:p>
        </p:txBody>
      </p:sp>
      <p:sp>
        <p:nvSpPr>
          <p:cNvPr id="3" name="Содержимое 2"/>
          <p:cNvSpPr>
            <a:spLocks noGrp="1"/>
          </p:cNvSpPr>
          <p:nvPr>
            <p:ph idx="1"/>
          </p:nvPr>
        </p:nvSpPr>
        <p:spPr>
          <a:xfrm>
            <a:off x="467544" y="1844824"/>
            <a:ext cx="8229600" cy="4525963"/>
          </a:xfrm>
        </p:spPr>
        <p:txBody>
          <a:bodyPr>
            <a:normAutofit fontScale="85000" lnSpcReduction="10000"/>
          </a:bodyPr>
          <a:lstStyle/>
          <a:p>
            <a:r>
              <a:rPr lang="ru-RU" dirty="0" smtClean="0"/>
              <a:t>Основные проблемы российского образования, перечисленные в Стратегии 2020, такие как недостаточный охват детей дошкольным образованием, высокая доля школьников, не достигающих удовлетворительного уровня функциональной грамотности, значительное отставание наименее успешных групп учащихся от наиболее успешных, недостаточное развитие социальной компетентности школьников, не позволяют оперативно перейти к решению глобальной проблемы опережающего образования.</a:t>
            </a:r>
          </a:p>
          <a:p>
            <a:endParaRPr lang="ru-RU"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620688"/>
            <a:ext cx="8712968" cy="1143000"/>
          </a:xfrm>
        </p:spPr>
        <p:txBody>
          <a:bodyPr>
            <a:noAutofit/>
          </a:bodyPr>
          <a:lstStyle/>
          <a:p>
            <a:r>
              <a:rPr lang="ru-RU" sz="3600" b="1" dirty="0" smtClean="0"/>
              <a:t>Адаптационный вызов</a:t>
            </a:r>
            <a:r>
              <a:rPr lang="ru-RU" sz="3600" i="1" dirty="0" smtClean="0"/>
              <a:t> - трансформация системы образования с учетом новых требований экономики знаний.</a:t>
            </a:r>
            <a:r>
              <a:rPr lang="ru-RU" sz="3600" dirty="0" smtClean="0"/>
              <a:t/>
            </a:r>
            <a:br>
              <a:rPr lang="ru-RU" sz="3600" dirty="0" smtClean="0"/>
            </a:br>
            <a:endParaRPr lang="ru-RU" sz="3600" dirty="0"/>
          </a:p>
        </p:txBody>
      </p:sp>
      <p:sp>
        <p:nvSpPr>
          <p:cNvPr id="3" name="Содержимое 2"/>
          <p:cNvSpPr>
            <a:spLocks noGrp="1"/>
          </p:cNvSpPr>
          <p:nvPr>
            <p:ph idx="1"/>
          </p:nvPr>
        </p:nvSpPr>
        <p:spPr>
          <a:xfrm>
            <a:off x="467544" y="1916832"/>
            <a:ext cx="8229600" cy="4525963"/>
          </a:xfrm>
        </p:spPr>
        <p:txBody>
          <a:bodyPr>
            <a:normAutofit fontScale="85000" lnSpcReduction="20000"/>
          </a:bodyPr>
          <a:lstStyle/>
          <a:p>
            <a:r>
              <a:rPr lang="ru-RU" dirty="0" smtClean="0"/>
              <a:t>Существующая система образования не успевает обновляться, чтобы адекватно отвечать на технологические, культурные и социальные изменения, на новые потребности семей и детей.</a:t>
            </a:r>
          </a:p>
          <a:p>
            <a:r>
              <a:rPr lang="ru-RU" dirty="0" smtClean="0"/>
              <a:t>На период до 2030 года новыми приоритетными образовательными результатами должны стать: способность эффективно применять теоретические знания, высокий уровень развития технологических компетенций, формирование позитивных социальных установок. Особый акцент делается на достижение российскими школьниками результатов, позволяющих войти в группу лидеров по показателям исследования PISA. </a:t>
            </a:r>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Какими  умениями должен обладать современный учитель?</a:t>
            </a:r>
            <a:endParaRPr lang="ru-RU" dirty="0"/>
          </a:p>
        </p:txBody>
      </p:sp>
      <p:sp>
        <p:nvSpPr>
          <p:cNvPr id="3" name="Содержимое 2"/>
          <p:cNvSpPr>
            <a:spLocks noGrp="1"/>
          </p:cNvSpPr>
          <p:nvPr>
            <p:ph idx="1"/>
          </p:nvPr>
        </p:nvSpPr>
        <p:spPr>
          <a:xfrm>
            <a:off x="251520" y="1600200"/>
            <a:ext cx="8640960" cy="4525963"/>
          </a:xfrm>
        </p:spPr>
        <p:txBody>
          <a:bodyPr/>
          <a:lstStyle/>
          <a:p>
            <a:r>
              <a:rPr lang="ru-RU" dirty="0" smtClean="0"/>
              <a:t>Умение и готовность постоянно учиться</a:t>
            </a:r>
          </a:p>
          <a:p>
            <a:r>
              <a:rPr lang="ru-RU" dirty="0" smtClean="0"/>
              <a:t>Умения самоорганизации и самоконтроля</a:t>
            </a:r>
          </a:p>
          <a:p>
            <a:r>
              <a:rPr lang="ru-RU" dirty="0" smtClean="0"/>
              <a:t>Умение налаживать эффективное взаимодействие</a:t>
            </a:r>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Глобальные вызовы образования</a:t>
            </a:r>
            <a:endParaRPr lang="ru-RU" dirty="0"/>
          </a:p>
        </p:txBody>
      </p:sp>
      <p:sp>
        <p:nvSpPr>
          <p:cNvPr id="6" name="Текст 5"/>
          <p:cNvSpPr>
            <a:spLocks noGrp="1"/>
          </p:cNvSpPr>
          <p:nvPr>
            <p:ph type="body" idx="1"/>
          </p:nvPr>
        </p:nvSpPr>
        <p:spPr/>
        <p:txBody>
          <a:bodyPr>
            <a:normAutofit fontScale="55000" lnSpcReduction="20000"/>
          </a:bodyPr>
          <a:lstStyle/>
          <a:p>
            <a:r>
              <a:rPr lang="ru-RU" dirty="0" smtClean="0"/>
              <a:t>19 мая в Высшей школе экономики прошло очередное совместное заседание двух экспертных групп по обновлению «Стратегии-2020» </a:t>
            </a:r>
            <a:endParaRPr lang="ru-RU" dirty="0"/>
          </a:p>
        </p:txBody>
      </p:sp>
      <p:pic>
        <p:nvPicPr>
          <p:cNvPr id="4" name="Содержимое 3" descr="Исак Фрумин"/>
          <p:cNvPicPr>
            <a:picLocks noGrp="1"/>
          </p:cNvPicPr>
          <p:nvPr>
            <p:ph sz="half" idx="2"/>
          </p:nvPr>
        </p:nvPicPr>
        <p:blipFill>
          <a:blip r:embed="rId2" cstate="print">
            <a:extLst>
              <a:ext uri="{28A0092B-C50C-407E-A947-70E740481C1C}">
                <a14:useLocalDpi xmlns="" xmlns:wpc="http://schemas.microsoft.com/office/word/2010/wordprocessingCanvas" xmlns:mc="http://schemas.openxmlformats.org/markup-compatibility/2006" xmlns:o="urn:schemas-microsoft-com:office:office" xmlns:m="http://schemas.openxmlformats.org/officeDocument/2006/math" xmlns:v="urn:schemas-microsoft-com:vml" xmlns:wp14="http://schemas.microsoft.com/office/word/2010/wordprocessingDrawing" xmlns:wp="http://schemas.openxmlformats.org/drawingml/2006/wordprocessingDrawing" xmlns:w10="urn:schemas-microsoft-com:office:word" xmlns:w="http://schemas.openxmlformats.org/wordprocessingml/2006/main" xmlns:w14="http://schemas.microsoft.com/office/word/2010/wordml" xmlns:w15="http://schemas.microsoft.com/office/word/2012/wordml" xmlns:wpg="http://schemas.microsoft.com/office/word/2010/wordprocessingGroup" xmlns:wpi="http://schemas.microsoft.com/office/word/2010/wordprocessingInk" xmlns:wne="http://schemas.microsoft.com/office/word/2006/wordml" xmlns:wps="http://schemas.microsoft.com/office/word/2010/wordprocessingShape" xmlns:a14="http://schemas.microsoft.com/office/drawing/2010/main" xmlns:pic="http://schemas.openxmlformats.org/drawingml/2006/picture" xmlns:lc="http://schemas.openxmlformats.org/drawingml/2006/lockedCanvas" val="0"/>
              </a:ext>
            </a:extLst>
          </a:blip>
          <a:stretch>
            <a:fillRect/>
          </a:stretch>
        </p:blipFill>
        <p:spPr bwMode="auto">
          <a:xfrm>
            <a:off x="5292080" y="1268760"/>
            <a:ext cx="2664296" cy="2808312"/>
          </a:xfrm>
          <a:prstGeom prst="rect">
            <a:avLst/>
          </a:prstGeom>
          <a:noFill/>
          <a:ln>
            <a:noFill/>
          </a:ln>
        </p:spPr>
      </p:pic>
      <p:sp>
        <p:nvSpPr>
          <p:cNvPr id="7" name="Текст 6"/>
          <p:cNvSpPr>
            <a:spLocks noGrp="1"/>
          </p:cNvSpPr>
          <p:nvPr>
            <p:ph type="body" sz="quarter" idx="3"/>
          </p:nvPr>
        </p:nvSpPr>
        <p:spPr>
          <a:xfrm>
            <a:off x="5220072" y="4581128"/>
            <a:ext cx="3240360" cy="639762"/>
          </a:xfrm>
        </p:spPr>
        <p:txBody>
          <a:bodyPr>
            <a:noAutofit/>
          </a:bodyPr>
          <a:lstStyle/>
          <a:p>
            <a:r>
              <a:rPr lang="ru-RU" sz="1600" dirty="0" err="1" smtClean="0"/>
              <a:t>Исак</a:t>
            </a:r>
            <a:r>
              <a:rPr lang="ru-RU" sz="1600" dirty="0" smtClean="0"/>
              <a:t> Фрумин,</a:t>
            </a:r>
          </a:p>
          <a:p>
            <a:r>
              <a:rPr lang="ru-RU" sz="1600" dirty="0" smtClean="0"/>
              <a:t>научный руководитель Института развития образования (ИРО) НИУ ВШЭ </a:t>
            </a:r>
            <a:endParaRPr lang="ru-RU" sz="1600" dirty="0"/>
          </a:p>
        </p:txBody>
      </p:sp>
      <p:sp>
        <p:nvSpPr>
          <p:cNvPr id="8" name="Содержимое 7"/>
          <p:cNvSpPr>
            <a:spLocks noGrp="1"/>
          </p:cNvSpPr>
          <p:nvPr>
            <p:ph sz="quarter" idx="4"/>
          </p:nvPr>
        </p:nvSpPr>
        <p:spPr>
          <a:xfrm>
            <a:off x="467544" y="2420888"/>
            <a:ext cx="4041775" cy="3951288"/>
          </a:xfrm>
        </p:spPr>
        <p:txBody>
          <a:bodyPr>
            <a:normAutofit fontScale="92500" lnSpcReduction="10000"/>
          </a:bodyPr>
          <a:lstStyle/>
          <a:p>
            <a:r>
              <a:rPr lang="ru-RU" dirty="0" smtClean="0"/>
              <a:t>Кризис традиционной модели детства;</a:t>
            </a:r>
          </a:p>
          <a:p>
            <a:r>
              <a:rPr lang="ru-RU" dirty="0" smtClean="0"/>
              <a:t>потеря школой «монополии» на образование;</a:t>
            </a:r>
          </a:p>
          <a:p>
            <a:r>
              <a:rPr lang="ru-RU" dirty="0" smtClean="0"/>
              <a:t>развитие новых форм социализации;</a:t>
            </a:r>
          </a:p>
          <a:p>
            <a:r>
              <a:rPr lang="ru-RU" dirty="0" smtClean="0"/>
              <a:t>повышение роли технологической грамотности;</a:t>
            </a:r>
          </a:p>
          <a:p>
            <a:r>
              <a:rPr lang="ru-RU" dirty="0" smtClean="0"/>
              <a:t>появление в школах детей, плохо говорящих по-русски.</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052736"/>
            <a:ext cx="8229600" cy="4525963"/>
          </a:xfrm>
        </p:spPr>
        <p:txBody>
          <a:bodyPr/>
          <a:lstStyle/>
          <a:p>
            <a:pPr>
              <a:buNone/>
            </a:pPr>
            <a:r>
              <a:rPr lang="ru-RU" dirty="0" smtClean="0"/>
              <a:t>   В </a:t>
            </a:r>
            <a:r>
              <a:rPr lang="ru-RU" dirty="0" smtClean="0"/>
              <a:t>России при разработке глобальных направлений развития страны эти вызовы трансформируются с учетом национальных особенностей. Одним из таких документов является Стратегия 2020. В ней глобальные вызовы наполняются конкретным содержанием, отражая специфику развития российского общества.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Стратегия 2020</a:t>
            </a:r>
            <a:endParaRPr lang="ru-RU" dirty="0"/>
          </a:p>
        </p:txBody>
      </p:sp>
      <p:sp>
        <p:nvSpPr>
          <p:cNvPr id="3" name="Содержимое 2"/>
          <p:cNvSpPr>
            <a:spLocks noGrp="1"/>
          </p:cNvSpPr>
          <p:nvPr>
            <p:ph idx="1"/>
          </p:nvPr>
        </p:nvSpPr>
        <p:spPr/>
        <p:txBody>
          <a:bodyPr/>
          <a:lstStyle/>
          <a:p>
            <a:pPr>
              <a:buNone/>
            </a:pPr>
            <a:r>
              <a:rPr lang="ru-RU" b="1" dirty="0" smtClean="0"/>
              <a:t>   Стратегия </a:t>
            </a:r>
            <a:r>
              <a:rPr lang="ru-RU" b="1" dirty="0" smtClean="0"/>
              <a:t>2020</a:t>
            </a:r>
            <a:r>
              <a:rPr lang="ru-RU" dirty="0" smtClean="0"/>
              <a:t> — краткое наименование Концепции долгосрочного социально-экономического развития (КДР) Российской Федерации до 2020 года.</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Низкая мотивация</a:t>
            </a:r>
            <a:endParaRPr lang="ru-RU" dirty="0"/>
          </a:p>
        </p:txBody>
      </p:sp>
      <p:sp>
        <p:nvSpPr>
          <p:cNvPr id="3" name="Содержимое 2"/>
          <p:cNvSpPr>
            <a:spLocks noGrp="1"/>
          </p:cNvSpPr>
          <p:nvPr>
            <p:ph idx="1"/>
          </p:nvPr>
        </p:nvSpPr>
        <p:spPr>
          <a:xfrm>
            <a:off x="323528" y="1340768"/>
            <a:ext cx="8568952" cy="4785395"/>
          </a:xfrm>
        </p:spPr>
        <p:txBody>
          <a:bodyPr>
            <a:normAutofit fontScale="85000" lnSpcReduction="20000"/>
          </a:bodyPr>
          <a:lstStyle/>
          <a:p>
            <a:pPr>
              <a:buNone/>
            </a:pPr>
            <a:r>
              <a:rPr lang="ru-RU" dirty="0" smtClean="0"/>
              <a:t/>
            </a:r>
            <a:br>
              <a:rPr lang="ru-RU" dirty="0" smtClean="0"/>
            </a:br>
            <a:r>
              <a:rPr lang="ru-RU" dirty="0" smtClean="0"/>
              <a:t>Первая и основная проблема сегодняшней образовательной системы – школьникам просто скучно учиться. Безусловно, проблема не нова, но современные дети отличаются от нас с вами тем, что не обращают внимания на внешнюю мотивацию. Это значит, что оценки и похвала родителей становятся наименее важным фактором при формировании интереса к учёбе. 40% современных школьников назвали основным </a:t>
            </a:r>
            <a:r>
              <a:rPr lang="ru-RU" dirty="0" err="1" smtClean="0"/>
              <a:t>мотиватором</a:t>
            </a:r>
            <a:r>
              <a:rPr lang="ru-RU" dirty="0" smtClean="0"/>
              <a:t> личные социальные цели («Я хочу быть культурным и развитым», «Я знаю, кем я хочу работать и что для этого нужно»). </a:t>
            </a:r>
            <a:br>
              <a:rPr lang="ru-RU" dirty="0" smtClean="0"/>
            </a:b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Неумение применять знания </a:t>
            </a:r>
            <a:br>
              <a:rPr lang="ru-RU" dirty="0" smtClean="0"/>
            </a:br>
            <a:r>
              <a:rPr lang="ru-RU" dirty="0" smtClean="0"/>
              <a:t>на практике</a:t>
            </a:r>
            <a:endParaRPr lang="ru-RU" dirty="0"/>
          </a:p>
        </p:txBody>
      </p:sp>
      <p:sp>
        <p:nvSpPr>
          <p:cNvPr id="3" name="Содержимое 2"/>
          <p:cNvSpPr>
            <a:spLocks noGrp="1"/>
          </p:cNvSpPr>
          <p:nvPr>
            <p:ph idx="1"/>
          </p:nvPr>
        </p:nvSpPr>
        <p:spPr>
          <a:xfrm>
            <a:off x="323528" y="1600200"/>
            <a:ext cx="8363272" cy="4525963"/>
          </a:xfrm>
        </p:spPr>
        <p:txBody>
          <a:bodyPr>
            <a:normAutofit/>
          </a:bodyPr>
          <a:lstStyle/>
          <a:p>
            <a:pPr>
              <a:buNone/>
            </a:pPr>
            <a:r>
              <a:rPr lang="ru-RU" dirty="0" smtClean="0"/>
              <a:t/>
            </a:r>
            <a:br>
              <a:rPr lang="ru-RU" dirty="0" smtClean="0"/>
            </a:br>
            <a:r>
              <a:rPr lang="ru-RU" dirty="0" smtClean="0"/>
              <a:t>Из первой проблемы логически следует вторая. Дети с трудом понимают, когда им необходимо применить свои знания на практическом материале. </a:t>
            </a:r>
            <a:br>
              <a:rPr lang="ru-RU" dirty="0" smtClean="0"/>
            </a:b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2736"/>
            <a:ext cx="8229600" cy="1143000"/>
          </a:xfrm>
        </p:spPr>
        <p:txBody>
          <a:bodyPr>
            <a:normAutofit fontScale="90000"/>
          </a:bodyPr>
          <a:lstStyle/>
          <a:p>
            <a:r>
              <a:rPr lang="ru-RU" sz="3100" b="1" u="sng" dirty="0" smtClean="0"/>
              <a:t>Проблемы образования:</a:t>
            </a:r>
            <a:r>
              <a:rPr lang="ru-RU" sz="3100" dirty="0" smtClean="0"/>
              <a:t/>
            </a:r>
            <a:br>
              <a:rPr lang="ru-RU" sz="3100" dirty="0" smtClean="0"/>
            </a:br>
            <a:r>
              <a:rPr lang="ru-RU" sz="3100" dirty="0" smtClean="0"/>
              <a:t>низкие результаты наших детей в международных сравнительных исследованиях качества образования</a:t>
            </a:r>
            <a:r>
              <a:rPr lang="ru-RU" dirty="0" smtClean="0"/>
              <a:t/>
            </a:r>
            <a:br>
              <a:rPr lang="ru-RU" dirty="0" smtClean="0"/>
            </a:br>
            <a:r>
              <a:rPr lang="ru-RU" dirty="0" smtClean="0"/>
              <a:t/>
            </a:r>
            <a:br>
              <a:rPr lang="ru-RU" dirty="0" smtClean="0"/>
            </a:br>
            <a:endParaRPr lang="ru-RU" dirty="0"/>
          </a:p>
        </p:txBody>
      </p:sp>
      <p:graphicFrame>
        <p:nvGraphicFramePr>
          <p:cNvPr id="4" name="Схема 3"/>
          <p:cNvGraphicFramePr/>
          <p:nvPr/>
        </p:nvGraphicFramePr>
        <p:xfrm>
          <a:off x="0" y="1772816"/>
          <a:ext cx="9144000" cy="58038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764704"/>
            <a:ext cx="8229600" cy="1143000"/>
          </a:xfrm>
        </p:spPr>
        <p:txBody>
          <a:bodyPr>
            <a:normAutofit fontScale="90000"/>
          </a:bodyPr>
          <a:lstStyle/>
          <a:p>
            <a:r>
              <a:rPr lang="ru-RU" sz="3100" b="1" u="sng" dirty="0" smtClean="0"/>
              <a:t>Проблемы образования:</a:t>
            </a:r>
            <a:r>
              <a:rPr lang="ru-RU" sz="3100" dirty="0" smtClean="0"/>
              <a:t/>
            </a:r>
            <a:br>
              <a:rPr lang="ru-RU" sz="3100" dirty="0" smtClean="0"/>
            </a:br>
            <a:r>
              <a:rPr lang="ru-RU" sz="3100" dirty="0" smtClean="0"/>
              <a:t>ухудшение здоровья детей</a:t>
            </a:r>
            <a:r>
              <a:rPr lang="ru-RU" dirty="0" smtClean="0"/>
              <a:t/>
            </a:r>
            <a:br>
              <a:rPr lang="ru-RU" dirty="0" smtClean="0"/>
            </a:br>
            <a:r>
              <a:rPr lang="ru-RU" dirty="0" smtClean="0"/>
              <a:t/>
            </a:r>
            <a:br>
              <a:rPr lang="ru-RU" dirty="0" smtClean="0"/>
            </a:br>
            <a:endParaRPr lang="ru-RU" dirty="0"/>
          </a:p>
        </p:txBody>
      </p:sp>
      <p:graphicFrame>
        <p:nvGraphicFramePr>
          <p:cNvPr id="6" name="Диаграмма 5"/>
          <p:cNvGraphicFramePr/>
          <p:nvPr/>
        </p:nvGraphicFramePr>
        <p:xfrm>
          <a:off x="827584" y="1412776"/>
          <a:ext cx="7920880" cy="507211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404664"/>
            <a:ext cx="8229600" cy="1143000"/>
          </a:xfrm>
        </p:spPr>
        <p:txBody>
          <a:bodyPr>
            <a:normAutofit fontScale="90000"/>
          </a:bodyPr>
          <a:lstStyle/>
          <a:p>
            <a:r>
              <a:rPr lang="ru-RU" dirty="0" smtClean="0"/>
              <a:t>Разрыв между знаниями, которые даёт школа, и вузовскими требованиями</a:t>
            </a:r>
            <a:endParaRPr lang="ru-RU" dirty="0"/>
          </a:p>
        </p:txBody>
      </p:sp>
      <p:sp>
        <p:nvSpPr>
          <p:cNvPr id="3" name="Содержимое 2"/>
          <p:cNvSpPr>
            <a:spLocks noGrp="1"/>
          </p:cNvSpPr>
          <p:nvPr>
            <p:ph idx="1"/>
          </p:nvPr>
        </p:nvSpPr>
        <p:spPr/>
        <p:txBody>
          <a:bodyPr/>
          <a:lstStyle/>
          <a:p>
            <a:pPr>
              <a:buNone/>
            </a:pPr>
            <a:r>
              <a:rPr lang="ru-RU" dirty="0" smtClean="0"/>
              <a:t/>
            </a:r>
            <a:br>
              <a:rPr lang="ru-RU" dirty="0" smtClean="0"/>
            </a:br>
            <a:r>
              <a:rPr lang="ru-RU" dirty="0" smtClean="0"/>
              <a:t>Преподаватели вузов не первый год жалуются на уровень знаний, с которыми к ним приходят первокурсники. Первые полгода вчерашних школьников приходится «подтягивать» до нужного уровня знаний.</a:t>
            </a:r>
            <a:br>
              <a:rPr lang="ru-RU" dirty="0" smtClean="0"/>
            </a:br>
            <a:endParaRPr lang="ru-RU" dirty="0"/>
          </a:p>
        </p:txBody>
      </p:sp>
    </p:spTree>
  </p:cSld>
  <p:clrMapOvr>
    <a:masterClrMapping/>
  </p:clrMapOvr>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Тема Office">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Аспект">
  <a:themeElements>
    <a:clrScheme name="Аспект">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Аспект">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Аспект">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111</TotalTime>
  <Words>499</Words>
  <Application>Microsoft Office PowerPoint</Application>
  <PresentationFormat>Экран (4:3)</PresentationFormat>
  <Paragraphs>51</Paragraphs>
  <Slides>17</Slides>
  <Notes>0</Notes>
  <HiddenSlides>0</HiddenSlides>
  <MMClips>0</MMClips>
  <ScaleCrop>false</ScaleCrop>
  <HeadingPairs>
    <vt:vector size="4" baseType="variant">
      <vt:variant>
        <vt:lpstr>Тема</vt:lpstr>
      </vt:variant>
      <vt:variant>
        <vt:i4>2</vt:i4>
      </vt:variant>
      <vt:variant>
        <vt:lpstr>Заголовки слайдов</vt:lpstr>
      </vt:variant>
      <vt:variant>
        <vt:i4>17</vt:i4>
      </vt:variant>
    </vt:vector>
  </HeadingPairs>
  <TitlesOfParts>
    <vt:vector size="19" baseType="lpstr">
      <vt:lpstr>Тема Office</vt:lpstr>
      <vt:lpstr>Аспект</vt:lpstr>
      <vt:lpstr>Школа молодого учителя </vt:lpstr>
      <vt:lpstr>Глобальные вызовы образования</vt:lpstr>
      <vt:lpstr>Слайд 3</vt:lpstr>
      <vt:lpstr>Стратегия 2020</vt:lpstr>
      <vt:lpstr>Низкая мотивация</vt:lpstr>
      <vt:lpstr>Неумение применять знания  на практике</vt:lpstr>
      <vt:lpstr>Проблемы образования: низкие результаты наших детей в международных сравнительных исследованиях качества образования  </vt:lpstr>
      <vt:lpstr>Проблемы образования: ухудшение здоровья детей  </vt:lpstr>
      <vt:lpstr>Разрыв между знаниями, которые даёт школа, и вузовскими требованиями</vt:lpstr>
      <vt:lpstr>Проблемы образования: неравномерные доходы школ </vt:lpstr>
      <vt:lpstr>Высшее образование как самоцель</vt:lpstr>
      <vt:lpstr>Недостаток молодых учителей</vt:lpstr>
      <vt:lpstr>Непрестижность и непопулярность учительской профессии</vt:lpstr>
      <vt:lpstr>Информационный вызов – переход к информационному обществу</vt:lpstr>
      <vt:lpstr>Динамический вызов – непрерывное образование, образование в течение всей жизни</vt:lpstr>
      <vt:lpstr>Адаптационный вызов - трансформация системы образования с учетом новых требований экономики знаний. </vt:lpstr>
      <vt:lpstr>Какими  умениями должен обладать современный учитель?</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Таня</dc:creator>
  <cp:lastModifiedBy>Васинова</cp:lastModifiedBy>
  <cp:revision>49</cp:revision>
  <dcterms:created xsi:type="dcterms:W3CDTF">2019-10-23T15:53:30Z</dcterms:created>
  <dcterms:modified xsi:type="dcterms:W3CDTF">2019-11-09T11:30:02Z</dcterms:modified>
</cp:coreProperties>
</file>