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73" r:id="rId5"/>
    <p:sldId id="280" r:id="rId6"/>
    <p:sldId id="281" r:id="rId7"/>
    <p:sldId id="277" r:id="rId8"/>
    <p:sldId id="282" r:id="rId9"/>
    <p:sldId id="283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72;&#1085;&#1072;&#1083;&#1080;&#1079;%20&#1086;&#1083;&#1080;&#1084;&#1087;&#1080;&#1072;&#1076;&#1099;_2019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2000" dirty="0"/>
              <a:t>Средний процент решаемости заданий Олимпиады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1272004949140946E-2"/>
          <c:y val="0.24227928628252093"/>
          <c:w val="0.78198832575110211"/>
          <c:h val="0.64089924561064471"/>
        </c:manualLayout>
      </c:layout>
      <c:barChart>
        <c:barDir val="col"/>
        <c:grouping val="clustered"/>
        <c:ser>
          <c:idx val="0"/>
          <c:order val="0"/>
          <c:tx>
            <c:strRef>
              <c:f>Лист4!$B$1</c:f>
              <c:strCache>
                <c:ptCount val="1"/>
                <c:pt idx="0">
                  <c:v>7 класс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Лист4!$B$2:$B$7</c:f>
              <c:numCache>
                <c:formatCode>0.00%</c:formatCode>
                <c:ptCount val="6"/>
                <c:pt idx="0" formatCode="0%">
                  <c:v>0.17</c:v>
                </c:pt>
                <c:pt idx="1">
                  <c:v>0.11200000000000002</c:v>
                </c:pt>
                <c:pt idx="2">
                  <c:v>3.6000000000000004E-2</c:v>
                </c:pt>
                <c:pt idx="3">
                  <c:v>9.4000000000000042E-2</c:v>
                </c:pt>
                <c:pt idx="4">
                  <c:v>0.24100000000000021</c:v>
                </c:pt>
                <c:pt idx="5">
                  <c:v>0.13100000000000001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Лист4!$C$2:$C$7</c:f>
              <c:numCache>
                <c:formatCode>0.00%</c:formatCode>
                <c:ptCount val="6"/>
                <c:pt idx="0">
                  <c:v>0.26800000000000002</c:v>
                </c:pt>
                <c:pt idx="1">
                  <c:v>0.25900000000000001</c:v>
                </c:pt>
                <c:pt idx="2">
                  <c:v>0.24600000000000039</c:v>
                </c:pt>
                <c:pt idx="3">
                  <c:v>0.22800000000000004</c:v>
                </c:pt>
                <c:pt idx="4">
                  <c:v>0.19300000000000003</c:v>
                </c:pt>
                <c:pt idx="5">
                  <c:v>0.23900000000000021</c:v>
                </c:pt>
              </c:numCache>
            </c:numRef>
          </c:val>
        </c:ser>
        <c:ser>
          <c:idx val="2"/>
          <c:order val="2"/>
          <c:tx>
            <c:strRef>
              <c:f>Лист4!$D$1</c:f>
              <c:strCache>
                <c:ptCount val="1"/>
                <c:pt idx="0">
                  <c:v>9 класс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Лист4!$D$2:$D$7</c:f>
              <c:numCache>
                <c:formatCode>0.00%</c:formatCode>
                <c:ptCount val="6"/>
                <c:pt idx="0">
                  <c:v>0.18400000000000039</c:v>
                </c:pt>
                <c:pt idx="1">
                  <c:v>0.57099999999999995</c:v>
                </c:pt>
                <c:pt idx="2">
                  <c:v>0.44100000000000006</c:v>
                </c:pt>
                <c:pt idx="3">
                  <c:v>0.10800000000000012</c:v>
                </c:pt>
                <c:pt idx="4">
                  <c:v>0.19700000000000004</c:v>
                </c:pt>
                <c:pt idx="5">
                  <c:v>0.30020000000000002</c:v>
                </c:pt>
              </c:numCache>
            </c:numRef>
          </c:val>
        </c:ser>
        <c:ser>
          <c:idx val="3"/>
          <c:order val="3"/>
          <c:tx>
            <c:strRef>
              <c:f>Лист4!$E$1</c:f>
              <c:strCache>
                <c:ptCount val="1"/>
                <c:pt idx="0">
                  <c:v>10 класс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Лист4!$E$2:$E$7</c:f>
              <c:numCache>
                <c:formatCode>0.00%</c:formatCode>
                <c:ptCount val="6"/>
                <c:pt idx="0">
                  <c:v>0.40500000000000008</c:v>
                </c:pt>
                <c:pt idx="1">
                  <c:v>0.47700000000000031</c:v>
                </c:pt>
                <c:pt idx="2">
                  <c:v>0.21400000000000038</c:v>
                </c:pt>
                <c:pt idx="3">
                  <c:v>0.33100000000000102</c:v>
                </c:pt>
                <c:pt idx="4">
                  <c:v>0.129</c:v>
                </c:pt>
                <c:pt idx="5">
                  <c:v>0.31100000000000078</c:v>
                </c:pt>
              </c:numCache>
            </c:numRef>
          </c:val>
        </c:ser>
        <c:ser>
          <c:idx val="4"/>
          <c:order val="4"/>
          <c:tx>
            <c:strRef>
              <c:f>Лист4!$F$1</c:f>
              <c:strCache>
                <c:ptCount val="1"/>
                <c:pt idx="0">
                  <c:v>11 класс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Лист4!$F$2:$F$7</c:f>
              <c:numCache>
                <c:formatCode>0.00%</c:formatCode>
                <c:ptCount val="6"/>
                <c:pt idx="0">
                  <c:v>0.37900000000000089</c:v>
                </c:pt>
                <c:pt idx="1">
                  <c:v>0.40400000000000008</c:v>
                </c:pt>
                <c:pt idx="2">
                  <c:v>7.9000000000000195E-2</c:v>
                </c:pt>
                <c:pt idx="3">
                  <c:v>0.45300000000000001</c:v>
                </c:pt>
                <c:pt idx="4">
                  <c:v>4.4000000000000004E-2</c:v>
                </c:pt>
                <c:pt idx="5">
                  <c:v>0.27200000000000002</c:v>
                </c:pt>
              </c:numCache>
            </c:numRef>
          </c:val>
        </c:ser>
        <c:dLbls/>
        <c:axId val="65658240"/>
        <c:axId val="67306624"/>
      </c:barChart>
      <c:catAx>
        <c:axId val="656582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7306624"/>
        <c:crosses val="autoZero"/>
        <c:auto val="1"/>
        <c:lblAlgn val="ctr"/>
        <c:lblOffset val="100"/>
      </c:catAx>
      <c:valAx>
        <c:axId val="67306624"/>
        <c:scaling>
          <c:orientation val="minMax"/>
        </c:scaling>
        <c:axPos val="l"/>
        <c:majorGridlines/>
        <c:numFmt formatCode="0%" sourceLinked="1"/>
        <c:tickLblPos val="nextTo"/>
        <c:crossAx val="65658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5EB73-9D8A-46A7-A9D1-3AD8520E0DEC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207D1-DA02-4AA3-A1E4-D459B5016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85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207D1-DA02-4AA3-A1E4-D459B501629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52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Заседание городского методического объединения учителей математики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«Анализ результатов выполнения заданий муниципального этапа всероссийской олимпиады школьников по математике в 2019-2020 учебном году»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15.01.2020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581128"/>
            <a:ext cx="3168352" cy="1057672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err="1" smtClean="0">
                <a:solidFill>
                  <a:srgbClr val="002060"/>
                </a:solidFill>
              </a:rPr>
              <a:t>Петроченко</a:t>
            </a:r>
            <a:r>
              <a:rPr lang="ru-RU" sz="1400" b="1" dirty="0" smtClean="0">
                <a:solidFill>
                  <a:srgbClr val="002060"/>
                </a:solidFill>
              </a:rPr>
              <a:t> Н.А., учитель математики МБОУ «СШ № 40», председатель муниципального этапа </a:t>
            </a:r>
            <a:r>
              <a:rPr lang="ru-RU" sz="1400" b="1" dirty="0" err="1" smtClean="0">
                <a:solidFill>
                  <a:srgbClr val="002060"/>
                </a:solidFill>
              </a:rPr>
              <a:t>ВсОШ</a:t>
            </a:r>
            <a:r>
              <a:rPr lang="ru-RU" sz="1400" b="1" dirty="0" smtClean="0">
                <a:solidFill>
                  <a:srgbClr val="002060"/>
                </a:solidFill>
              </a:rPr>
              <a:t> по математике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Тематика заданий муниципального этапа олимпиады в 2019-2020 учебном году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0000"/>
                </a:solidFill>
              </a:rPr>
              <a:t>7-8 класс  </a:t>
            </a:r>
            <a:r>
              <a:rPr lang="ru-RU" sz="1900" dirty="0" smtClean="0"/>
              <a:t>- сравнение чисел (с включением понятия </a:t>
            </a:r>
            <a:r>
              <a:rPr lang="en-US" sz="1900" i="1" dirty="0" smtClean="0"/>
              <a:t>n</a:t>
            </a:r>
            <a:r>
              <a:rPr lang="ru-RU" sz="1900" i="1" dirty="0" smtClean="0"/>
              <a:t>!</a:t>
            </a:r>
            <a:r>
              <a:rPr lang="ru-RU" sz="1900" dirty="0" smtClean="0"/>
              <a:t>),</a:t>
            </a:r>
            <a:endParaRPr lang="ru-RU" sz="19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/>
              <a:t>                   - четность и нечетность чисел,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- сумма углов треугольника, соотношения между сторонами и углами треугольника,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делимость чисел, преобразования многочленов,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принцип Дирихле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solidFill>
                  <a:srgbClr val="FF0000"/>
                </a:solidFill>
              </a:rPr>
              <a:t>9</a:t>
            </a:r>
            <a:r>
              <a:rPr lang="ru-RU" sz="1900" dirty="0" smtClean="0">
                <a:solidFill>
                  <a:srgbClr val="FF0000"/>
                </a:solidFill>
              </a:rPr>
              <a:t> класс       </a:t>
            </a:r>
            <a:r>
              <a:rPr lang="ru-RU" sz="1900" dirty="0" smtClean="0"/>
              <a:t>- сравнение иррациональны чисел,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задача на составление уравнений и неравенств,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делимость,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подобие  прямоугольников,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логическая задача на оценку величин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0000"/>
                </a:solidFill>
              </a:rPr>
              <a:t>10 класс    </a:t>
            </a:r>
            <a:r>
              <a:rPr lang="ru-RU" sz="1900" dirty="0" smtClean="0"/>
              <a:t>- равносильность систем уравнений,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вписанные и описанные четырехугольники,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решение уравнения заменой переменной,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доказательство неравенств,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  <a:r>
              <a:rPr lang="ru-RU" sz="1900" dirty="0" smtClean="0"/>
              <a:t>                   -  принцип Дирихле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3546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Тематика заданий муниципального этапа олимпиады в 2019-2020 учебном году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11 класс – </a:t>
            </a:r>
            <a:r>
              <a:rPr lang="ru-RU" sz="2000" dirty="0" smtClean="0"/>
              <a:t>решение неравенств с использованием свойства монотонности функций,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- разложение многочленов на множители,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- треугольники (подобие, свойства центров вписанной и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описанной окружностей),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</a:t>
            </a:r>
            <a:r>
              <a:rPr lang="ru-RU" sz="2000" dirty="0"/>
              <a:t>- логическая задача на оценку </a:t>
            </a:r>
            <a:r>
              <a:rPr lang="ru-RU" sz="2000" dirty="0" smtClean="0"/>
              <a:t>величин (такая же, как №5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в 9 классе),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- тригонометрическое уравнение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3762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4615658"/>
              </p:ext>
            </p:extLst>
          </p:nvPr>
        </p:nvGraphicFramePr>
        <p:xfrm>
          <a:off x="395536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Тематика </a:t>
            </a:r>
            <a:r>
              <a:rPr lang="ru-RU" sz="2000" dirty="0" smtClean="0">
                <a:solidFill>
                  <a:srgbClr val="FF0000"/>
                </a:solidFill>
              </a:rPr>
              <a:t>и средний балл решаемости заданий </a:t>
            </a:r>
            <a:r>
              <a:rPr lang="ru-RU" sz="2000" dirty="0">
                <a:solidFill>
                  <a:srgbClr val="FF0000"/>
                </a:solidFill>
              </a:rPr>
              <a:t>муниципального этапа олимпиады в </a:t>
            </a:r>
            <a:r>
              <a:rPr lang="ru-RU" sz="2000" dirty="0" smtClean="0">
                <a:solidFill>
                  <a:srgbClr val="FF0000"/>
                </a:solidFill>
              </a:rPr>
              <a:t>2018-2019 </a:t>
            </a:r>
            <a:r>
              <a:rPr lang="ru-RU" sz="2000" dirty="0">
                <a:solidFill>
                  <a:srgbClr val="FF0000"/>
                </a:solidFill>
              </a:rPr>
              <a:t>учебном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11 класс     </a:t>
            </a:r>
            <a:r>
              <a:rPr lang="ru-RU" sz="2000" dirty="0" smtClean="0"/>
              <a:t>– логарифмическое уравнение (2,7)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-  делимость и остатки,(0,8)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                         -  </a:t>
            </a:r>
            <a:r>
              <a:rPr lang="ru-RU" sz="2000" dirty="0" smtClean="0"/>
              <a:t>тригонометрическое </a:t>
            </a:r>
            <a:r>
              <a:rPr lang="ru-RU" sz="2000" dirty="0" smtClean="0"/>
              <a:t>неравенство(2,2)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-  планиметрическая задача с применением формул тригонометрии (1,4),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- логическая задача на выбор выигрышной стратегии (1,3)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10 класс       </a:t>
            </a:r>
            <a:r>
              <a:rPr lang="ru-RU" sz="2000" dirty="0" smtClean="0"/>
              <a:t>- делимость чисел (0),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- признак вписанного четырехугольника (3,4) 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- системы уравнений с параметром( 0,6),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- инварианты (2,45),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- свойства функций(0,4)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846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Сравнительный анализ (в %) решаемости заданий в 7-9 классах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4046564"/>
              </p:ext>
            </p:extLst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задания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2018-2019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2019-2020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2018-2019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2019-2020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2018-2019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2019-2020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18,4%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24,6%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22,8%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19,3%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173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Выводы: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      1) Ежегодно на муниципальном этапе олимпиады предлагаются задания по </a:t>
            </a:r>
            <a:r>
              <a:rPr lang="ru-RU" sz="2000" dirty="0"/>
              <a:t>материалу, </a:t>
            </a:r>
            <a:r>
              <a:rPr lang="ru-RU" sz="2000" dirty="0" smtClean="0"/>
              <a:t>не </a:t>
            </a:r>
            <a:r>
              <a:rPr lang="ru-RU" sz="2000" dirty="0"/>
              <a:t>изученному обучающимися на момент проведения Олимпиады  (в том числе, учитывая  разные УМК</a:t>
            </a:r>
            <a:r>
              <a:rPr lang="ru-RU" sz="20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В этом учебном году к ним можно отнести: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  - задание №1 (7 класс): свойства факториала изучаются на уровне 9 класса, а в 7 классе учащиеся знают только определение.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   </a:t>
            </a:r>
            <a:r>
              <a:rPr lang="ru-RU" sz="2000" dirty="0" smtClean="0"/>
              <a:t>- задание </a:t>
            </a:r>
            <a:r>
              <a:rPr lang="ru-RU" sz="2000" dirty="0" smtClean="0"/>
              <a:t>№3 (7 класс): обучающиеся только начали изучать геометрию и теорема о соотношении сторон и углов треугольника им не известна.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        - задание №4: обучающиеся 7 класса на данном этапе не умеют умножать многочлен на многочлен, этот материал изучается позже.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В прошлом учебном году  11 класс- задание №1 (логарифмическое уравнение)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Выводы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2)</a:t>
            </a:r>
            <a:r>
              <a:rPr lang="ru-RU" sz="2400" dirty="0"/>
              <a:t> </a:t>
            </a:r>
            <a:r>
              <a:rPr lang="ru-RU" sz="2400" dirty="0" smtClean="0"/>
              <a:t>Значительная часть участников </a:t>
            </a:r>
            <a:r>
              <a:rPr lang="ru-RU" sz="2400" dirty="0"/>
              <a:t>Олимпиады </a:t>
            </a:r>
            <a:r>
              <a:rPr lang="ru-RU" sz="2400" dirty="0" smtClean="0"/>
              <a:t> рассматривает только частные </a:t>
            </a:r>
            <a:r>
              <a:rPr lang="ru-RU" sz="2400" dirty="0"/>
              <a:t>случаи решения, </a:t>
            </a:r>
            <a:r>
              <a:rPr lang="ru-RU" sz="2400" dirty="0" smtClean="0"/>
              <a:t>что свидетельствует о том, что обучающиеся </a:t>
            </a:r>
            <a:r>
              <a:rPr lang="ru-RU" sz="2400" dirty="0"/>
              <a:t>недостаточно подготовлены к решению задач олимпиадного уровня.</a:t>
            </a:r>
          </a:p>
          <a:p>
            <a:pPr marL="0" indent="0" algn="just">
              <a:buNone/>
            </a:pPr>
            <a:r>
              <a:rPr lang="ru-RU" sz="2400" dirty="0" smtClean="0"/>
              <a:t>  3) Наибольшие затруднения у участников олимпиады вызывают задачи на инварианты, принцип Дирихле, поиск выигрышных стратегий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  4) Положительная тенденция в этом учебном году – малая доля работ с нулевыми результатами, что говорит о более качественном  по сравнению с прошлым учебным годом проведении школьного этапа олимпиады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4456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Рекомендации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1) В каждой школе предусмотреть возможность включения в учебный план спецкурсов, факультативов, элективных курсов, усиливающих </a:t>
            </a:r>
            <a:r>
              <a:rPr lang="ru-RU" sz="2400" dirty="0"/>
              <a:t>прикладную, практическую направленность обучения </a:t>
            </a:r>
            <a:r>
              <a:rPr lang="ru-RU" sz="2400" dirty="0" smtClean="0"/>
              <a:t>математике.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  2) По мере необходимости организовать для учителей математики консультации, семинары,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по приемам решения олимпиадных задач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   3) Обратить внимание составителей заданий муниципального этапа олимпиады на необходимость выполнения рекомендаций Центральной предметной комиссии в части содержания и тематики задач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0167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677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Заседание городского методического объединения учителей математики  «Анализ результатов выполнения заданий муниципального этапа всероссийской олимпиады школьников по математике в 2019-2020 учебном году»  15.01.2020</vt:lpstr>
      <vt:lpstr>Тематика заданий муниципального этапа олимпиады в 2019-2020 учебном году</vt:lpstr>
      <vt:lpstr>Тематика заданий муниципального этапа олимпиады в 2019-2020 учебном году</vt:lpstr>
      <vt:lpstr>Слайд 4</vt:lpstr>
      <vt:lpstr>Тематика и средний балл решаемости заданий муниципального этапа олимпиады в 2018-2019 учебном году</vt:lpstr>
      <vt:lpstr>Сравнительный анализ (в %) решаемости заданий в 7-9 классах</vt:lpstr>
      <vt:lpstr>Выводы:</vt:lpstr>
      <vt:lpstr>Выводы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Васинова</cp:lastModifiedBy>
  <cp:revision>31</cp:revision>
  <cp:lastPrinted>2020-01-14T15:05:36Z</cp:lastPrinted>
  <dcterms:created xsi:type="dcterms:W3CDTF">2020-01-11T14:07:10Z</dcterms:created>
  <dcterms:modified xsi:type="dcterms:W3CDTF">2020-01-15T11:24:21Z</dcterms:modified>
</cp:coreProperties>
</file>