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1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65" d="100"/>
          <a:sy n="65" d="100"/>
        </p:scale>
        <p:origin x="14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24461-7B0C-4A7E-94DF-463F71BCAE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4747D1-23F7-4545-9527-BBA786909CA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EC5C57D-1645-4A5E-841E-87977E582EC2}" type="parTrans" cxnId="{10AA5D21-8465-4499-A290-D4174C9F01FD}">
      <dgm:prSet/>
      <dgm:spPr/>
      <dgm:t>
        <a:bodyPr/>
        <a:lstStyle/>
        <a:p>
          <a:endParaRPr lang="ru-RU"/>
        </a:p>
      </dgm:t>
    </dgm:pt>
    <dgm:pt modelId="{10E999D8-121B-4689-9095-EF6D6DA61135}" type="sibTrans" cxnId="{10AA5D21-8465-4499-A290-D4174C9F01FD}">
      <dgm:prSet/>
      <dgm:spPr/>
      <dgm:t>
        <a:bodyPr/>
        <a:lstStyle/>
        <a:p>
          <a:endParaRPr lang="ru-RU"/>
        </a:p>
      </dgm:t>
    </dgm:pt>
    <dgm:pt modelId="{B739D039-7100-4729-A512-292AEE307A1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Arno Pro" pitchFamily="18" charset="0"/>
            </a:rPr>
            <a:t>Предмет содержит знания из многих общественных наук</a:t>
          </a:r>
          <a:endParaRPr lang="ru-RU" sz="2000" b="1" dirty="0">
            <a:solidFill>
              <a:srgbClr val="FF0000"/>
            </a:solidFill>
            <a:latin typeface="Arno Pro" pitchFamily="18" charset="0"/>
          </a:endParaRPr>
        </a:p>
      </dgm:t>
    </dgm:pt>
    <dgm:pt modelId="{292C5C87-19F4-4618-B6B3-8E88135F1073}" type="parTrans" cxnId="{E2D3EB25-ECC0-4F1A-B96D-ABD8AD542AC6}">
      <dgm:prSet/>
      <dgm:spPr/>
      <dgm:t>
        <a:bodyPr/>
        <a:lstStyle/>
        <a:p>
          <a:endParaRPr lang="ru-RU"/>
        </a:p>
      </dgm:t>
    </dgm:pt>
    <dgm:pt modelId="{1A9CFFC2-B9D4-4A39-8304-C3D3C8B50F7C}" type="sibTrans" cxnId="{E2D3EB25-ECC0-4F1A-B96D-ABD8AD542AC6}">
      <dgm:prSet/>
      <dgm:spPr/>
      <dgm:t>
        <a:bodyPr/>
        <a:lstStyle/>
        <a:p>
          <a:endParaRPr lang="ru-RU"/>
        </a:p>
      </dgm:t>
    </dgm:pt>
    <dgm:pt modelId="{4205EE68-6DAC-4819-9D3D-8F9142BC2073}">
      <dgm:prSet phldrT="[Текст]"/>
      <dgm:spPr/>
      <dgm:t>
        <a:bodyPr/>
        <a:lstStyle/>
        <a:p>
          <a:endParaRPr lang="ru-RU" sz="2100" dirty="0"/>
        </a:p>
      </dgm:t>
    </dgm:pt>
    <dgm:pt modelId="{F9F95D7F-3AB7-4C5E-BA57-22AAF4473575}" type="parTrans" cxnId="{F79BDD47-8DAB-4DAF-8262-422598F7206B}">
      <dgm:prSet/>
      <dgm:spPr/>
      <dgm:t>
        <a:bodyPr/>
        <a:lstStyle/>
        <a:p>
          <a:endParaRPr lang="ru-RU"/>
        </a:p>
      </dgm:t>
    </dgm:pt>
    <dgm:pt modelId="{D614C78E-ABE6-4A82-A0BB-39ACB0A1ACBB}" type="sibTrans" cxnId="{F79BDD47-8DAB-4DAF-8262-422598F7206B}">
      <dgm:prSet/>
      <dgm:spPr/>
      <dgm:t>
        <a:bodyPr/>
        <a:lstStyle/>
        <a:p>
          <a:endParaRPr lang="ru-RU"/>
        </a:p>
      </dgm:t>
    </dgm:pt>
    <dgm:pt modelId="{3378735C-1EE2-4817-B76C-8D512D79429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2AECAA5-60D9-43AE-81B9-4CF3B6340C88}" type="parTrans" cxnId="{40C5CF1B-D2D7-42E7-B7D7-0D752DF0768F}">
      <dgm:prSet/>
      <dgm:spPr/>
      <dgm:t>
        <a:bodyPr/>
        <a:lstStyle/>
        <a:p>
          <a:endParaRPr lang="ru-RU"/>
        </a:p>
      </dgm:t>
    </dgm:pt>
    <dgm:pt modelId="{4BF7CA61-9319-4F4D-B5C0-522CA35344FF}" type="sibTrans" cxnId="{40C5CF1B-D2D7-42E7-B7D7-0D752DF0768F}">
      <dgm:prSet/>
      <dgm:spPr/>
      <dgm:t>
        <a:bodyPr/>
        <a:lstStyle/>
        <a:p>
          <a:endParaRPr lang="ru-RU"/>
        </a:p>
      </dgm:t>
    </dgm:pt>
    <dgm:pt modelId="{DF6AF543-2667-410C-9C89-99493572E7F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rno Pro" pitchFamily="18" charset="0"/>
            </a:rPr>
            <a:t>Самый массовый предмет для сдачи на ОГЭ из предметов по выбору.</a:t>
          </a:r>
          <a:endParaRPr lang="ru-RU" dirty="0"/>
        </a:p>
      </dgm:t>
    </dgm:pt>
    <dgm:pt modelId="{342F3BB0-0B11-42F4-BBA6-E956B92784F9}" type="parTrans" cxnId="{FD1A41BD-4AF1-422F-9A46-C6F9789E94B0}">
      <dgm:prSet/>
      <dgm:spPr/>
      <dgm:t>
        <a:bodyPr/>
        <a:lstStyle/>
        <a:p>
          <a:endParaRPr lang="ru-RU"/>
        </a:p>
      </dgm:t>
    </dgm:pt>
    <dgm:pt modelId="{14B73C1F-7AAF-4C3B-BD43-3A6CC70B2AD2}" type="sibTrans" cxnId="{FD1A41BD-4AF1-422F-9A46-C6F9789E94B0}">
      <dgm:prSet/>
      <dgm:spPr/>
      <dgm:t>
        <a:bodyPr/>
        <a:lstStyle/>
        <a:p>
          <a:endParaRPr lang="ru-RU"/>
        </a:p>
      </dgm:t>
    </dgm:pt>
    <dgm:pt modelId="{3395738A-5168-4A7A-AB08-12AC10F350A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FEDD496-21F9-4BD1-BD1F-147680F1053D}" type="parTrans" cxnId="{742E4F9C-1844-4F35-B919-1DE34C2C6B57}">
      <dgm:prSet/>
      <dgm:spPr/>
      <dgm:t>
        <a:bodyPr/>
        <a:lstStyle/>
        <a:p>
          <a:endParaRPr lang="ru-RU"/>
        </a:p>
      </dgm:t>
    </dgm:pt>
    <dgm:pt modelId="{C55A5E3B-E0D0-4F18-BAC8-226C3772DC39}" type="sibTrans" cxnId="{742E4F9C-1844-4F35-B919-1DE34C2C6B57}">
      <dgm:prSet/>
      <dgm:spPr/>
      <dgm:t>
        <a:bodyPr/>
        <a:lstStyle/>
        <a:p>
          <a:endParaRPr lang="ru-RU"/>
        </a:p>
      </dgm:t>
    </dgm:pt>
    <dgm:pt modelId="{9579C315-C4E0-42EE-8A5A-21DE36911843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rno Pro" pitchFamily="18" charset="0"/>
            </a:rPr>
            <a:t>Недооценка сложности предмета обучающимися и родителями</a:t>
          </a:r>
          <a:endParaRPr lang="ru-RU" b="1" dirty="0">
            <a:solidFill>
              <a:srgbClr val="FF0000"/>
            </a:solidFill>
            <a:latin typeface="Arno Pro" pitchFamily="18" charset="0"/>
          </a:endParaRPr>
        </a:p>
      </dgm:t>
    </dgm:pt>
    <dgm:pt modelId="{D9B9DCFD-4604-4A67-B907-1E83D5972492}" type="parTrans" cxnId="{D297E8DF-FECD-453F-B6E0-FC75C5D74CAF}">
      <dgm:prSet/>
      <dgm:spPr/>
      <dgm:t>
        <a:bodyPr/>
        <a:lstStyle/>
        <a:p>
          <a:endParaRPr lang="ru-RU"/>
        </a:p>
      </dgm:t>
    </dgm:pt>
    <dgm:pt modelId="{C19BA3B9-9EB2-4FF1-9D50-C9BC4BF76FEB}" type="sibTrans" cxnId="{D297E8DF-FECD-453F-B6E0-FC75C5D74CAF}">
      <dgm:prSet/>
      <dgm:spPr/>
      <dgm:t>
        <a:bodyPr/>
        <a:lstStyle/>
        <a:p>
          <a:endParaRPr lang="ru-RU"/>
        </a:p>
      </dgm:t>
    </dgm:pt>
    <dgm:pt modelId="{2962212E-6DC9-4782-BAA4-427CA191F0ED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rno Pro" pitchFamily="18" charset="0"/>
            </a:rPr>
            <a:t>Требует не только знаний, но и умений делать собственные выводы, аргументировать, сравнивать события или явления, анализировать информацию</a:t>
          </a:r>
          <a:endParaRPr lang="ru-RU" b="1" dirty="0">
            <a:solidFill>
              <a:srgbClr val="FF0000"/>
            </a:solidFill>
            <a:latin typeface="Arno Pro" pitchFamily="18" charset="0"/>
          </a:endParaRPr>
        </a:p>
      </dgm:t>
    </dgm:pt>
    <dgm:pt modelId="{CA03D956-59C5-46C9-903A-B86CAC400AAB}" type="parTrans" cxnId="{46C9266F-C50F-47D6-8E40-F7A56140EFBE}">
      <dgm:prSet/>
      <dgm:spPr/>
    </dgm:pt>
    <dgm:pt modelId="{CE632CBA-38F2-4923-99AF-FE3C250741AA}" type="sibTrans" cxnId="{46C9266F-C50F-47D6-8E40-F7A56140EFBE}">
      <dgm:prSet/>
      <dgm:spPr/>
    </dgm:pt>
    <dgm:pt modelId="{74DF70B6-CBFD-4A3E-AD26-72A9B5ADD539}" type="pres">
      <dgm:prSet presAssocID="{E5324461-7B0C-4A7E-94DF-463F71BCA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4F3F52-614E-48C5-A12C-8DF22DDAC8B1}" type="pres">
      <dgm:prSet presAssocID="{ED4747D1-23F7-4545-9527-BBA786909CA1}" presName="composite" presStyleCnt="0"/>
      <dgm:spPr/>
    </dgm:pt>
    <dgm:pt modelId="{925B4D9F-25D4-4B68-A23F-CCD778CA3596}" type="pres">
      <dgm:prSet presAssocID="{ED4747D1-23F7-4545-9527-BBA786909CA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60F5F-4512-422B-9021-469A1DB9612C}" type="pres">
      <dgm:prSet presAssocID="{ED4747D1-23F7-4545-9527-BBA786909CA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55A1B-DF9E-4292-9125-C3609DABE8D0}" type="pres">
      <dgm:prSet presAssocID="{10E999D8-121B-4689-9095-EF6D6DA61135}" presName="sp" presStyleCnt="0"/>
      <dgm:spPr/>
    </dgm:pt>
    <dgm:pt modelId="{E7E83966-C131-41C3-9FD4-94D604BAE0FC}" type="pres">
      <dgm:prSet presAssocID="{3378735C-1EE2-4817-B76C-8D512D79429F}" presName="composite" presStyleCnt="0"/>
      <dgm:spPr/>
    </dgm:pt>
    <dgm:pt modelId="{09FF6347-9890-49BE-BED4-0BA894F1970F}" type="pres">
      <dgm:prSet presAssocID="{3378735C-1EE2-4817-B76C-8D512D7942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13688-7ECB-40D7-8EC7-6709F1FF20FA}" type="pres">
      <dgm:prSet presAssocID="{3378735C-1EE2-4817-B76C-8D512D7942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8B8E4-11E2-442D-9A11-C49B9555358A}" type="pres">
      <dgm:prSet presAssocID="{4BF7CA61-9319-4F4D-B5C0-522CA35344FF}" presName="sp" presStyleCnt="0"/>
      <dgm:spPr/>
    </dgm:pt>
    <dgm:pt modelId="{22198915-E85D-453A-8E00-DCCEEB139A39}" type="pres">
      <dgm:prSet presAssocID="{3395738A-5168-4A7A-AB08-12AC10F350A8}" presName="composite" presStyleCnt="0"/>
      <dgm:spPr/>
    </dgm:pt>
    <dgm:pt modelId="{F87F1EB8-F8C7-40EE-8B73-0C811D5253C5}" type="pres">
      <dgm:prSet presAssocID="{3395738A-5168-4A7A-AB08-12AC10F350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B9F32-5B1A-42BC-97FD-75FC29B5D524}" type="pres">
      <dgm:prSet presAssocID="{3395738A-5168-4A7A-AB08-12AC10F350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2BE427-98AD-41E0-8D7D-7C0D5E1D8101}" type="presOf" srcId="{ED4747D1-23F7-4545-9527-BBA786909CA1}" destId="{925B4D9F-25D4-4B68-A23F-CCD778CA3596}" srcOrd="0" destOrd="0" presId="urn:microsoft.com/office/officeart/2005/8/layout/chevron2"/>
    <dgm:cxn modelId="{419C824C-465B-41C4-BB95-F7D98D63DC94}" type="presOf" srcId="{3378735C-1EE2-4817-B76C-8D512D79429F}" destId="{09FF6347-9890-49BE-BED4-0BA894F1970F}" srcOrd="0" destOrd="0" presId="urn:microsoft.com/office/officeart/2005/8/layout/chevron2"/>
    <dgm:cxn modelId="{DC18E84C-FB92-413E-B60E-DDE3C93C96EE}" type="presOf" srcId="{9579C315-C4E0-42EE-8A5A-21DE36911843}" destId="{F7D13688-7ECB-40D7-8EC7-6709F1FF20FA}" srcOrd="0" destOrd="1" presId="urn:microsoft.com/office/officeart/2005/8/layout/chevron2"/>
    <dgm:cxn modelId="{10AA5D21-8465-4499-A290-D4174C9F01FD}" srcId="{E5324461-7B0C-4A7E-94DF-463F71BCAE3E}" destId="{ED4747D1-23F7-4545-9527-BBA786909CA1}" srcOrd="0" destOrd="0" parTransId="{9EC5C57D-1645-4A5E-841E-87977E582EC2}" sibTransId="{10E999D8-121B-4689-9095-EF6D6DA61135}"/>
    <dgm:cxn modelId="{D73C7407-F0EA-4305-ABF3-035C276C9D41}" type="presOf" srcId="{4205EE68-6DAC-4819-9D3D-8F9142BC2073}" destId="{09460F5F-4512-422B-9021-469A1DB9612C}" srcOrd="0" destOrd="1" presId="urn:microsoft.com/office/officeart/2005/8/layout/chevron2"/>
    <dgm:cxn modelId="{D297E8DF-FECD-453F-B6E0-FC75C5D74CAF}" srcId="{3378735C-1EE2-4817-B76C-8D512D79429F}" destId="{9579C315-C4E0-42EE-8A5A-21DE36911843}" srcOrd="1" destOrd="0" parTransId="{D9B9DCFD-4604-4A67-B907-1E83D5972492}" sibTransId="{C19BA3B9-9EB2-4FF1-9D50-C9BC4BF76FEB}"/>
    <dgm:cxn modelId="{CA29B4C3-4CE1-4C36-90C8-5718DDA63DCD}" type="presOf" srcId="{B739D039-7100-4729-A512-292AEE307A13}" destId="{09460F5F-4512-422B-9021-469A1DB9612C}" srcOrd="0" destOrd="0" presId="urn:microsoft.com/office/officeart/2005/8/layout/chevron2"/>
    <dgm:cxn modelId="{40C5CF1B-D2D7-42E7-B7D7-0D752DF0768F}" srcId="{E5324461-7B0C-4A7E-94DF-463F71BCAE3E}" destId="{3378735C-1EE2-4817-B76C-8D512D79429F}" srcOrd="1" destOrd="0" parTransId="{62AECAA5-60D9-43AE-81B9-4CF3B6340C88}" sibTransId="{4BF7CA61-9319-4F4D-B5C0-522CA35344FF}"/>
    <dgm:cxn modelId="{F4016FA7-37EE-48EE-A25B-AACDD05C37BE}" type="presOf" srcId="{E5324461-7B0C-4A7E-94DF-463F71BCAE3E}" destId="{74DF70B6-CBFD-4A3E-AD26-72A9B5ADD539}" srcOrd="0" destOrd="0" presId="urn:microsoft.com/office/officeart/2005/8/layout/chevron2"/>
    <dgm:cxn modelId="{46C9266F-C50F-47D6-8E40-F7A56140EFBE}" srcId="{3395738A-5168-4A7A-AB08-12AC10F350A8}" destId="{2962212E-6DC9-4782-BAA4-427CA191F0ED}" srcOrd="0" destOrd="0" parTransId="{CA03D956-59C5-46C9-903A-B86CAC400AAB}" sibTransId="{CE632CBA-38F2-4923-99AF-FE3C250741AA}"/>
    <dgm:cxn modelId="{E2D3EB25-ECC0-4F1A-B96D-ABD8AD542AC6}" srcId="{ED4747D1-23F7-4545-9527-BBA786909CA1}" destId="{B739D039-7100-4729-A512-292AEE307A13}" srcOrd="0" destOrd="0" parTransId="{292C5C87-19F4-4618-B6B3-8E88135F1073}" sibTransId="{1A9CFFC2-B9D4-4A39-8304-C3D3C8B50F7C}"/>
    <dgm:cxn modelId="{742E4F9C-1844-4F35-B919-1DE34C2C6B57}" srcId="{E5324461-7B0C-4A7E-94DF-463F71BCAE3E}" destId="{3395738A-5168-4A7A-AB08-12AC10F350A8}" srcOrd="2" destOrd="0" parTransId="{CFEDD496-21F9-4BD1-BD1F-147680F1053D}" sibTransId="{C55A5E3B-E0D0-4F18-BAC8-226C3772DC39}"/>
    <dgm:cxn modelId="{71C48472-C22C-4B0A-A1CA-3AE71E1F1DFD}" type="presOf" srcId="{3395738A-5168-4A7A-AB08-12AC10F350A8}" destId="{F87F1EB8-F8C7-40EE-8B73-0C811D5253C5}" srcOrd="0" destOrd="0" presId="urn:microsoft.com/office/officeart/2005/8/layout/chevron2"/>
    <dgm:cxn modelId="{EF67E0AD-7F5E-4ABA-ABE4-EEB0F1D51D59}" type="presOf" srcId="{2962212E-6DC9-4782-BAA4-427CA191F0ED}" destId="{18CB9F32-5B1A-42BC-97FD-75FC29B5D524}" srcOrd="0" destOrd="0" presId="urn:microsoft.com/office/officeart/2005/8/layout/chevron2"/>
    <dgm:cxn modelId="{FD1A41BD-4AF1-422F-9A46-C6F9789E94B0}" srcId="{3378735C-1EE2-4817-B76C-8D512D79429F}" destId="{DF6AF543-2667-410C-9C89-99493572E7FA}" srcOrd="0" destOrd="0" parTransId="{342F3BB0-0B11-42F4-BBA6-E956B92784F9}" sibTransId="{14B73C1F-7AAF-4C3B-BD43-3A6CC70B2AD2}"/>
    <dgm:cxn modelId="{F79BDD47-8DAB-4DAF-8262-422598F7206B}" srcId="{ED4747D1-23F7-4545-9527-BBA786909CA1}" destId="{4205EE68-6DAC-4819-9D3D-8F9142BC2073}" srcOrd="1" destOrd="0" parTransId="{F9F95D7F-3AB7-4C5E-BA57-22AAF4473575}" sibTransId="{D614C78E-ABE6-4A82-A0BB-39ACB0A1ACBB}"/>
    <dgm:cxn modelId="{4E28E15E-1A71-4965-8CE8-70F86A758CCB}" type="presOf" srcId="{DF6AF543-2667-410C-9C89-99493572E7FA}" destId="{F7D13688-7ECB-40D7-8EC7-6709F1FF20FA}" srcOrd="0" destOrd="0" presId="urn:microsoft.com/office/officeart/2005/8/layout/chevron2"/>
    <dgm:cxn modelId="{425A7278-F058-42C8-BCFC-D8164CE3BB74}" type="presParOf" srcId="{74DF70B6-CBFD-4A3E-AD26-72A9B5ADD539}" destId="{A04F3F52-614E-48C5-A12C-8DF22DDAC8B1}" srcOrd="0" destOrd="0" presId="urn:microsoft.com/office/officeart/2005/8/layout/chevron2"/>
    <dgm:cxn modelId="{00BF3C63-EF51-420A-94D7-A6BC0A55C1EC}" type="presParOf" srcId="{A04F3F52-614E-48C5-A12C-8DF22DDAC8B1}" destId="{925B4D9F-25D4-4B68-A23F-CCD778CA3596}" srcOrd="0" destOrd="0" presId="urn:microsoft.com/office/officeart/2005/8/layout/chevron2"/>
    <dgm:cxn modelId="{B838AB57-3173-410C-A358-75822FEA4EE5}" type="presParOf" srcId="{A04F3F52-614E-48C5-A12C-8DF22DDAC8B1}" destId="{09460F5F-4512-422B-9021-469A1DB9612C}" srcOrd="1" destOrd="0" presId="urn:microsoft.com/office/officeart/2005/8/layout/chevron2"/>
    <dgm:cxn modelId="{ADDFB4C8-B745-4126-9B7E-4B4DE5220DA6}" type="presParOf" srcId="{74DF70B6-CBFD-4A3E-AD26-72A9B5ADD539}" destId="{86355A1B-DF9E-4292-9125-C3609DABE8D0}" srcOrd="1" destOrd="0" presId="urn:microsoft.com/office/officeart/2005/8/layout/chevron2"/>
    <dgm:cxn modelId="{23F7FF4C-FCB7-4821-938B-C5AB9A3F6682}" type="presParOf" srcId="{74DF70B6-CBFD-4A3E-AD26-72A9B5ADD539}" destId="{E7E83966-C131-41C3-9FD4-94D604BAE0FC}" srcOrd="2" destOrd="0" presId="urn:microsoft.com/office/officeart/2005/8/layout/chevron2"/>
    <dgm:cxn modelId="{5E5D06D4-69D1-4747-AA0A-1BC1A11D3240}" type="presParOf" srcId="{E7E83966-C131-41C3-9FD4-94D604BAE0FC}" destId="{09FF6347-9890-49BE-BED4-0BA894F1970F}" srcOrd="0" destOrd="0" presId="urn:microsoft.com/office/officeart/2005/8/layout/chevron2"/>
    <dgm:cxn modelId="{9714CCC4-0634-48FF-8F68-381CCE2D90FC}" type="presParOf" srcId="{E7E83966-C131-41C3-9FD4-94D604BAE0FC}" destId="{F7D13688-7ECB-40D7-8EC7-6709F1FF20FA}" srcOrd="1" destOrd="0" presId="urn:microsoft.com/office/officeart/2005/8/layout/chevron2"/>
    <dgm:cxn modelId="{3F0E70B6-CB2F-4046-8619-AFA5BF232FC9}" type="presParOf" srcId="{74DF70B6-CBFD-4A3E-AD26-72A9B5ADD539}" destId="{3FE8B8E4-11E2-442D-9A11-C49B9555358A}" srcOrd="3" destOrd="0" presId="urn:microsoft.com/office/officeart/2005/8/layout/chevron2"/>
    <dgm:cxn modelId="{12004F5D-C0E8-4305-A6B8-F7CCBE7E85DF}" type="presParOf" srcId="{74DF70B6-CBFD-4A3E-AD26-72A9B5ADD539}" destId="{22198915-E85D-453A-8E00-DCCEEB139A39}" srcOrd="4" destOrd="0" presId="urn:microsoft.com/office/officeart/2005/8/layout/chevron2"/>
    <dgm:cxn modelId="{23270B7E-3D9C-436C-B4A3-AA8074F40860}" type="presParOf" srcId="{22198915-E85D-453A-8E00-DCCEEB139A39}" destId="{F87F1EB8-F8C7-40EE-8B73-0C811D5253C5}" srcOrd="0" destOrd="0" presId="urn:microsoft.com/office/officeart/2005/8/layout/chevron2"/>
    <dgm:cxn modelId="{8336A56C-5E3C-4FED-9560-1F148959FFA4}" type="presParOf" srcId="{22198915-E85D-453A-8E00-DCCEEB139A39}" destId="{18CB9F32-5B1A-42BC-97FD-75FC29B5D5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20769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5587" y="1419698"/>
            <a:ext cx="7304013" cy="27302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4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 ОГЭ по обществознанию в </a:t>
            </a:r>
            <a:r>
              <a:rPr lang="ru-RU" sz="66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2019-2020 </a:t>
            </a:r>
            <a:r>
              <a:rPr lang="ru-RU" sz="4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учебном году : проблемы и </a:t>
            </a:r>
            <a:r>
              <a:rPr lang="ru-RU" sz="4400" b="1" i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uturisXC" panose="04000500000000000000" pitchFamily="82" charset="0"/>
                <a:ea typeface="Tahoma" panose="020B0604030504040204" pitchFamily="34" charset="0"/>
                <a:cs typeface="Gotham Pro Black" panose="02000903040000020004" pitchFamily="50" charset="0"/>
              </a:rPr>
              <a:t>перспективы</a:t>
            </a:r>
            <a:endParaRPr lang="ru-RU" sz="4400" b="1" i="1" dirty="0">
              <a:ln w="19050">
                <a:noFill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uturisXC" panose="04000500000000000000" pitchFamily="82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7531" y="3549769"/>
            <a:ext cx="2637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200" i="1" dirty="0">
              <a:latin typeface="FuturaDemiCTT" pitchFamily="2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7600" y="44299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Каштанова О. Н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 14» 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Смоленска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Кроме того, в кодификаторе появились новые темы, проверяющие финансовую грамотность выпускников 2020 года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ello_html_635af1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16" y="1378424"/>
            <a:ext cx="8310634" cy="51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55" y="242296"/>
            <a:ext cx="7886700" cy="151826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Также в ОГЭ-2020 по обществознанию добавили задание на выявление структурных элементов понятия с помощью таблицы: Обществознание ОГЭ-2020, задание 20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ello_html_m1cfea2f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6728" y="1528548"/>
            <a:ext cx="8366078" cy="499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172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64275"/>
            <a:ext cx="7886700" cy="541268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Задание на различение фактов и мнений в социальной информации в том виде, как оно существовало раньше, убрали, а мини-задания по тексту сократили с 6 до 4 (задания 21-24)</a:t>
            </a:r>
          </a:p>
          <a:p>
            <a:r>
              <a:rPr lang="ru-RU" b="1" dirty="0" smtClean="0"/>
              <a:t>21. Составить план текста.</a:t>
            </a:r>
          </a:p>
          <a:p>
            <a:r>
              <a:rPr lang="ru-RU" b="1" dirty="0" smtClean="0"/>
              <a:t>22. Привести примеры.</a:t>
            </a:r>
          </a:p>
          <a:p>
            <a:r>
              <a:rPr lang="ru-RU" b="1" dirty="0" smtClean="0"/>
              <a:t>23. Дать 2 объяснения с опорой на текст.</a:t>
            </a:r>
          </a:p>
          <a:p>
            <a:r>
              <a:rPr lang="ru-RU" b="1" dirty="0" smtClean="0"/>
              <a:t>24. Написать короткий рассказ на заданную тему.</a:t>
            </a:r>
          </a:p>
          <a:p>
            <a:r>
              <a:rPr lang="ru-RU" b="1" dirty="0" smtClean="0"/>
              <a:t>Задания 1, 6, 12, 21–24 выполняются на бланке ответов № 2.</a:t>
            </a:r>
          </a:p>
          <a:p>
            <a:r>
              <a:rPr lang="ru-RU" b="1" dirty="0" smtClean="0"/>
              <a:t>Продолжительность экзамена – 150 минут (2 ч. 30 мин.), вместо 180 минут;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409432"/>
            <a:ext cx="9135879" cy="644856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414818" y="423081"/>
          <a:ext cx="6096000" cy="59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42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7856" y="1037230"/>
            <a:ext cx="6727493" cy="65345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no Pro" pitchFamily="18" charset="0"/>
              </a:rPr>
              <a:t> Каким хотят видеть ОГЭ по обществознанию разработчики новой модели Кимов?</a:t>
            </a:r>
            <a:endParaRPr lang="ru-RU" b="1" i="1" dirty="0">
              <a:solidFill>
                <a:srgbClr val="FF0000"/>
              </a:solidFill>
              <a:latin typeface="Arno Pro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42448" y="2784143"/>
            <a:ext cx="6672902" cy="3392820"/>
          </a:xfrm>
        </p:spPr>
        <p:txBody>
          <a:bodyPr/>
          <a:lstStyle/>
          <a:p>
            <a:r>
              <a:rPr lang="ru-RU" b="1" i="1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Директор ФИПИ Оксана Александровна     Решетникова.</a:t>
            </a:r>
          </a:p>
          <a:p>
            <a:r>
              <a:rPr lang="ru-RU" b="1" i="1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Руководитель федеральной комиссии по разработке КИМ по обществознанию Татьяна Евгеньевна </a:t>
            </a:r>
            <a:r>
              <a:rPr lang="ru-RU" b="1" i="1" dirty="0" err="1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Лискова</a:t>
            </a:r>
            <a:endParaRPr lang="ru-RU" b="1" i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42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55844" y="365126"/>
            <a:ext cx="6959505" cy="1325563"/>
          </a:xfrm>
        </p:spPr>
        <p:txBody>
          <a:bodyPr>
            <a:normAutofit fontScale="90000"/>
          </a:bodyPr>
          <a:lstStyle/>
          <a:p>
            <a:r>
              <a:rPr lang="ru-RU" sz="5400" i="1" smtClean="0">
                <a:solidFill>
                  <a:srgbClr val="FF0000"/>
                </a:solidFill>
                <a:latin typeface="Arno Pro Smbd Caption" pitchFamily="18" charset="0"/>
              </a:rPr>
              <a:t>   Изменения </a:t>
            </a:r>
            <a:r>
              <a:rPr lang="ru-RU" sz="5400" i="1" dirty="0" smtClean="0">
                <a:solidFill>
                  <a:srgbClr val="FF0000"/>
                </a:solidFill>
                <a:latin typeface="Arno Pro Smbd Caption" pitchFamily="18" charset="0"/>
              </a:rPr>
              <a:t>в КИМ 2020</a:t>
            </a:r>
            <a:endParaRPr lang="ru-RU" sz="5400" i="1" dirty="0">
              <a:solidFill>
                <a:srgbClr val="FF0000"/>
              </a:solidFill>
              <a:latin typeface="Arno Pro Smbd Captio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34118" y="1620909"/>
            <a:ext cx="6823028" cy="4351338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latin typeface="Arno Pro Smbd Caption" pitchFamily="18" charset="0"/>
              </a:rPr>
              <a:t>Изменена структура экзаменационной работы: снято разделение заданий по частям на основе формы записи ответа. Задания в работе выстраиваются, исходя из проверяемых групп умений. Общее количество заданий КИМ сокращено с 31 до 24, максимальный первичный балл уменьшен с 39 до 35.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89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2232" y="337831"/>
            <a:ext cx="6823028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46912" y="1023582"/>
            <a:ext cx="6768437" cy="5153381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Arno Pro Smbd SmText" pitchFamily="18" charset="0"/>
              </a:rPr>
              <a:t>Добавлены задания с кратким ответом двух типов: задание на выбор и запись нескольких ответов и задание на выявление структурных элементов понятия с помощью таблицы. Задание на различение фактов и мнений в социальной информации в том виде, как оно существовало в КИМ предыдущих лет, исключено из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42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2232" y="337831"/>
            <a:ext cx="6823028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46912" y="1023582"/>
            <a:ext cx="6768437" cy="51533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no Pro Smbd SmText" pitchFamily="18" charset="0"/>
              </a:rPr>
              <a:t>Добавлены 3 задания с развёрнутым ответом: задание, проверяющее умение раскрывать смысл ключевых обществоведческих понятий, задание-задача с контекстом финансовой грамотности и задание на анализ статистической информации (преобразовано из существовавшего в КИМ прошлых лет блока из 2 заданий с кратким ответом).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Добавлены 3 задания с развёрнутым ответом: задание, проверяющее умение раскрывать смысл ключевых обществоведческих понятий, задание-задача с контекстом финансовой грамотности и задание на анализ статистической информации (преобразовано из существовавшего в КИМ прошлых лет блока из 2 заданий с кратким ответом).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Добавлены 3 задания с развёрнутым ответом: задание, проверяющее умение раскрывать смысл ключевых обществоведческих понятий, задание-задача с контекстом финансовой грамотности и задание на анализ статистической информации (преобразовано из существовавшего в КИМ прошлых лет блока из 2 заданий с кратким ответом).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2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2232" y="337831"/>
            <a:ext cx="6823028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46912" y="1023582"/>
            <a:ext cx="6768437" cy="5153381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Arno Pro Smbd SmText" pitchFamily="18" charset="0"/>
              </a:rPr>
              <a:t>Сокращено с 6 до 4 задание мини-теста по тексту.</a:t>
            </a:r>
          </a:p>
          <a:p>
            <a:r>
              <a:rPr lang="ru-RU" sz="3200" dirty="0" smtClean="0">
                <a:latin typeface="Arno Pro Smbd SmText" pitchFamily="18" charset="0"/>
              </a:rPr>
              <a:t>В результате усилена аналитическая составляющая КИМ: большинство заданий требует анализа практических ситуаций, умений рассуждать, объяснять, аргументировать, выражать своё мнение с опорой на факты социальной жизни, личный социальный опыт и обществоведческие знания.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Добавлены 3 задания с развёрнутым ответом: задание, проверяющее умение раскрывать смысл ключевых обществоведческих понятий, задание-задача с контекстом финансовой грамотности и задание на анализ статистической информации (преобразовано из существовавшего в КИМ прошлых лет блока из 2 заданий с кратким ответом).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Добавлены 3 задания с развёрнутым ответом: задание, проверяющее умение раскрывать смысл ключевых обществоведческих понятий, задание-задача с контекстом финансовой грамотности и задание на анализ статистической информации (преобразовано из существовавшего в КИМ прошлых лет блока из 2 заданий с кратким ответом).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2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40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ello_html_ma2badf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67" y="955343"/>
            <a:ext cx="8256896" cy="55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5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ello_html_adb6a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432" y="1037230"/>
            <a:ext cx="8529851" cy="558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609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 Unicode MS</vt:lpstr>
      <vt:lpstr>Arial</vt:lpstr>
      <vt:lpstr>Arial Narrow</vt:lpstr>
      <vt:lpstr>Arno Pro</vt:lpstr>
      <vt:lpstr>Arno Pro Smbd Caption</vt:lpstr>
      <vt:lpstr>Arno Pro Smbd SmText</vt:lpstr>
      <vt:lpstr>Calibri</vt:lpstr>
      <vt:lpstr>Calibri Light</vt:lpstr>
      <vt:lpstr>FuturaDemiCTT</vt:lpstr>
      <vt:lpstr>FuturisXC</vt:lpstr>
      <vt:lpstr>Gotham Pro</vt:lpstr>
      <vt:lpstr>Gotham Pro Black</vt:lpstr>
      <vt:lpstr>Tahoma</vt:lpstr>
      <vt:lpstr>Times New Roman</vt:lpstr>
      <vt:lpstr>Тема Office</vt:lpstr>
      <vt:lpstr>Презентация PowerPoint</vt:lpstr>
      <vt:lpstr>Презентация PowerPoint</vt:lpstr>
      <vt:lpstr> Каким хотят видеть ОГЭ по обществознанию разработчики новой модели Кимов?</vt:lpstr>
      <vt:lpstr>   Изменения в КИМ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Кроме того, в кодификаторе появились новые темы, проверяющие финансовую грамотность выпускников 2020 года: </vt:lpstr>
      <vt:lpstr>Также в ОГЭ-2020 по обществознанию добавили задание на выявление структурных элементов понятия с помощью таблицы: Обществознание ОГЭ-2020, задание 20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Ольга Терехина</cp:lastModifiedBy>
  <cp:revision>87</cp:revision>
  <dcterms:created xsi:type="dcterms:W3CDTF">2013-11-19T05:52:05Z</dcterms:created>
  <dcterms:modified xsi:type="dcterms:W3CDTF">2019-10-29T17:22:19Z</dcterms:modified>
</cp:coreProperties>
</file>