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2" r:id="rId4"/>
    <p:sldId id="264" r:id="rId5"/>
    <p:sldId id="259" r:id="rId6"/>
    <p:sldId id="257" r:id="rId7"/>
    <p:sldId id="263" r:id="rId8"/>
    <p:sldId id="266" r:id="rId9"/>
    <p:sldId id="265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8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9818" y="290947"/>
            <a:ext cx="10861964" cy="6234546"/>
          </a:xfrm>
          <a:prstGeom prst="roundRect">
            <a:avLst>
              <a:gd name="adj" fmla="val 2054"/>
            </a:avLst>
          </a:prstGeom>
          <a:noFill/>
          <a:ln w="152400" cmpd="thinThick">
            <a:solidFill>
              <a:schemeClr val="accent4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1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5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11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User\Desktop\блокнот\Рисунок20.png"/>
          <p:cNvPicPr>
            <a:picLocks noChangeAspect="1" noChangeArrowheads="1"/>
          </p:cNvPicPr>
          <p:nvPr/>
        </p:nvPicPr>
        <p:blipFill>
          <a:blip r:embed="rId2" cstate="print"/>
          <a:srcRect l="8282" t="4950" r="2300" b="5195"/>
          <a:stretch>
            <a:fillRect/>
          </a:stretch>
        </p:blipFill>
        <p:spPr bwMode="auto">
          <a:xfrm>
            <a:off x="853440" y="228600"/>
            <a:ext cx="11064240" cy="64160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5" y="281995"/>
            <a:ext cx="1099358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765" y="1662545"/>
            <a:ext cx="10993582" cy="48075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17" y="1709739"/>
            <a:ext cx="10280073" cy="219724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4620" y="3966008"/>
            <a:ext cx="10280072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1A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9818" y="332512"/>
            <a:ext cx="10861964" cy="6234546"/>
          </a:xfrm>
          <a:prstGeom prst="roundRect">
            <a:avLst>
              <a:gd name="adj" fmla="val 499"/>
            </a:avLst>
          </a:prstGeom>
          <a:noFill/>
          <a:ln w="152400" cmpd="thickThin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User\Desktop\блокнот\Рисунок20.png"/>
          <p:cNvPicPr>
            <a:picLocks noChangeAspect="1" noChangeArrowheads="1"/>
          </p:cNvPicPr>
          <p:nvPr/>
        </p:nvPicPr>
        <p:blipFill>
          <a:blip r:embed="rId2" cstate="print"/>
          <a:srcRect l="8282" t="4950" r="2300" b="5195"/>
          <a:stretch>
            <a:fillRect/>
          </a:stretch>
        </p:blipFill>
        <p:spPr bwMode="auto">
          <a:xfrm>
            <a:off x="853440" y="228600"/>
            <a:ext cx="11064240" cy="64160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8" y="365125"/>
            <a:ext cx="109728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2895" y="1825624"/>
            <a:ext cx="5451764" cy="46305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3202" y="1797915"/>
            <a:ext cx="5368637" cy="46860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User\Desktop\блокнот\Рисунок20.png"/>
          <p:cNvPicPr>
            <a:picLocks noChangeAspect="1" noChangeArrowheads="1"/>
          </p:cNvPicPr>
          <p:nvPr/>
        </p:nvPicPr>
        <p:blipFill>
          <a:blip r:embed="rId2" cstate="print"/>
          <a:srcRect l="8282" t="4950" r="2300" b="5195"/>
          <a:stretch>
            <a:fillRect/>
          </a:stretch>
        </p:blipFill>
        <p:spPr bwMode="auto">
          <a:xfrm>
            <a:off x="853440" y="228600"/>
            <a:ext cx="11064240" cy="64160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365125"/>
            <a:ext cx="1079269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1731817"/>
            <a:ext cx="5361708" cy="7732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5074"/>
            <a:ext cx="5347855" cy="39511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0909" y="1704109"/>
            <a:ext cx="5292436" cy="800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80908" y="2505074"/>
            <a:ext cx="5306291" cy="39511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2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927" y="365125"/>
            <a:ext cx="10529456" cy="10480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9818" y="304802"/>
            <a:ext cx="10861964" cy="6234546"/>
          </a:xfrm>
          <a:prstGeom prst="roundRect">
            <a:avLst>
              <a:gd name="adj" fmla="val 277"/>
            </a:avLst>
          </a:prstGeom>
          <a:noFill/>
          <a:ln w="139700" cmpd="thickThin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9818" y="290947"/>
            <a:ext cx="10861964" cy="6234546"/>
          </a:xfrm>
          <a:prstGeom prst="roundRect">
            <a:avLst>
              <a:gd name="adj" fmla="val 55"/>
            </a:avLst>
          </a:prstGeom>
          <a:noFill/>
          <a:ln w="127000" cmpd="dbl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6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86690" y="182880"/>
            <a:ext cx="11168149" cy="6492240"/>
          </a:xfrm>
          <a:prstGeom prst="rect">
            <a:avLst/>
          </a:prstGeom>
          <a:solidFill>
            <a:schemeClr val="bg1"/>
          </a:solidFill>
          <a:ln>
            <a:solidFill>
              <a:srgbClr val="FF8F8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2" y="457200"/>
            <a:ext cx="39624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1382" y="2057400"/>
            <a:ext cx="39624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8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200" y="182880"/>
            <a:ext cx="11216640" cy="6492240"/>
          </a:xfrm>
          <a:prstGeom prst="rect">
            <a:avLst/>
          </a:prstGeom>
          <a:solidFill>
            <a:schemeClr val="bg1"/>
          </a:solidFill>
          <a:ln>
            <a:solidFill>
              <a:srgbClr val="FF8F8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04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604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0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4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none" spc="0">
          <a:ln w="50800"/>
          <a:solidFill>
            <a:srgbClr val="6C52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308" y="484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300" dirty="0"/>
              <a:t>Методический отдел МБУ ДО </a:t>
            </a:r>
            <a:r>
              <a:rPr lang="ru-RU" sz="5300" dirty="0" smtClean="0"/>
              <a:t>«ЦДО» </a:t>
            </a:r>
            <a:br>
              <a:rPr lang="ru-RU" sz="5300" dirty="0" smtClean="0"/>
            </a:br>
            <a:r>
              <a:rPr lang="ru-RU" sz="5300" dirty="0" smtClean="0"/>
              <a:t>города </a:t>
            </a:r>
            <a:r>
              <a:rPr lang="ru-RU" sz="5300" dirty="0"/>
              <a:t>Смоленска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вв-колледж.рф/images/VVK/13.05.16_gramotno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438" y="2725616"/>
            <a:ext cx="8792870" cy="36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250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8695" y="377384"/>
            <a:ext cx="10505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ЛУЧШАЯ МЕТОДИЧЕСКАЯ РАЗРАБОТКА МЕРОПРИЯТИЯ ПО ФИНАНСОВОЙ ГРАМОТНОСТИ» </a:t>
            </a:r>
            <a:endParaRPr lang="ru-RU" b="1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8695" y="1525160"/>
            <a:ext cx="7128388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Иванова Ирина Викторовна</a:t>
            </a:r>
            <a:r>
              <a:rPr lang="ru-RU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учитель начальных классов МБОУ «СШ № 40» </a:t>
            </a:r>
            <a:r>
              <a:rPr lang="ru-RU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(3 место)</a:t>
            </a:r>
          </a:p>
          <a:p>
            <a:pPr indent="449580" algn="just">
              <a:lnSpc>
                <a:spcPct val="107000"/>
              </a:lnSpc>
            </a:pPr>
            <a:r>
              <a:rPr lang="ru-RU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Фадеева Ольга Алексеевна, </a:t>
            </a:r>
            <a:r>
              <a:rPr lang="ru-RU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учитель начальных классов МБОУ «СШ № 36 им. А.М. </a:t>
            </a:r>
            <a:r>
              <a:rPr lang="ru-RU" dirty="0" err="1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Городнянского</a:t>
            </a:r>
            <a:r>
              <a:rPr lang="ru-RU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ru-RU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(3 место)</a:t>
            </a:r>
          </a:p>
          <a:p>
            <a:pPr indent="449580" algn="just">
              <a:lnSpc>
                <a:spcPct val="107000"/>
              </a:lnSpc>
            </a:pPr>
            <a:endParaRPr lang="ru-RU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Борисова Юлия Васильевна, Беляева Екатерина Михайловна, </a:t>
            </a:r>
            <a:r>
              <a:rPr lang="ru-RU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учителя математики, МБОУ «СШ № 19 им. Героя России Панова</a:t>
            </a:r>
            <a:r>
              <a:rPr lang="ru-RU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  </a:t>
            </a:r>
            <a:r>
              <a:rPr lang="ru-RU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(2 место)</a:t>
            </a:r>
          </a:p>
          <a:p>
            <a:pPr indent="449580" algn="just">
              <a:lnSpc>
                <a:spcPct val="107000"/>
              </a:lnSpc>
            </a:pPr>
            <a:endParaRPr lang="ru-RU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b="1" dirty="0" err="1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Моисейкина</a:t>
            </a:r>
            <a:r>
              <a:rPr lang="ru-RU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Галина Борисовна, </a:t>
            </a:r>
            <a:r>
              <a:rPr lang="ru-RU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учитель экономики МБОУ «Лицей №1 им. академика Б.Н. Петрова</a:t>
            </a:r>
            <a:r>
              <a:rPr lang="ru-RU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ru-RU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(1 место)</a:t>
            </a:r>
          </a:p>
          <a:p>
            <a:pPr indent="449580" algn="just">
              <a:lnSpc>
                <a:spcPct val="107000"/>
              </a:lnSpc>
            </a:pPr>
            <a:r>
              <a:rPr lang="ru-RU" b="1" dirty="0" err="1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Михальченков</a:t>
            </a:r>
            <a:r>
              <a:rPr lang="ru-RU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Николай Валерьевич</a:t>
            </a:r>
            <a:r>
              <a:rPr lang="ru-RU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учитель обществознания МБОУ «Гимназия №1 им. Н.М. Пржевальского</a:t>
            </a:r>
            <a:r>
              <a:rPr lang="ru-RU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ru-RU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(1 место)</a:t>
            </a:r>
          </a:p>
        </p:txBody>
      </p:sp>
      <p:pic>
        <p:nvPicPr>
          <p:cNvPr id="6" name="Содержимое 6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8812" y="2436442"/>
            <a:ext cx="3038168" cy="2280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473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zvezdievk.ucoz.com/News/poz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974" y="1239530"/>
            <a:ext cx="10634009" cy="42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3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bu-csa.ru/Image/Fingram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765" y="0"/>
            <a:ext cx="11280183" cy="7244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33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461" y="461153"/>
            <a:ext cx="9964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СТРАТЕГИЯ ПОВЫШЕНИЯ ФИНАНСОВОЙ ГРАМОТНОСТИ В РФ НА 2017-2023 ГГ.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9368" y="1538371"/>
            <a:ext cx="102297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«ФИНАНСОВАЯ ГРАМОТНОСТЬ» </a:t>
            </a:r>
            <a:r>
              <a:rPr lang="ru-RU" sz="20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результат процесса финансового образования, который определяется как сочетание осведомленности, знаний, умений и поведенческих моделей, необходимых для принятия успешных финансовых решений и в конечном итоге для достижения финансового благосостояния;</a:t>
            </a:r>
          </a:p>
          <a:p>
            <a:pPr algn="just"/>
            <a:r>
              <a:rPr lang="ru-RU" sz="20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algn="just"/>
            <a:r>
              <a:rPr lang="ru-RU" sz="20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«ФИНАНСОВОЕ ОБРАЗОВАНИЕ» </a:t>
            </a:r>
            <a:r>
              <a:rPr lang="ru-RU" sz="20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процесс, посредством которого потребители финансовых услуг (инвесторы) улучшают свое понимание финансовых продуктов, концепций и рисков и с помощью информации, обучения развивают свои навыки и повышают осведомленность о финансовых рисках и возможностях, делают осознанный выбор в отношении финансовых продуктов и услуг, знают, куда обратиться за помощью, а также принимают другие эффективные меры для улучшения своего финансового положения. В русскоязычной среде под этим понимается скорее просветительская деятельность и точнее может быть названо финансовым </a:t>
            </a:r>
            <a:r>
              <a:rPr lang="ru-RU" sz="20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просвещением.</a:t>
            </a:r>
            <a:endParaRPr lang="ru-RU" sz="2000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0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ont.ws/uploads/posts2/1198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346" y="447176"/>
            <a:ext cx="9216944" cy="5991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126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2863" y="447839"/>
            <a:ext cx="10244118" cy="608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Городская творческая группа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8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 ступеням финансовой грамотности</a:t>
            </a:r>
            <a:r>
              <a:rPr lang="ru-RU" sz="28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Первый городской конкурс </a:t>
            </a:r>
            <a:r>
              <a:rPr lang="ru-RU" sz="28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 лучшую методическую разработку </a:t>
            </a:r>
            <a:endParaRPr lang="ru-RU" sz="2800" dirty="0" smtClean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8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грамотность - путь к успеху!»</a:t>
            </a:r>
          </a:p>
        </p:txBody>
      </p:sp>
      <p:pic>
        <p:nvPicPr>
          <p:cNvPr id="5" name="Picture 2" descr="Уроки финансовой грамотности в школе: для чего нужны и что дадут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4462" y="1832958"/>
            <a:ext cx="5160919" cy="290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3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381" y="453509"/>
            <a:ext cx="10545096" cy="91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Первый городской конкурс на лучшую методическую разработку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«ФИНАНСОВАЯ ГРАМОТНОСТЬ - ПУТЬ К УСПЕХУ!»</a:t>
            </a:r>
            <a:endParaRPr lang="ru-RU" sz="2400" b="1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6130" y="1686094"/>
            <a:ext cx="10545095" cy="464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Цель Конкурса: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выявление распространение эффективных педагогических практик в области финансовой грамотности. Этому способствовали и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Задачи Конкурса: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создание условий для саморазвития и самореализации педагогических работников в области финансовой грамотности;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повышение профессиональной компетентности педагогических работников в области финансовой грамотности;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содействие внедрению передового педагогического опыта по финансовой грамотности в образовательный процесс.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4749" y="515882"/>
            <a:ext cx="4352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КОНКУРСА</a:t>
            </a:r>
            <a:endParaRPr lang="ru-RU" sz="2400" b="1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4620" y="977547"/>
            <a:ext cx="100731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14 педагогов </a:t>
            </a:r>
          </a:p>
          <a:p>
            <a:pPr algn="just"/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методисты – 2; учителя начальных классов – 4; учителя математики – 6; учителя истории и обществознания – 3; учителя экономики – 1 (3 работы)</a:t>
            </a:r>
          </a:p>
          <a:p>
            <a:pPr algn="just"/>
            <a:endParaRPr lang="ru-RU" sz="2400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из </a:t>
            </a:r>
            <a:r>
              <a:rPr lang="ru-RU" sz="24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9 образовательных организаций города Смоленска</a:t>
            </a: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МБОУ «Лицей № 1 им. академика Б.Н. Петрова», </a:t>
            </a:r>
          </a:p>
          <a:p>
            <a:pPr algn="just"/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МБОУ «Гимназия № 1 им. Н.М. Пржевальского»; </a:t>
            </a:r>
          </a:p>
          <a:p>
            <a:pPr algn="just"/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МБОУ «СШ № 3»; </a:t>
            </a:r>
          </a:p>
          <a:p>
            <a:pPr algn="just"/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МБОУ «СШ № 19 им. Героя России Панова», </a:t>
            </a:r>
          </a:p>
          <a:p>
            <a:pPr algn="just"/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МБОУ «СШ № 26 им. А.С. Пушкина»; </a:t>
            </a:r>
          </a:p>
          <a:p>
            <a:pPr algn="just"/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МБОУ «СШ № 32 им. С.А. Лавочкина»; </a:t>
            </a:r>
          </a:p>
          <a:p>
            <a:pPr algn="just"/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МБОУ «СШ № 34»;</a:t>
            </a:r>
          </a:p>
          <a:p>
            <a:pPr algn="just"/>
            <a:r>
              <a:rPr lang="ru-RU" sz="24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МБОУ </a:t>
            </a: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«СШ № 36 им. А.М. </a:t>
            </a:r>
            <a:r>
              <a:rPr lang="ru-RU" sz="2400" dirty="0" err="1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Городнянского</a:t>
            </a: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»; </a:t>
            </a:r>
          </a:p>
          <a:p>
            <a:pPr algn="just"/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МБОУ «СШ № 40». </a:t>
            </a:r>
          </a:p>
        </p:txBody>
      </p:sp>
    </p:spTree>
    <p:extLst>
      <p:ext uri="{BB962C8B-B14F-4D97-AF65-F5344CB8AC3E}">
        <p14:creationId xmlns:p14="http://schemas.microsoft.com/office/powerpoint/2010/main" xmlns="" val="31943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374" y="1223128"/>
            <a:ext cx="70054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«Лучшая методическая разработка урока по финансовой грамотности»: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конкретного урока;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серии уроков;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темы программы;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частной (авторской) методики преподавания предмета</a:t>
            </a:r>
            <a:r>
              <a:rPr lang="ru-RU" sz="24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ru-RU" sz="2400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4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«Лучшая методическая разработка мероприятия по финансовой грамотности»: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</a:t>
            </a:r>
            <a:r>
              <a:rPr lang="ru-RU" sz="24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 (внеурочная деятельность) </a:t>
            </a:r>
            <a:r>
              <a:rPr lang="ru-RU" sz="24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(классного часа; игрового занятия, деловой игры и др.).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7264" y="3921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НОМИНАЦИИ КОНКУРСА:</a:t>
            </a:r>
            <a:br>
              <a:rPr lang="ru-RU" sz="24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b="1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5858" y="3854617"/>
            <a:ext cx="3590168" cy="2393445"/>
          </a:xfrm>
          <a:prstGeom prst="rect">
            <a:avLst/>
          </a:prstGeom>
        </p:spPr>
      </p:pic>
      <p:pic>
        <p:nvPicPr>
          <p:cNvPr id="5" name="Содержимое 9" descr="Изображение выглядит как человек, в позе, фотография, сто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2102BAC-ACC7-4976-832B-110331C7D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5859" y="1225346"/>
            <a:ext cx="3590168" cy="239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594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890" y="421629"/>
            <a:ext cx="10648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«ЛУЧШАЯ МЕТОДИЧЕСКАЯ РАЗРАБОТКА УРОКА ПО ФИНАНСОВОЙ ГРАМОТНОСТИ» </a:t>
            </a:r>
            <a:endParaRPr lang="ru-RU" b="1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3109" y="1389187"/>
            <a:ext cx="6453191" cy="473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Толстых </a:t>
            </a:r>
            <a:r>
              <a:rPr lang="ru-RU" sz="20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Ольга Павловна, </a:t>
            </a:r>
            <a:r>
              <a:rPr lang="ru-RU" sz="20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учитель истории и обществознания МБОУ «СШ № 40</a:t>
            </a:r>
            <a:r>
              <a:rPr lang="ru-RU" sz="20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», </a:t>
            </a: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0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 место</a:t>
            </a: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000" b="1" dirty="0" err="1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Моисейкина</a:t>
            </a: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Галина Борисовна, </a:t>
            </a:r>
            <a:r>
              <a:rPr lang="ru-RU" sz="20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учитель экономики МБОУ «Лицей №1 им. академика Б.Н. Петрова» </a:t>
            </a: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0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 место)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Даньшина </a:t>
            </a:r>
            <a:r>
              <a:rPr lang="ru-RU" sz="20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Ирина Валерьевна, </a:t>
            </a:r>
            <a:r>
              <a:rPr lang="ru-RU" sz="20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учитель математики МБОУ «СШ № 34</a:t>
            </a:r>
            <a:r>
              <a:rPr lang="ru-RU" sz="20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0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0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 место</a:t>
            </a: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n w="50800"/>
              <a:solidFill>
                <a:srgbClr val="6C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000" b="1" dirty="0" err="1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Шпунтова</a:t>
            </a:r>
            <a:r>
              <a:rPr lang="ru-RU" sz="2000" b="1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Оксана Николаевна, </a:t>
            </a:r>
            <a:r>
              <a:rPr lang="ru-RU" sz="20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учитель-методист  МБОУ </a:t>
            </a:r>
            <a:r>
              <a:rPr lang="ru-RU" sz="2000" dirty="0" smtClean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СШ № 26 им. А.С. Пушкина» </a:t>
            </a:r>
            <a:r>
              <a:rPr lang="ru-RU" sz="2000" b="1" dirty="0">
                <a:ln w="50800"/>
                <a:solidFill>
                  <a:srgbClr val="6C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(1 место)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8532" y="2356504"/>
            <a:ext cx="3855932" cy="2551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16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ловой блокнот 14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деловой блокнот 14д</Template>
  <TotalTime>375</TotalTime>
  <Words>456</Words>
  <Application>Microsoft Office PowerPoint</Application>
  <PresentationFormat>Произвольный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деловой блокнот 14д</vt:lpstr>
      <vt:lpstr> Методический отдел МБУ ДО «ЦДО»  города Смоленска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Васинова</cp:lastModifiedBy>
  <cp:revision>15</cp:revision>
  <dcterms:created xsi:type="dcterms:W3CDTF">2014-10-29T03:00:56Z</dcterms:created>
  <dcterms:modified xsi:type="dcterms:W3CDTF">2020-03-09T11:43:45Z</dcterms:modified>
</cp:coreProperties>
</file>