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2" r:id="rId4"/>
    <p:sldId id="285" r:id="rId5"/>
    <p:sldId id="259" r:id="rId6"/>
    <p:sldId id="258" r:id="rId7"/>
    <p:sldId id="262" r:id="rId8"/>
    <p:sldId id="283" r:id="rId9"/>
    <p:sldId id="261" r:id="rId10"/>
    <p:sldId id="265" r:id="rId11"/>
    <p:sldId id="264" r:id="rId12"/>
    <p:sldId id="284" r:id="rId13"/>
    <p:sldId id="263" r:id="rId14"/>
    <p:sldId id="275" r:id="rId15"/>
    <p:sldId id="278" r:id="rId16"/>
    <p:sldId id="280" r:id="rId17"/>
    <p:sldId id="279" r:id="rId18"/>
    <p:sldId id="286" r:id="rId19"/>
    <p:sldId id="277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99FF"/>
    <a:srgbClr val="3399FF"/>
    <a:srgbClr val="FF6600"/>
    <a:srgbClr val="66FF66"/>
    <a:srgbClr val="66FF33"/>
    <a:srgbClr val="003300"/>
    <a:srgbClr val="FFCC00"/>
    <a:srgbClr val="00CC66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86435" autoAdjust="0"/>
  </p:normalViewPr>
  <p:slideViewPr>
    <p:cSldViewPr>
      <p:cViewPr varScale="1">
        <p:scale>
          <a:sx n="71" d="100"/>
          <a:sy n="71" d="100"/>
        </p:scale>
        <p:origin x="-7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4" y="10821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2-12T22:21:36.291" idx="1">
    <p:pos x="5760" y="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EB5D4-38E2-4C43-A6A1-2B6A2013C729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34280-6397-4BEC-B089-828E95BBA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526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4280-6397-4BEC-B089-828E95BBA60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462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4280-6397-4BEC-B089-828E95BBA60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4280-6397-4BEC-B089-828E95BBA60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42617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C0066"/>
                </a:solidFill>
                <a:latin typeface="Cambria" pitchFamily="18" charset="0"/>
              </a:rPr>
              <a:t>«</a:t>
            </a:r>
            <a:r>
              <a:rPr lang="ru-RU" sz="6000" b="1" dirty="0" smtClean="0">
                <a:solidFill>
                  <a:srgbClr val="CC0066"/>
                </a:solidFill>
                <a:latin typeface="Cambria" pitchFamily="18" charset="0"/>
              </a:rPr>
              <a:t>Музей</a:t>
            </a:r>
            <a:r>
              <a:rPr lang="ru-RU" sz="5400" b="1" dirty="0" smtClean="0">
                <a:solidFill>
                  <a:srgbClr val="CC0066"/>
                </a:solidFill>
                <a:latin typeface="Cambria" pitchFamily="18" charset="0"/>
              </a:rPr>
              <a:t> кукол»</a:t>
            </a:r>
            <a:endParaRPr lang="ru-RU" sz="5400" b="1" dirty="0">
              <a:solidFill>
                <a:srgbClr val="CC0066"/>
              </a:solidFill>
              <a:latin typeface="Cambria" pitchFamily="18" charset="0"/>
            </a:endParaRPr>
          </a:p>
        </p:txBody>
      </p:sp>
      <p:pic>
        <p:nvPicPr>
          <p:cNvPr id="12" name="Содержимое 11" descr="VipTalisman3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556792"/>
            <a:ext cx="7426555" cy="5121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ёлки\Галина\Презентация - С.Шагаева\IMG_20171208_101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96752"/>
            <a:ext cx="2376264" cy="3168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Cambria" pitchFamily="18" charset="0"/>
              </a:rPr>
              <a:t>ПЕРСПЕКТИВНОЕ ПЛАНИРОВАНИЕ РАБОТЫ МУЗЕЯ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064896" cy="439248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1. Экскурсии, просветительская работа.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2.  Театрализованные досуги.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3. Мастер-классы, семинары.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4. Обмен опытом.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5. Работа с родителями.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6. Пополнение музея экспонатами.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7. Составление альбома участников создания мини-музея и каталога экспонатов.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8.Подбор художественной литературы, детских художественных фильмов, научно-познавательных фильмов;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9.Проведение на базе мини-музея экскурсий и использование его коллекций на занятиях по разным видам  деятельности.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F:\ёлки\Галина\Презентация - С.Шагаева\IMG_20180209_135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229200"/>
            <a:ext cx="1944216" cy="1458162"/>
          </a:xfrm>
          <a:prstGeom prst="rect">
            <a:avLst/>
          </a:prstGeom>
          <a:noFill/>
        </p:spPr>
      </p:pic>
      <p:pic>
        <p:nvPicPr>
          <p:cNvPr id="3075" name="Picture 3" descr="F:\ёлки\Галина\Презентация - С.Шагаева\IMG_20180209_135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229200"/>
            <a:ext cx="1944216" cy="1458162"/>
          </a:xfrm>
          <a:prstGeom prst="rect">
            <a:avLst/>
          </a:prstGeom>
          <a:noFill/>
        </p:spPr>
      </p:pic>
      <p:pic>
        <p:nvPicPr>
          <p:cNvPr id="3076" name="Picture 4" descr="F:\ёлки\Галина\Презентация - С.Шагаева\IMG_20180209_1404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5229200"/>
            <a:ext cx="1944216" cy="14581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2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96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16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92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6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20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892480" cy="120937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ambria" pitchFamily="18" charset="0"/>
              </a:rPr>
              <a:t>ПЛАН РАБОТЫ </a:t>
            </a:r>
            <a:br>
              <a:rPr lang="ru-RU" sz="2400" b="1" dirty="0" smtClean="0">
                <a:latin typeface="Cambria" pitchFamily="18" charset="0"/>
              </a:rPr>
            </a:br>
            <a:r>
              <a:rPr lang="ru-RU" sz="2400" b="1" dirty="0" smtClean="0">
                <a:latin typeface="Cambria" pitchFamily="18" charset="0"/>
              </a:rPr>
              <a:t>ПО СОЗДАНИЮ МИНИ-МУЗЕЯ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7560840" cy="4896544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836712"/>
          <a:ext cx="8712970" cy="5832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1872210"/>
                <a:gridCol w="2232044"/>
                <a:gridCol w="1656388"/>
                <a:gridCol w="2592288"/>
              </a:tblGrid>
              <a:tr h="683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№</a:t>
                      </a:r>
                      <a:endParaRPr lang="ru-RU" sz="15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Этап</a:t>
                      </a:r>
                      <a:endParaRPr lang="ru-RU" sz="15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Содержание работы</a:t>
                      </a:r>
                      <a:endParaRPr lang="ru-RU" sz="15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Сроки реализации</a:t>
                      </a:r>
                      <a:endParaRPr lang="ru-RU" sz="15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Ожидаемый результат</a:t>
                      </a:r>
                      <a:endParaRPr lang="ru-RU" sz="15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162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/>
                        <a:t>1.</a:t>
                      </a:r>
                      <a:endParaRPr lang="ru-RU" sz="15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Подготовительный этап</a:t>
                      </a:r>
                      <a:endParaRPr lang="ru-RU" sz="15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/>
                        <a:t>Педсовет.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/>
                        <a:t>Родительские собрания.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/>
                        <a:t>Анкетирование.</a:t>
                      </a:r>
                      <a:endParaRPr lang="ru-RU" sz="15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Март </a:t>
                      </a:r>
                      <a:r>
                        <a:rPr lang="ru-RU" sz="1550" dirty="0" smtClean="0"/>
                        <a:t>2018 </a:t>
                      </a:r>
                      <a:r>
                        <a:rPr lang="ru-RU" sz="1550" dirty="0"/>
                        <a:t>г.</a:t>
                      </a:r>
                      <a:endParaRPr lang="ru-RU" sz="15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1. Определение темы и названия музея.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2. Выбор места для размещения.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3. Выбор инициативной группы.</a:t>
                      </a:r>
                      <a:endParaRPr lang="ru-RU" sz="15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162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2.</a:t>
                      </a:r>
                      <a:endParaRPr lang="ru-RU" sz="15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Практический этап</a:t>
                      </a:r>
                      <a:endParaRPr lang="ru-RU" sz="15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Сбор и изготовление экспонатов.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Оформление выставки.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Индивидуальная работа с детьми (подготовка экскурсоводов).</a:t>
                      </a:r>
                      <a:endParaRPr lang="ru-RU" sz="15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В течение года.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Июнь </a:t>
                      </a:r>
                      <a:r>
                        <a:rPr lang="ru-RU" sz="1550" dirty="0" smtClean="0"/>
                        <a:t>2019 </a:t>
                      </a:r>
                      <a:r>
                        <a:rPr lang="ru-RU" sz="1550" dirty="0"/>
                        <a:t>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Октябрь-ноябрь </a:t>
                      </a:r>
                      <a:r>
                        <a:rPr lang="ru-RU" sz="1550" dirty="0" smtClean="0"/>
                        <a:t>2019 </a:t>
                      </a:r>
                      <a:r>
                        <a:rPr lang="ru-RU" sz="1550" dirty="0"/>
                        <a:t>г.</a:t>
                      </a:r>
                      <a:endParaRPr lang="ru-RU" sz="15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Создание мини-музея</a:t>
                      </a:r>
                      <a:endParaRPr lang="ru-RU" sz="15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162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3.</a:t>
                      </a:r>
                      <a:endParaRPr lang="ru-RU" sz="15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Подведение итогов</a:t>
                      </a:r>
                      <a:endParaRPr lang="ru-RU" sz="15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Заседание инициативной группы.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/>
                        <a:t>Экскурсии </a:t>
                      </a:r>
                      <a:r>
                        <a:rPr lang="ru-RU" sz="1550" dirty="0"/>
                        <a:t>в </a:t>
                      </a:r>
                      <a:r>
                        <a:rPr lang="ru-RU" sz="1550" dirty="0" smtClean="0"/>
                        <a:t>мини-музей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5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5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Сентябрь </a:t>
                      </a:r>
                      <a:r>
                        <a:rPr lang="ru-RU" sz="1550" dirty="0" smtClean="0"/>
                        <a:t>2019 </a:t>
                      </a:r>
                      <a:r>
                        <a:rPr lang="ru-RU" sz="1550" dirty="0"/>
                        <a:t>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Май </a:t>
                      </a:r>
                      <a:r>
                        <a:rPr lang="ru-RU" sz="1550" dirty="0" smtClean="0"/>
                        <a:t>2020 </a:t>
                      </a:r>
                      <a:r>
                        <a:rPr lang="ru-RU" sz="1550" dirty="0"/>
                        <a:t>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В </a:t>
                      </a:r>
                      <a:r>
                        <a:rPr lang="ru-RU" sz="1550" dirty="0" smtClean="0"/>
                        <a:t>течении </a:t>
                      </a:r>
                      <a:r>
                        <a:rPr lang="ru-RU" sz="1550" dirty="0"/>
                        <a:t>года.</a:t>
                      </a:r>
                      <a:endParaRPr lang="ru-RU" sz="15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/>
                        <a:t>Дети подготовительной группы.</a:t>
                      </a:r>
                      <a:endParaRPr lang="ru-RU" sz="15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490066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Перспективное планирование </a:t>
            </a:r>
            <a:endParaRPr lang="ru-RU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3608" y="764704"/>
          <a:ext cx="7786690" cy="57917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7672"/>
                <a:gridCol w="6059018"/>
              </a:tblGrid>
              <a:tr h="3539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Месяц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23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Сентябрь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«В гости к кукле в зимнем костюме Московской губернии»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958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Октябрь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«В гости к кукле в праздничном костюме Смоленской губернии»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958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Ноябрь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«В гости к кукле в карельском зимнем костюме»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958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Декабрь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 В гости к кукле в татарском свадебном костюме»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958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Январь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«В гости к кукле в марийском праздничном костюме»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958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Февраль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 В гости к кукле</a:t>
                      </a:r>
                      <a:r>
                        <a:rPr lang="ru-RU" baseline="0" dirty="0" smtClean="0"/>
                        <a:t> в якутском женском костюме»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194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Март</a:t>
                      </a:r>
                    </a:p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«В гости к кукле в литовском костюме»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194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Апрель</a:t>
                      </a:r>
                    </a:p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«В гости к кукле в грузинском костюме»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194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Май</a:t>
                      </a:r>
                    </a:p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«В гости к кукле в узбекском летнем костюме»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Cambria" pitchFamily="18" charset="0"/>
              </a:rPr>
              <a:t>Оформление музея: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9" name="Содержимое 8" descr="VipTalisman3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620688"/>
            <a:ext cx="2976328" cy="2520280"/>
          </a:xfrm>
        </p:spPr>
      </p:pic>
      <p:pic>
        <p:nvPicPr>
          <p:cNvPr id="1026" name="Picture 2" descr="F:\ёлки\Галина\Презентация - С.Шагаева\VipTalisman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620688"/>
            <a:ext cx="2821315" cy="2050240"/>
          </a:xfrm>
          <a:prstGeom prst="rect">
            <a:avLst/>
          </a:prstGeom>
          <a:noFill/>
        </p:spPr>
      </p:pic>
      <p:pic>
        <p:nvPicPr>
          <p:cNvPr id="2" name="Picture 3" descr="F:\ёлки\Галина\Презентация - С.Шагаева\VipTalisman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284984"/>
            <a:ext cx="3860127" cy="3381000"/>
          </a:xfrm>
          <a:prstGeom prst="rect">
            <a:avLst/>
          </a:prstGeom>
          <a:noFill/>
        </p:spPr>
      </p:pic>
      <p:pic>
        <p:nvPicPr>
          <p:cNvPr id="1028" name="Picture 4" descr="F:\ёлки\Галина\Презентация - С.Шагаева\VipTalisman3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84984"/>
            <a:ext cx="4721324" cy="3378523"/>
          </a:xfrm>
          <a:prstGeom prst="rect">
            <a:avLst/>
          </a:prstGeom>
          <a:noFill/>
        </p:spPr>
      </p:pic>
      <p:pic>
        <p:nvPicPr>
          <p:cNvPr id="1029" name="Picture 5" descr="F:\ёлки\Галина\Презентация - С.Шагаева\IMG_20180209_1403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20688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>
            <a:alpha val="6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4" name="Содержимое 13" descr="VipTalisman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16632"/>
            <a:ext cx="5688632" cy="3940374"/>
          </a:xfrm>
        </p:spPr>
      </p:pic>
      <p:pic>
        <p:nvPicPr>
          <p:cNvPr id="2050" name="Picture 2" descr="F:\ёлки\Галина\Презентация - С.Шагаева\68540723dec25a06c1897a60b8327228994f5e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2448272" cy="3105631"/>
          </a:xfrm>
          <a:prstGeom prst="rect">
            <a:avLst/>
          </a:prstGeom>
          <a:noFill/>
        </p:spPr>
      </p:pic>
      <p:pic>
        <p:nvPicPr>
          <p:cNvPr id="2051" name="Picture 3" descr="F:\ёлки\Галина\Презентация - С.Шагаева\10135837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01008"/>
            <a:ext cx="2925001" cy="3208411"/>
          </a:xfrm>
          <a:prstGeom prst="rect">
            <a:avLst/>
          </a:prstGeom>
          <a:noFill/>
        </p:spPr>
      </p:pic>
      <p:pic>
        <p:nvPicPr>
          <p:cNvPr id="2053" name="Picture 5" descr="F:\ёлки\Галина\Презентация - С.Шагаева\kukli_v_narodnih_kostumah_deagostini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573016"/>
            <a:ext cx="2399925" cy="31066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8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4905" y="260648"/>
            <a:ext cx="4992555" cy="37444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052736"/>
            <a:ext cx="1440160" cy="364902"/>
          </a:xfrm>
        </p:spPr>
        <p:txBody>
          <a:bodyPr>
            <a:normAutofit/>
          </a:bodyPr>
          <a:lstStyle/>
          <a:p>
            <a:endParaRPr lang="ru-RU" sz="1100" dirty="0"/>
          </a:p>
        </p:txBody>
      </p:sp>
      <p:pic>
        <p:nvPicPr>
          <p:cNvPr id="4" name="Содержимое 3" descr="IMG_863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4570454" cy="3427841"/>
          </a:xfrm>
        </p:spPr>
      </p:pic>
      <p:pic>
        <p:nvPicPr>
          <p:cNvPr id="1026" name="Picture 2" descr="F:\ёлки\Галина\Презентация - С.Шагаева\IMG_86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284984"/>
            <a:ext cx="4499992" cy="337514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371919"/>
            <a:ext cx="2160240" cy="45719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pic>
        <p:nvPicPr>
          <p:cNvPr id="6" name="Содержимое 6" descr="VipTalisman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80928"/>
            <a:ext cx="4104456" cy="3888432"/>
          </a:xfrm>
          <a:prstGeom prst="rect">
            <a:avLst/>
          </a:prstGeom>
        </p:spPr>
      </p:pic>
      <p:pic>
        <p:nvPicPr>
          <p:cNvPr id="5" name="Содержимое 4" descr="IMG121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60648"/>
            <a:ext cx="5544616" cy="2304256"/>
          </a:xfrm>
          <a:prstGeom prst="rect">
            <a:avLst/>
          </a:prstGeom>
        </p:spPr>
      </p:pic>
      <p:pic>
        <p:nvPicPr>
          <p:cNvPr id="8" name="Содержимое 8" descr="IMG_20180130_14294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355976" y="2780928"/>
            <a:ext cx="4594457" cy="3877891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ёлки\Галина\Презентация - С.Шагаева\IMG_20171208_101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20688"/>
            <a:ext cx="4199076" cy="5598768"/>
          </a:xfrm>
          <a:prstGeom prst="rect">
            <a:avLst/>
          </a:prstGeom>
          <a:noFill/>
        </p:spPr>
      </p:pic>
      <p:pic>
        <p:nvPicPr>
          <p:cNvPr id="4" name="Содержимое 3" descr="IMG_20171208_1014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20688"/>
            <a:ext cx="4104456" cy="561662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608512" cy="65833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Данный проект позволяет в условиях воспитательного - образовательного процесса </a:t>
            </a:r>
            <a:br>
              <a:rPr lang="ru-RU" sz="2800" dirty="0" smtClean="0"/>
            </a:br>
            <a:r>
              <a:rPr lang="ru-RU" sz="2800" dirty="0" smtClean="0"/>
              <a:t>в ДОУ знакомить детей с  музеем национальных костюмов разных народов мира; знакомить с основами музейной культуры, правилами поведения в музее; предоставляет детям возможность реализовать разные виды детской деятельности, опираясь на полученные знания и умения.</a:t>
            </a:r>
            <a:endParaRPr lang="ru-RU" sz="2800" dirty="0"/>
          </a:p>
        </p:txBody>
      </p:sp>
      <p:pic>
        <p:nvPicPr>
          <p:cNvPr id="1027" name="Picture 3" descr="I:\Презентация - С.Шагаева\IMG_20180209_135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283968" cy="3212976"/>
          </a:xfrm>
          <a:prstGeom prst="rect">
            <a:avLst/>
          </a:prstGeom>
          <a:noFill/>
        </p:spPr>
      </p:pic>
      <p:pic>
        <p:nvPicPr>
          <p:cNvPr id="8" name="Содержимое 7" descr="VipTalisman3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404664"/>
            <a:ext cx="4265000" cy="2952328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ёлки\Галина\Презентация - С.Шагаева\VipTalisman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885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632271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Cambria" pitchFamily="18" charset="0"/>
              </a:rPr>
              <a:t>     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ПАСПОРТ МУЗЕЯ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«Музей кукол»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</a:t>
            </a:r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Модератор:                     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  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воспитатель высшей категории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 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Шагаева С.А.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   </a:t>
            </a:r>
            <a:r>
              <a:rPr lang="ru-RU" sz="27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Участник проекта :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     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воспитатель  высшей категории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        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Авдеева Н.А.</a:t>
            </a:r>
            <a:r>
              <a:rPr lang="ru-RU" dirty="0" smtClean="0">
                <a:latin typeface="Cambria" pitchFamily="18" charset="0"/>
              </a:rPr>
              <a:t/>
            </a:r>
            <a:br>
              <a:rPr lang="ru-RU" dirty="0" smtClean="0">
                <a:latin typeface="Cambria" pitchFamily="18" charset="0"/>
              </a:rPr>
            </a:b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лнышко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3809524" cy="38095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429000"/>
            <a:ext cx="7704856" cy="29432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8 0.01066  -0.017 0.02131  -0.021 0.03463  C -0.025 0.04929  -0.027 0.0666  -0.029 0.08392  C -0.031 0.10124  -0.029 0.11589  -0.027 0.13188  C -0.025 0.14653  -0.022 0.16252  -0.015 0.17584  C -0.009 0.18916  0.001 0.19981  0.012 0.20781  C 0.022 0.2158  0.034 0.22113  0.046 0.22379  C 0.058 0.22646  0.07 0.22646  0.081 0.22379  C 0.093 0.22113  0.104 0.21447  0.113 0.20381  C 0.122 0.19449  0.13 0.1825  0.134 0.16784  C 0.139 0.15452  0.141 0.13587  0.141 0.12122  C 0.142 0.10657  0.141 0.08925  0.136 0.0746  C 0.131 0.06128  0.122 0.05062  0.11 0.04529  C 0.098 0.0413  0.086 0.04662  0.078 0.05595  C 0.071 0.06527  0.066 0.07993  0.065 0.09724  C 0.065 0.11456  0.066 0.13055  0.071 0.14387  C 0.076 0.15719  0.075 0.15985  0.095 0.17717  C 0.113 0.19582  0.131 0.19049  0.142 0.19182  C 0.153 0.19182  0.162 0.18649  0.173 0.18117  C 0.185 0.17451  0.195 0.16252  0.202 0.15186  C 0.209 0.1412  0.212 0.12788  0.216 0.10657  C 0.219 0.08525  0.219 0.0746  0.219 0.05861  C 0.219 0.04263  0.219 0.02664  0.219 0.01066  E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260649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Актуальность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79712" y="908720"/>
            <a:ext cx="6840760" cy="57606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400" dirty="0">
                <a:solidFill>
                  <a:schemeClr val="tx2">
                    <a:lumMod val="75000"/>
                  </a:schemeClr>
                </a:solidFill>
              </a:rPr>
              <a:t>Россия – всегда была и остается многонациональной страной.</a:t>
            </a:r>
          </a:p>
          <a:p>
            <a:pPr algn="just"/>
            <a:r>
              <a:rPr lang="ru-RU" sz="3400" dirty="0">
                <a:solidFill>
                  <a:schemeClr val="tx2">
                    <a:lumMod val="75000"/>
                  </a:schemeClr>
                </a:solidFill>
              </a:rPr>
              <a:t> Мы воспитываем наших детей жить в мире и согласии с народами </a:t>
            </a: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</a:rPr>
              <a:t>разных </a:t>
            </a:r>
            <a:r>
              <a:rPr lang="ru-RU" sz="3400" dirty="0">
                <a:solidFill>
                  <a:schemeClr val="tx2">
                    <a:lumMod val="75000"/>
                  </a:schemeClr>
                </a:solidFill>
              </a:rPr>
              <a:t>национальностей.</a:t>
            </a:r>
          </a:p>
          <a:p>
            <a:pPr algn="just"/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</a:rPr>
              <a:t>Данный проект позволит познакомить дошкольников с основами музейной культуры, правилами поведения в музее, с национальными  костюмами разных народов, а также приобщить детей к человеческим ценностям через различные виды деятельности. 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Цель: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0"/>
            <a:ext cx="5760640" cy="521744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*Создание  условий для нравственно-патриотического воспитания, совместного процесса освоения педагогами, родителями и детьми отечественной культуры.       </a:t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*Расширения представлений у дошкольников  о жизни и быте различных народов населяющих  планету.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*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Ф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ормирование познавательных интересов дошкольников путем использования различных видов наглядности.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956376" cy="6858000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latin typeface="Cambria" pitchFamily="18" charset="0"/>
              </a:rPr>
              <a:t>  </a:t>
            </a:r>
            <a:r>
              <a:rPr lang="ru-RU" sz="2400" b="1" i="1" dirty="0" smtClean="0">
                <a:solidFill>
                  <a:srgbClr val="FF0000"/>
                </a:solidFill>
                <a:latin typeface="Cambria" pitchFamily="18" charset="0"/>
              </a:rPr>
              <a:t>Задачи:</a:t>
            </a:r>
            <a:r>
              <a:rPr lang="ru-RU" sz="2400" b="1" i="1" dirty="0" smtClean="0">
                <a:solidFill>
                  <a:srgbClr val="FFFF00"/>
                </a:solidFill>
                <a:latin typeface="Cambria" pitchFamily="18" charset="0"/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  <a:latin typeface="Cambria" pitchFamily="18" charset="0"/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*</a:t>
            </a:r>
            <a:r>
              <a:rPr lang="ru-RU" altLang="ru-RU" sz="2300" dirty="0" smtClean="0">
                <a:solidFill>
                  <a:srgbClr val="002060"/>
                </a:solidFill>
                <a:latin typeface="Cambria" pitchFamily="18" charset="0"/>
              </a:rPr>
              <a:t>Формирование основ национального самосознания и любви к Отечеству, толерантности, уважения и дружбы между людьми разных народов и национальностей;</a:t>
            </a:r>
            <a:br>
              <a:rPr lang="ru-RU" altLang="ru-RU" sz="23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300" dirty="0" smtClean="0">
                <a:solidFill>
                  <a:srgbClr val="002060"/>
                </a:solidFill>
                <a:latin typeface="Cambria" pitchFamily="18" charset="0"/>
              </a:rPr>
              <a:t>* Воспитание нравственно – патриотических чувств у старших дошкольников;</a:t>
            </a:r>
            <a:br>
              <a:rPr lang="ru-RU" altLang="ru-RU" sz="23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300" dirty="0" smtClean="0">
                <a:solidFill>
                  <a:srgbClr val="002060"/>
                </a:solidFill>
                <a:latin typeface="Cambria" pitchFamily="18" charset="0"/>
              </a:rPr>
              <a:t>* Познакомить детей с костюмами разных народов и национальностей;</a:t>
            </a:r>
            <a:br>
              <a:rPr lang="ru-RU" altLang="ru-RU" sz="23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300" dirty="0" smtClean="0">
                <a:solidFill>
                  <a:srgbClr val="002060"/>
                </a:solidFill>
                <a:latin typeface="Cambria" pitchFamily="18" charset="0"/>
              </a:rPr>
              <a:t>* Развивать связную речь детей, обогатить её новыми словами и выражениями; развивать творческие способности, воображение;</a:t>
            </a:r>
            <a:br>
              <a:rPr lang="ru-RU" altLang="ru-RU" sz="23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300" dirty="0" smtClean="0">
                <a:solidFill>
                  <a:srgbClr val="002060"/>
                </a:solidFill>
                <a:latin typeface="Cambria" pitchFamily="18" charset="0"/>
              </a:rPr>
              <a:t>* Расширение кругозора детей с помощью информационной и экскурсионной деятельности;</a:t>
            </a:r>
            <a:br>
              <a:rPr lang="ru-RU" altLang="ru-RU" sz="23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300" dirty="0" smtClean="0">
                <a:solidFill>
                  <a:srgbClr val="002060"/>
                </a:solidFill>
                <a:latin typeface="Cambria" pitchFamily="18" charset="0"/>
              </a:rPr>
              <a:t>* Способствовать воспитанию у дошкольников основ музейной культуры; расширять их кругозор, открывать возможности для самостоятельной познавательной, исследовательской и творческой деятельности;</a:t>
            </a:r>
            <a:br>
              <a:rPr lang="ru-RU" altLang="ru-RU" sz="23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300" dirty="0" smtClean="0">
                <a:solidFill>
                  <a:srgbClr val="002060"/>
                </a:solidFill>
                <a:latin typeface="Cambria" pitchFamily="18" charset="0"/>
              </a:rPr>
              <a:t> * Привлечение родителей к культурно-досуговой деятельности детского сада</a:t>
            </a:r>
            <a:endParaRPr lang="ru-RU" sz="2300" dirty="0">
              <a:latin typeface="Cambria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768752" cy="6322714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Профиль музея: 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познавательный.</a:t>
            </a:r>
            <a:b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Возраст: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 дети 5-7 лет</a:t>
            </a:r>
            <a:b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Участники: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- воспитанники ДОУ</a:t>
            </a:r>
            <a:b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- родители</a:t>
            </a:r>
            <a:b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- педагоги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050" name="Picture 2" descr="E:\ТВОё\фоны для презентаций\volshebn_agif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132856"/>
            <a:ext cx="3570734" cy="4549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600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 основу решения этих задач положены следующие принципы: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91680" y="1700808"/>
            <a:ext cx="7128792" cy="4752528"/>
          </a:xfrm>
        </p:spPr>
        <p:txBody>
          <a:bodyPr>
            <a:normAutofit fontScale="92500" lnSpcReduction="10000"/>
          </a:bodyPr>
          <a:lstStyle/>
          <a:p>
            <a:pPr lvl="0" algn="l">
              <a:buFont typeface="Wingdings" pitchFamily="2" charset="2"/>
              <a:buChar char="§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Принцип учёта возрастных особенностей дошкольников;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l">
              <a:buFont typeface="Wingdings" pitchFamily="2" charset="2"/>
              <a:buChar char="§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Принцип опоры на интересы ребёнка;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l">
              <a:buFont typeface="Wingdings" pitchFamily="2" charset="2"/>
              <a:buChar char="§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Принцип осуществления взаимодействия воспитателя с детьми при руководящей роли взрослого;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l">
              <a:buFont typeface="Wingdings" pitchFamily="2" charset="2"/>
              <a:buChar char="§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Принцип наглядности;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l">
              <a:buFont typeface="Wingdings" pitchFamily="2" charset="2"/>
              <a:buChar char="§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Принцип последовательности;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l">
              <a:buFont typeface="Wingdings" pitchFamily="2" charset="2"/>
              <a:buChar char="§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Принцип сотрудничества и взаимоуважения.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Методы 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600200"/>
            <a:ext cx="6984776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Демонстрации экспонатов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Экскурсии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Беседы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Дидактические игры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Подвижные игры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Изобразительная деятельность и ручной труд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Чтение художественной литературы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96752"/>
            <a:ext cx="7772400" cy="72008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Формы деятельности: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060848"/>
            <a:ext cx="6013176" cy="3240360"/>
          </a:xfrm>
        </p:spPr>
        <p:txBody>
          <a:bodyPr/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фондовая;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поисковая;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научная;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экспозиционная;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познавательная.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462</Words>
  <Application>Microsoft Office PowerPoint</Application>
  <PresentationFormat>Экран (4:3)</PresentationFormat>
  <Paragraphs>105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«Музей кукол»</vt:lpstr>
      <vt:lpstr>       ПАСПОРТ МУЗЕЯ           «Музей кукол»           Модератор:                                       воспитатель высшей категории             Шагаева С.А.              Участник проекта :                   воспитатель  высшей категории                    Авдеева Н.А. </vt:lpstr>
      <vt:lpstr>Актуальность</vt:lpstr>
      <vt:lpstr>Цель:</vt:lpstr>
      <vt:lpstr>  Задачи: *Формирование основ национального самосознания и любви к Отечеству, толерантности, уважения и дружбы между людьми разных народов и национальностей; * Воспитание нравственно – патриотических чувств у старших дошкольников; * Познакомить детей с костюмами разных народов и национальностей; * Развивать связную речь детей, обогатить её новыми словами и выражениями; развивать творческие способности, воображение; * Расширение кругозора детей с помощью информационной и экскурсионной деятельности; * Способствовать воспитанию у дошкольников основ музейной культуры; расширять их кругозор, открывать возможности для самостоятельной познавательной, исследовательской и творческой деятельности;  * Привлечение родителей к культурно-досуговой деятельности детского сада</vt:lpstr>
      <vt:lpstr>Профиль музея: познавательный.  Возраст: дети 5-7 лет Участники: - воспитанники ДОУ - родители - педагоги   </vt:lpstr>
      <vt:lpstr>В основу решения этих задач положены следующие принципы:</vt:lpstr>
      <vt:lpstr>Методы </vt:lpstr>
      <vt:lpstr>Формы деятельности: </vt:lpstr>
      <vt:lpstr>ПЕРСПЕКТИВНОЕ ПЛАНИРОВАНИЕ РАБОТЫ МУЗЕЯ </vt:lpstr>
      <vt:lpstr>ПЛАН РАБОТЫ  ПО СОЗДАНИЮ МИНИ-МУЗЕЯ </vt:lpstr>
      <vt:lpstr>Перспективное планирование </vt:lpstr>
      <vt:lpstr>Оформление музея:</vt:lpstr>
      <vt:lpstr> </vt:lpstr>
      <vt:lpstr>Слайд 15</vt:lpstr>
      <vt:lpstr>Слайд 16</vt:lpstr>
      <vt:lpstr>Слайд 17</vt:lpstr>
      <vt:lpstr>Данный проект позволяет в условиях воспитательного - образовательного процесса  в ДОУ знакомить детей с  музеем национальных костюмов разных народов мира; знакомить с основами музейной культуры, правилами поведения в музее; предоставляет детям возможность реализовать разные виды детской деятельности, опираясь на полученные знания и умения.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«Музей кукол»</dc:title>
  <dc:creator>User</dc:creator>
  <cp:lastModifiedBy>Юлия</cp:lastModifiedBy>
  <cp:revision>64</cp:revision>
  <dcterms:created xsi:type="dcterms:W3CDTF">2018-02-12T17:53:19Z</dcterms:created>
  <dcterms:modified xsi:type="dcterms:W3CDTF">2020-02-26T06:04:52Z</dcterms:modified>
</cp:coreProperties>
</file>