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61" r:id="rId5"/>
    <p:sldId id="260" r:id="rId6"/>
    <p:sldId id="259" r:id="rId7"/>
    <p:sldId id="258" r:id="rId8"/>
    <p:sldId id="265" r:id="rId9"/>
    <p:sldId id="266" r:id="rId10"/>
    <p:sldId id="269" r:id="rId11"/>
    <p:sldId id="268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Лист1!$C$6:$C$12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Лист1!$D$6:$D$12</c:f>
              <c:numCache>
                <c:formatCode>General</c:formatCode>
                <c:ptCount val="7"/>
                <c:pt idx="0">
                  <c:v>2.4</c:v>
                </c:pt>
                <c:pt idx="1">
                  <c:v>2.4</c:v>
                </c:pt>
                <c:pt idx="2">
                  <c:v>2.2999999999999998</c:v>
                </c:pt>
                <c:pt idx="3">
                  <c:v>2.2999999999999998</c:v>
                </c:pt>
                <c:pt idx="4">
                  <c:v>2.1</c:v>
                </c:pt>
                <c:pt idx="5">
                  <c:v>2.2999999999999998</c:v>
                </c:pt>
                <c:pt idx="6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13-43F3-BC7C-94324EA0205E}"/>
            </c:ext>
          </c:extLst>
        </c:ser>
        <c:gapWidth val="100"/>
        <c:overlap val="-24"/>
        <c:axId val="83732736"/>
        <c:axId val="83742720"/>
      </c:barChart>
      <c:catAx>
        <c:axId val="83732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42720"/>
        <c:crosses val="autoZero"/>
        <c:auto val="1"/>
        <c:lblAlgn val="ctr"/>
        <c:lblOffset val="100"/>
      </c:catAx>
      <c:valAx>
        <c:axId val="837427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3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/>
              <a:t>Математика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Лист2!$E$11</c:f>
              <c:strCache>
                <c:ptCount val="1"/>
                <c:pt idx="0">
                  <c:v>2017/2018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Лист2!$F$10:$G$10</c:f>
              <c:strCache>
                <c:ptCount val="2"/>
                <c:pt idx="0">
                  <c:v>ЕГЭ</c:v>
                </c:pt>
                <c:pt idx="1">
                  <c:v>ОГЭ</c:v>
                </c:pt>
              </c:strCache>
            </c:strRef>
          </c:cat>
          <c:val>
            <c:numRef>
              <c:f>Лист2!$F$11:$G$11</c:f>
              <c:numCache>
                <c:formatCode>0%</c:formatCode>
                <c:ptCount val="2"/>
                <c:pt idx="0">
                  <c:v>1</c:v>
                </c:pt>
                <c:pt idx="1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40-4AEC-9517-6775E3253ADB}"/>
            </c:ext>
          </c:extLst>
        </c:ser>
        <c:ser>
          <c:idx val="1"/>
          <c:order val="1"/>
          <c:tx>
            <c:strRef>
              <c:f>Лист2!$E$12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Лист2!$F$10:$G$10</c:f>
              <c:strCache>
                <c:ptCount val="2"/>
                <c:pt idx="0">
                  <c:v>ЕГЭ</c:v>
                </c:pt>
                <c:pt idx="1">
                  <c:v>ОГЭ</c:v>
                </c:pt>
              </c:strCache>
            </c:strRef>
          </c:cat>
          <c:val>
            <c:numRef>
              <c:f>Лист2!$F$12:$G$12</c:f>
              <c:numCache>
                <c:formatCode>0%</c:formatCode>
                <c:ptCount val="2"/>
                <c:pt idx="0">
                  <c:v>1</c:v>
                </c:pt>
                <c:pt idx="1">
                  <c:v>0.9700000000000002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40-4AEC-9517-6775E3253ADB}"/>
            </c:ext>
          </c:extLst>
        </c:ser>
        <c:shape val="box"/>
        <c:axId val="93783552"/>
        <c:axId val="93785088"/>
        <c:axId val="0"/>
      </c:bar3DChart>
      <c:catAx>
        <c:axId val="93783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785088"/>
        <c:crosses val="autoZero"/>
        <c:auto val="1"/>
        <c:lblAlgn val="ctr"/>
        <c:lblOffset val="100"/>
      </c:catAx>
      <c:valAx>
        <c:axId val="93785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78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7DEBA-30F3-4017-8202-99BD1011E622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82512-2E14-4584-8CEF-C61D9A974B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19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82512-2E14-4584-8CEF-C61D9A974B4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426714"/>
          </a:xfrm>
          <a:prstGeom prst="flowChartDocumen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9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135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/>
          </a:bodyPr>
          <a:lstStyle>
            <a:lvl1pPr>
              <a:defRPr sz="48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0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588224" y="4553744"/>
            <a:ext cx="2304256" cy="23042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0" y="5705872"/>
            <a:ext cx="1152128" cy="11521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179512" y="0"/>
            <a:ext cx="1124744" cy="11247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26C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8244408" y="6093296"/>
            <a:ext cx="764704" cy="7647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480720"/>
          </a:xfrm>
          <a:prstGeom prst="flowChartDocumen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135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2088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372200" y="4337720"/>
            <a:ext cx="2520280" cy="252028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426714"/>
          </a:xfrm>
          <a:prstGeom prst="flowChartDocumen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7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1135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948264" y="4913784"/>
            <a:ext cx="1944216" cy="194421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2" descr="http://bablo-tuta.ru/wp-content/uploads/2013/03/biznes-stud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7740352" y="5705872"/>
            <a:ext cx="1152128" cy="11521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\Desktop\шаблоны Деловой\для деловой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noFill/>
          <a:ln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B7D7-C30C-4949-BEA3-0B7CDC7BEA9A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6ECF-546B-4018-9654-64B4B63E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35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rgbClr val="926C00"/>
          </a:solidFill>
          <a:effectLst>
            <a:innerShdw blurRad="50900" dist="38500" dir="13500000">
              <a:srgbClr val="000000">
                <a:alpha val="60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17646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Профессиональная </a:t>
            </a:r>
            <a:r>
              <a:rPr lang="ru-RU" sz="3100" dirty="0"/>
              <a:t>компетентность учителя – главный фактор повышения качества подготовки учащихся к государственной итоговой </a:t>
            </a:r>
            <a:r>
              <a:rPr lang="ru-RU" sz="3100" dirty="0" smtClean="0"/>
              <a:t>аттестации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Марина Наталья Николаевна, учитель математики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6400800" cy="864096"/>
          </a:xfrm>
        </p:spPr>
        <p:txBody>
          <a:bodyPr>
            <a:normAutofit/>
          </a:bodyPr>
          <a:lstStyle/>
          <a:p>
            <a:r>
              <a:rPr lang="ru-RU" sz="1600" b="1" dirty="0"/>
              <a:t>муниципальное бюджетное общеобразовательное учреждение «Средняя школа № 40» города Смоленска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46" y="404664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dirty="0"/>
              <a:t>Педагогическое взаимодействие между учителями, обеспечивающими подготовку выпускников школы к ГИА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16C6B625-BAD1-49EA-A3A3-A0949636B1A7}"/>
              </a:ext>
            </a:extLst>
          </p:cNvPr>
          <p:cNvSpPr/>
          <p:nvPr/>
        </p:nvSpPr>
        <p:spPr>
          <a:xfrm>
            <a:off x="415570" y="184482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Проблемная группа «Методические особенности подготовки учащихся к итоговой аттестации»</a:t>
            </a:r>
            <a:endParaRPr lang="ru-RU" sz="2800" b="1" i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36580F-28A8-48C1-A356-3B097D77455F}"/>
              </a:ext>
            </a:extLst>
          </p:cNvPr>
          <p:cNvSpPr/>
          <p:nvPr/>
        </p:nvSpPr>
        <p:spPr>
          <a:xfrm>
            <a:off x="214572" y="2924944"/>
            <a:ext cx="8784976" cy="32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нормативно-правовые документы различных уровней по организации и проведению ГИА.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инструктивно-методических писем по итогам ЕГЭ и ОГЭ прошлого года.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папок с материалами по ЕГЭ и ОГЭ.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степени готовности учащихся к ЕГЭ и ОГЭ.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для учащихся "группы риска" индивидуальных планов подготовки.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96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Работа с учащимися «группы риска»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7633748D-7E55-4687-BD56-22D92A5DD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3608450"/>
              </p:ext>
            </p:extLst>
          </p:nvPr>
        </p:nvGraphicFramePr>
        <p:xfrm>
          <a:off x="1177025" y="3581352"/>
          <a:ext cx="6785623" cy="2328646"/>
        </p:xfrm>
        <a:graphic>
          <a:graphicData uri="http://schemas.openxmlformats.org/drawingml/2006/table">
            <a:tbl>
              <a:tblPr firstRow="1" firstCol="1" bandRow="1"/>
              <a:tblGrid>
                <a:gridCol w="511191">
                  <a:extLst>
                    <a:ext uri="{9D8B030D-6E8A-4147-A177-3AD203B41FA5}">
                      <a16:colId xmlns="" xmlns:a16="http://schemas.microsoft.com/office/drawing/2014/main" val="750638457"/>
                    </a:ext>
                  </a:extLst>
                </a:gridCol>
                <a:gridCol w="2881258">
                  <a:extLst>
                    <a:ext uri="{9D8B030D-6E8A-4147-A177-3AD203B41FA5}">
                      <a16:colId xmlns="" xmlns:a16="http://schemas.microsoft.com/office/drawing/2014/main" val="507700143"/>
                    </a:ext>
                  </a:extLst>
                </a:gridCol>
                <a:gridCol w="564924">
                  <a:extLst>
                    <a:ext uri="{9D8B030D-6E8A-4147-A177-3AD203B41FA5}">
                      <a16:colId xmlns="" xmlns:a16="http://schemas.microsoft.com/office/drawing/2014/main" val="1355810888"/>
                    </a:ext>
                  </a:extLst>
                </a:gridCol>
                <a:gridCol w="565650">
                  <a:extLst>
                    <a:ext uri="{9D8B030D-6E8A-4147-A177-3AD203B41FA5}">
                      <a16:colId xmlns="" xmlns:a16="http://schemas.microsoft.com/office/drawing/2014/main" val="1476677106"/>
                    </a:ext>
                  </a:extLst>
                </a:gridCol>
                <a:gridCol w="565650">
                  <a:extLst>
                    <a:ext uri="{9D8B030D-6E8A-4147-A177-3AD203B41FA5}">
                      <a16:colId xmlns="" xmlns:a16="http://schemas.microsoft.com/office/drawing/2014/main" val="2954584391"/>
                    </a:ext>
                  </a:extLst>
                </a:gridCol>
                <a:gridCol w="565650">
                  <a:extLst>
                    <a:ext uri="{9D8B030D-6E8A-4147-A177-3AD203B41FA5}">
                      <a16:colId xmlns="" xmlns:a16="http://schemas.microsoft.com/office/drawing/2014/main" val="2904724816"/>
                    </a:ext>
                  </a:extLst>
                </a:gridCol>
                <a:gridCol w="565650">
                  <a:extLst>
                    <a:ext uri="{9D8B030D-6E8A-4147-A177-3AD203B41FA5}">
                      <a16:colId xmlns="" xmlns:a16="http://schemas.microsoft.com/office/drawing/2014/main" val="4010844808"/>
                    </a:ext>
                  </a:extLst>
                </a:gridCol>
                <a:gridCol w="565650">
                  <a:extLst>
                    <a:ext uri="{9D8B030D-6E8A-4147-A177-3AD203B41FA5}">
                      <a16:colId xmlns="" xmlns:a16="http://schemas.microsoft.com/office/drawing/2014/main" val="3555304616"/>
                    </a:ext>
                  </a:extLst>
                </a:gridCol>
              </a:tblGrid>
              <a:tr h="582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отрабатываемых тем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 отработки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30738"/>
                  </a:ext>
                </a:extLst>
              </a:tr>
              <a:tr h="582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задача (проценты)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0772540"/>
                  </a:ext>
                </a:extLst>
              </a:tr>
              <a:tr h="283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Логарифмические уравнения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14706408"/>
                  </a:ext>
                </a:extLst>
              </a:tr>
              <a:tr h="283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9171159"/>
                  </a:ext>
                </a:extLst>
              </a:tr>
              <a:tr h="283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30622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D5F75922-2AA5-48AB-841B-3BE9DD10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13" y="1721239"/>
            <a:ext cx="8147248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план по подготовке к прохождению государственной (итоговой) аттестации в форме _______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_________________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учащегося ______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__________________________________________________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27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Методическое сопровождение подготовки обучающихся к ГИА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112A543-3845-40EF-B42E-CF45EA1F42DD}"/>
              </a:ext>
            </a:extLst>
          </p:cNvPr>
          <p:cNvSpPr/>
          <p:nvPr/>
        </p:nvSpPr>
        <p:spPr>
          <a:xfrm>
            <a:off x="457200" y="1628800"/>
            <a:ext cx="8075240" cy="4434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Установление уровня остаточных знаний по основным темам курса с помощью административных диагностических контрольных работ.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Включение в процесс обучения на различных этапах урока вместе со стандартными упражнениями из учебника заданий из открытого банка ОГЭ и ЕГЭ.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Организация внеурочной деятельности, дополнительных занятий.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63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E177207-98F8-477E-9436-08CD3740E68D}"/>
              </a:ext>
            </a:extLst>
          </p:cNvPr>
          <p:cNvSpPr/>
          <p:nvPr/>
        </p:nvSpPr>
        <p:spPr>
          <a:xfrm>
            <a:off x="0" y="908720"/>
            <a:ext cx="8676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«В деле обучения и воспитания, </a:t>
            </a:r>
          </a:p>
          <a:p>
            <a:pPr algn="r"/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во всем школьном деле </a:t>
            </a:r>
          </a:p>
          <a:p>
            <a:pPr algn="r"/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ничего нельзя улучшить, минуя голову учителя. </a:t>
            </a:r>
          </a:p>
          <a:p>
            <a:pPr algn="r"/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Учитель живет до тех пор, пока он учится. Как только он перестает учиться, </a:t>
            </a:r>
          </a:p>
          <a:p>
            <a:pPr algn="r"/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в нем умирает учитель»</a:t>
            </a:r>
            <a:endParaRPr lang="ru-RU" sz="3200" i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235B6B7-D213-498F-9780-0D9CAE929A8D}"/>
              </a:ext>
            </a:extLst>
          </p:cNvPr>
          <p:cNvSpPr/>
          <p:nvPr/>
        </p:nvSpPr>
        <p:spPr>
          <a:xfrm>
            <a:off x="5580112" y="4293096"/>
            <a:ext cx="2979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К. Д. Ушинский</a:t>
            </a:r>
            <a:endParaRPr lang="ru-RU" sz="3200" i="1" dirty="0"/>
          </a:p>
        </p:txBody>
      </p:sp>
    </p:spTree>
    <p:extLst>
      <p:ext uri="{BB962C8B-B14F-4D97-AF65-F5344CB8AC3E}">
        <p14:creationId xmlns="" xmlns:p14="http://schemas.microsoft.com/office/powerpoint/2010/main" val="246650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r">
              <a:buNone/>
            </a:pPr>
            <a:r>
              <a:rPr lang="ru-RU" i="1" dirty="0"/>
              <a:t>«Как никто не может дать другому того, </a:t>
            </a:r>
          </a:p>
          <a:p>
            <a:pPr marL="0" indent="0" algn="r">
              <a:buNone/>
            </a:pPr>
            <a:r>
              <a:rPr lang="ru-RU" i="1" dirty="0"/>
              <a:t>чего не имеет сам,</a:t>
            </a:r>
          </a:p>
          <a:p>
            <a:pPr marL="0" indent="0" algn="r">
              <a:buNone/>
            </a:pPr>
            <a:r>
              <a:rPr lang="ru-RU" i="1" dirty="0"/>
              <a:t>так не может развивать, воспитывать </a:t>
            </a:r>
          </a:p>
          <a:p>
            <a:pPr marL="0" indent="0" algn="r">
              <a:buNone/>
            </a:pPr>
            <a:r>
              <a:rPr lang="ru-RU" i="1" dirty="0"/>
              <a:t>и образовывать других тот, </a:t>
            </a:r>
          </a:p>
          <a:p>
            <a:pPr marL="0" indent="0" algn="r">
              <a:buNone/>
            </a:pPr>
            <a:r>
              <a:rPr lang="ru-RU" i="1" dirty="0"/>
              <a:t>кто сам не является развитым, </a:t>
            </a:r>
          </a:p>
          <a:p>
            <a:pPr marL="0" indent="0" algn="r">
              <a:buNone/>
            </a:pPr>
            <a:r>
              <a:rPr lang="ru-RU" i="1" dirty="0"/>
              <a:t>воспитанным и образованным»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А. </a:t>
            </a:r>
            <a:r>
              <a:rPr lang="ru-RU" dirty="0" err="1"/>
              <a:t>Дистервег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934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Профессиональная компетентность учителя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223CD5B-342D-4959-AC69-32CB6C1C9B48}"/>
              </a:ext>
            </a:extLst>
          </p:cNvPr>
          <p:cNvSpPr/>
          <p:nvPr/>
        </p:nvSpPr>
        <p:spPr>
          <a:xfrm>
            <a:off x="683568" y="2127339"/>
            <a:ext cx="3116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E777335-D5F4-4995-8659-91EBB23C4D9D}"/>
              </a:ext>
            </a:extLst>
          </p:cNvPr>
          <p:cNvSpPr/>
          <p:nvPr/>
        </p:nvSpPr>
        <p:spPr>
          <a:xfrm>
            <a:off x="5436096" y="2127339"/>
            <a:ext cx="28982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Способность</a:t>
            </a:r>
            <a:endParaRPr lang="ru-RU" sz="3600" b="1" i="1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52EE87DA-8890-430D-B1B8-C4AA043E159F}"/>
              </a:ext>
            </a:extLst>
          </p:cNvPr>
          <p:cNvCxnSpPr/>
          <p:nvPr/>
        </p:nvCxnSpPr>
        <p:spPr>
          <a:xfrm flipH="1">
            <a:off x="2241975" y="1556792"/>
            <a:ext cx="745849" cy="720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8EBD3027-718F-41E8-B987-47A144DC07AB}"/>
              </a:ext>
            </a:extLst>
          </p:cNvPr>
          <p:cNvCxnSpPr/>
          <p:nvPr/>
        </p:nvCxnSpPr>
        <p:spPr>
          <a:xfrm>
            <a:off x="5724128" y="1556792"/>
            <a:ext cx="864096" cy="720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235FF15-E1A7-453E-9773-5C028F5AB5A2}"/>
              </a:ext>
            </a:extLst>
          </p:cNvPr>
          <p:cNvSpPr/>
          <p:nvPr/>
        </p:nvSpPr>
        <p:spPr>
          <a:xfrm>
            <a:off x="457200" y="3344217"/>
            <a:ext cx="8229600" cy="2677656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Это совокупность знаний, умений и профессионально значимых личностных качеств, которые отражают способность педагога эффективно выполнять профессиональную деятельность и включают профессионализм и педагогическое мастерство учителя.</a:t>
            </a:r>
            <a:endParaRPr lang="ru-RU" sz="2800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5D9541C3-B169-4A2F-9B6A-832BF345598B}"/>
              </a:ext>
            </a:extLst>
          </p:cNvPr>
          <p:cNvCxnSpPr>
            <a:stCxn id="4" idx="2"/>
          </p:cNvCxnSpPr>
          <p:nvPr/>
        </p:nvCxnSpPr>
        <p:spPr>
          <a:xfrm>
            <a:off x="2241976" y="2773670"/>
            <a:ext cx="1177896" cy="5705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D9C9F501-4447-486A-86A7-006844F4A482}"/>
              </a:ext>
            </a:extLst>
          </p:cNvPr>
          <p:cNvCxnSpPr>
            <a:cxnSpLocks/>
          </p:cNvCxnSpPr>
          <p:nvPr/>
        </p:nvCxnSpPr>
        <p:spPr>
          <a:xfrm flipH="1">
            <a:off x="5220072" y="2773670"/>
            <a:ext cx="1368153" cy="5705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8364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effectLst/>
              </a:rPr>
              <a:t>Критерии оценки профессиональной компетентности учителя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 Предметно-методологическая.</a:t>
            </a:r>
          </a:p>
          <a:p>
            <a:pPr marL="0" indent="0">
              <a:buNone/>
            </a:pPr>
            <a:r>
              <a:rPr lang="ru-RU" dirty="0"/>
              <a:t>2. Психолого-педагогическая.</a:t>
            </a:r>
          </a:p>
          <a:p>
            <a:pPr marL="0" indent="0">
              <a:buNone/>
            </a:pPr>
            <a:r>
              <a:rPr lang="ru-RU" dirty="0"/>
              <a:t>3. Коммуникативная.</a:t>
            </a:r>
          </a:p>
          <a:p>
            <a:pPr marL="0" indent="0">
              <a:buNone/>
            </a:pPr>
            <a:r>
              <a:rPr lang="ru-RU" dirty="0"/>
              <a:t>4. Управленческая.</a:t>
            </a:r>
          </a:p>
          <a:p>
            <a:pPr marL="0" indent="0">
              <a:buNone/>
            </a:pPr>
            <a:r>
              <a:rPr lang="ru-RU" dirty="0"/>
              <a:t>5. Компетентность в сфере инновационной деятельности.</a:t>
            </a:r>
          </a:p>
          <a:p>
            <a:pPr marL="0" indent="0">
              <a:buNone/>
            </a:pPr>
            <a:r>
              <a:rPr lang="ru-RU" dirty="0"/>
              <a:t>6. Компетентность в области валеологии образовательного процесса.</a:t>
            </a:r>
          </a:p>
          <a:p>
            <a:pPr marL="0" indent="0">
              <a:buNone/>
            </a:pPr>
            <a:r>
              <a:rPr lang="ru-RU" dirty="0"/>
              <a:t>7. Информационно-коммуникативную компетентность.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398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090" y="72949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</a:rPr>
              <a:t>РЕЗУЛЬТАТЫ МОНИТОРИНГА СФОРМИРОВАННОСТИ КОМПЕТЕНТНОСТИ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4A809C5F-E8F3-460A-8A33-AA01B13A7E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33609958"/>
              </p:ext>
            </p:extLst>
          </p:nvPr>
        </p:nvGraphicFramePr>
        <p:xfrm>
          <a:off x="971600" y="1735088"/>
          <a:ext cx="7416824" cy="349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5052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Результаты ЕГЭ и ОГЭ в основной период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C86097BB-4721-427E-A8DD-EABF39CB6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7970493"/>
              </p:ext>
            </p:extLst>
          </p:nvPr>
        </p:nvGraphicFramePr>
        <p:xfrm>
          <a:off x="755576" y="1417638"/>
          <a:ext cx="6552728" cy="438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9051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6822"/>
            <a:ext cx="8640960" cy="2354066"/>
          </a:xfrm>
        </p:spPr>
        <p:txBody>
          <a:bodyPr>
            <a:noAutofit/>
          </a:bodyPr>
          <a:lstStyle/>
          <a:p>
            <a:r>
              <a:rPr lang="ru-RU" sz="3200" dirty="0"/>
              <a:t>Наращивание качественного кадрового педагогического потенциала и повышение квалификации методического объединения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CCF708C-6044-4BB8-866C-0F9626F27ED2}"/>
              </a:ext>
            </a:extLst>
          </p:cNvPr>
          <p:cNvSpPr/>
          <p:nvPr/>
        </p:nvSpPr>
        <p:spPr>
          <a:xfrm>
            <a:off x="395536" y="2424761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1. Курсы повышения квалификации - 100% учителей.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2. Специализированные  предметные КПК - 60% учителей.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3. Вебинары по вопросам подготовки учащихся к государственной итоговой аттестации – 100% учителей.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4. Проблемные группы, городские семинары.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46" y="404664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dirty="0"/>
              <a:t>Педагогическое взаимодействие между учителями, обеспечивающими подготовку выпускников школы к ГИА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16C6B625-BAD1-49EA-A3A3-A0949636B1A7}"/>
              </a:ext>
            </a:extLst>
          </p:cNvPr>
          <p:cNvSpPr/>
          <p:nvPr/>
        </p:nvSpPr>
        <p:spPr>
          <a:xfrm>
            <a:off x="415570" y="184482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Проблемная группа «Методические особенности подготовки учащихся к итоговой аттестации»</a:t>
            </a:r>
            <a:endParaRPr lang="ru-RU" sz="2800" b="1" i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36580F-28A8-48C1-A356-3B097D77455F}"/>
              </a:ext>
            </a:extLst>
          </p:cNvPr>
          <p:cNvSpPr/>
          <p:nvPr/>
        </p:nvSpPr>
        <p:spPr>
          <a:xfrm>
            <a:off x="214572" y="2924944"/>
            <a:ext cx="8784976" cy="32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нормативно-правовых документов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различных уровней по организации и проведению ГИА.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инструктивно-методических писем по итогам ЕГЭ и ОГЭ прошлого года.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папок с материалами по ЕГЭ и ОГЭ.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степени готовности учащихся к ЕГЭ и ОГЭ.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для учащихся "группы риска" индивидуальных планов подготовки.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61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Диагностическая карта степени готовности учащихся к ЕГЭ и ОГЭ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1E4408ED-2169-45E1-80BC-148B3B73B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1454746"/>
            <a:ext cx="684076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Диагностическая карта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подготовки к государственной (итоговой) аттестации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_______ по __________________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учащихся ______ класса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93F7965D-3139-4244-8AAE-78807B992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7620840"/>
              </p:ext>
            </p:extLst>
          </p:nvPr>
        </p:nvGraphicFramePr>
        <p:xfrm>
          <a:off x="1115616" y="2924944"/>
          <a:ext cx="6840758" cy="3032825"/>
        </p:xfrm>
        <a:graphic>
          <a:graphicData uri="http://schemas.openxmlformats.org/drawingml/2006/table">
            <a:tbl>
              <a:tblPr firstRow="1" firstCol="1" bandRow="1"/>
              <a:tblGrid>
                <a:gridCol w="912512">
                  <a:extLst>
                    <a:ext uri="{9D8B030D-6E8A-4147-A177-3AD203B41FA5}">
                      <a16:colId xmlns="" xmlns:a16="http://schemas.microsoft.com/office/drawing/2014/main" val="725204362"/>
                    </a:ext>
                  </a:extLst>
                </a:gridCol>
                <a:gridCol w="693126">
                  <a:extLst>
                    <a:ext uri="{9D8B030D-6E8A-4147-A177-3AD203B41FA5}">
                      <a16:colId xmlns="" xmlns:a16="http://schemas.microsoft.com/office/drawing/2014/main" val="3890886801"/>
                    </a:ext>
                  </a:extLst>
                </a:gridCol>
                <a:gridCol w="693126">
                  <a:extLst>
                    <a:ext uri="{9D8B030D-6E8A-4147-A177-3AD203B41FA5}">
                      <a16:colId xmlns="" xmlns:a16="http://schemas.microsoft.com/office/drawing/2014/main" val="3871467960"/>
                    </a:ext>
                  </a:extLst>
                </a:gridCol>
                <a:gridCol w="582747">
                  <a:extLst>
                    <a:ext uri="{9D8B030D-6E8A-4147-A177-3AD203B41FA5}">
                      <a16:colId xmlns="" xmlns:a16="http://schemas.microsoft.com/office/drawing/2014/main" val="3044289600"/>
                    </a:ext>
                  </a:extLst>
                </a:gridCol>
                <a:gridCol w="582747">
                  <a:extLst>
                    <a:ext uri="{9D8B030D-6E8A-4147-A177-3AD203B41FA5}">
                      <a16:colId xmlns="" xmlns:a16="http://schemas.microsoft.com/office/drawing/2014/main" val="2510753475"/>
                    </a:ext>
                  </a:extLst>
                </a:gridCol>
                <a:gridCol w="675300">
                  <a:extLst>
                    <a:ext uri="{9D8B030D-6E8A-4147-A177-3AD203B41FA5}">
                      <a16:colId xmlns="" xmlns:a16="http://schemas.microsoft.com/office/drawing/2014/main" val="623332878"/>
                    </a:ext>
                  </a:extLst>
                </a:gridCol>
                <a:gridCol w="675300">
                  <a:extLst>
                    <a:ext uri="{9D8B030D-6E8A-4147-A177-3AD203B41FA5}">
                      <a16:colId xmlns="" xmlns:a16="http://schemas.microsoft.com/office/drawing/2014/main" val="705788238"/>
                    </a:ext>
                  </a:extLst>
                </a:gridCol>
                <a:gridCol w="675300">
                  <a:extLst>
                    <a:ext uri="{9D8B030D-6E8A-4147-A177-3AD203B41FA5}">
                      <a16:colId xmlns="" xmlns:a16="http://schemas.microsoft.com/office/drawing/2014/main" val="2896554273"/>
                    </a:ext>
                  </a:extLst>
                </a:gridCol>
                <a:gridCol w="675300">
                  <a:extLst>
                    <a:ext uri="{9D8B030D-6E8A-4147-A177-3AD203B41FA5}">
                      <a16:colId xmlns="" xmlns:a16="http://schemas.microsoft.com/office/drawing/2014/main" val="1975445541"/>
                    </a:ext>
                  </a:extLst>
                </a:gridCol>
                <a:gridCol w="675300">
                  <a:extLst>
                    <a:ext uri="{9D8B030D-6E8A-4147-A177-3AD203B41FA5}">
                      <a16:colId xmlns="" xmlns:a16="http://schemas.microsoft.com/office/drawing/2014/main" val="189750261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Список класса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50198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 на дроби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Иррациональные уравнения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2102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84315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5221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3616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1025345"/>
      </p:ext>
    </p:extLst>
  </p:cSld>
  <p:clrMapOvr>
    <a:masterClrMapping/>
  </p:clrMapOvr>
</p:sld>
</file>

<file path=ppt/theme/theme1.xml><?xml version="1.0" encoding="utf-8"?>
<a:theme xmlns:a="http://schemas.openxmlformats.org/drawingml/2006/main" name="деловой 11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 11</Template>
  <TotalTime>141</TotalTime>
  <Words>535</Words>
  <Application>Microsoft Office PowerPoint</Application>
  <PresentationFormat>Экран (4:3)</PresentationFormat>
  <Paragraphs>149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деловой 11</vt:lpstr>
      <vt:lpstr>Профессиональная компетентность учителя – главный фактор повышения качества подготовки учащихся к государственной итоговой аттестации Марина Наталья Николаевна, учитель математики </vt:lpstr>
      <vt:lpstr>Слайд 2</vt:lpstr>
      <vt:lpstr>Профессиональная компетентность учителя</vt:lpstr>
      <vt:lpstr>Критерии оценки профессиональной компетентности учителя</vt:lpstr>
      <vt:lpstr>РЕЗУЛЬТАТЫ МОНИТОРИНГА СФОРМИРОВАННОСТИ КОМПЕТЕНТНОСТИ </vt:lpstr>
      <vt:lpstr>Результаты ЕГЭ и ОГЭ в основной период</vt:lpstr>
      <vt:lpstr>Наращивание качественного кадрового педагогического потенциала и повышение квалификации методического объединения</vt:lpstr>
      <vt:lpstr>Педагогическое взаимодействие между учителями, обеспечивающими подготовку выпускников школы к ГИА</vt:lpstr>
      <vt:lpstr>Диагностическая карта степени готовности учащихся к ЕГЭ и ОГЭ</vt:lpstr>
      <vt:lpstr>Педагогическое взаимодействие между учителями, обеспечивающими подготовку выпускников школы к ГИА</vt:lpstr>
      <vt:lpstr>Работа с учащимися «группы риска»</vt:lpstr>
      <vt:lpstr>Методическое сопровождение подготовки обучающихся к ГИА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Васинова</cp:lastModifiedBy>
  <cp:revision>16</cp:revision>
  <dcterms:created xsi:type="dcterms:W3CDTF">2014-08-22T09:57:51Z</dcterms:created>
  <dcterms:modified xsi:type="dcterms:W3CDTF">2020-03-16T13:08:55Z</dcterms:modified>
</cp:coreProperties>
</file>