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6" r:id="rId2"/>
    <p:sldId id="268" r:id="rId3"/>
    <p:sldId id="289" r:id="rId4"/>
    <p:sldId id="260" r:id="rId5"/>
    <p:sldId id="303" r:id="rId6"/>
    <p:sldId id="298" r:id="rId7"/>
    <p:sldId id="302" r:id="rId8"/>
    <p:sldId id="299" r:id="rId9"/>
    <p:sldId id="296" r:id="rId10"/>
    <p:sldId id="295" r:id="rId11"/>
    <p:sldId id="283" r:id="rId12"/>
    <p:sldId id="263" r:id="rId13"/>
    <p:sldId id="269" r:id="rId14"/>
    <p:sldId id="257" r:id="rId15"/>
    <p:sldId id="274" r:id="rId16"/>
    <p:sldId id="278" r:id="rId17"/>
    <p:sldId id="279" r:id="rId18"/>
    <p:sldId id="275" r:id="rId19"/>
    <p:sldId id="276" r:id="rId20"/>
    <p:sldId id="281" r:id="rId21"/>
    <p:sldId id="277" r:id="rId22"/>
    <p:sldId id="258" r:id="rId23"/>
    <p:sldId id="280" r:id="rId24"/>
    <p:sldId id="286" r:id="rId25"/>
    <p:sldId id="287" r:id="rId26"/>
    <p:sldId id="288" r:id="rId27"/>
    <p:sldId id="291" r:id="rId28"/>
    <p:sldId id="290" r:id="rId29"/>
    <p:sldId id="292" r:id="rId30"/>
    <p:sldId id="294" r:id="rId31"/>
    <p:sldId id="293" r:id="rId32"/>
    <p:sldId id="266" r:id="rId33"/>
    <p:sldId id="265" r:id="rId34"/>
    <p:sldId id="270" r:id="rId35"/>
    <p:sldId id="271" r:id="rId36"/>
    <p:sldId id="25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91FDA-0F78-4F32-9A62-910394879636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EA8CC0F-A6AC-4691-AE98-64E58805B0AF}">
      <dgm:prSet phldrT="[Текст]" custT="1"/>
      <dgm:spPr>
        <a:ln w="3175"/>
      </dgm:spPr>
      <dgm:t>
        <a:bodyPr/>
        <a:lstStyle/>
        <a:p>
          <a:r>
            <a:rPr lang="ru-RU" sz="1200" b="1">
              <a:latin typeface="Times New Roman" panose="02020603050405020304" pitchFamily="18" charset="0"/>
              <a:cs typeface="Times New Roman" panose="02020603050405020304" pitchFamily="18" charset="0"/>
            </a:rPr>
            <a:t>Базовый уровень</a:t>
          </a:r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83642-5C7E-4EEE-B793-72E7681733ED}" type="parTrans" cxnId="{91BDE137-0C53-4EB8-AC64-53C3872DA3D6}">
      <dgm:prSet/>
      <dgm:spPr/>
      <dgm:t>
        <a:bodyPr/>
        <a:lstStyle/>
        <a:p>
          <a:endParaRPr lang="ru-RU"/>
        </a:p>
      </dgm:t>
    </dgm:pt>
    <dgm:pt modelId="{476043F4-1703-43B3-BE6A-776B0F5A2EB6}" type="sibTrans" cxnId="{91BDE137-0C53-4EB8-AC64-53C3872DA3D6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ru-RU" b="1" cap="none" spc="0">
            <a:ln w="635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6BE2E51-3FED-40AF-9877-DC86B9D88EF4}">
      <dgm:prSet phldrT="[Текст]" custT="1"/>
      <dgm:spPr>
        <a:ln w="3175"/>
      </dgm:spPr>
      <dgm:t>
        <a:bodyPr/>
        <a:lstStyle/>
        <a:p>
          <a:r>
            <a:rPr lang="ru-RU" sz="1200" b="1">
              <a:latin typeface="Times New Roman" panose="02020603050405020304" pitchFamily="18" charset="0"/>
              <a:cs typeface="Times New Roman" panose="02020603050405020304" pitchFamily="18" charset="0"/>
            </a:rPr>
            <a:t>Цифровое использование</a:t>
          </a:r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C6F1E3-AABB-45BE-8756-1D7A0AE1F525}" type="parTrans" cxnId="{721ED3E1-8FD1-4FF6-998B-7AF44B7C6F80}">
      <dgm:prSet/>
      <dgm:spPr/>
      <dgm:t>
        <a:bodyPr/>
        <a:lstStyle/>
        <a:p>
          <a:endParaRPr lang="ru-RU"/>
        </a:p>
      </dgm:t>
    </dgm:pt>
    <dgm:pt modelId="{91F3EBDA-5E9D-4BD6-9630-EA89FC048CBB}" type="sibTrans" cxnId="{721ED3E1-8FD1-4FF6-998B-7AF44B7C6F80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081C304-25EB-4F16-A85C-7E2624091396}">
      <dgm:prSet phldrT="[Текст]" custT="1"/>
      <dgm:spPr>
        <a:ln w="3175"/>
      </dgm:spPr>
      <dgm:t>
        <a:bodyPr/>
        <a:lstStyle/>
        <a:p>
          <a:r>
            <a:rPr lang="ru-RU" sz="1200" b="1">
              <a:latin typeface="Times New Roman" panose="02020603050405020304" pitchFamily="18" charset="0"/>
              <a:cs typeface="Times New Roman" panose="02020603050405020304" pitchFamily="18" charset="0"/>
            </a:rPr>
            <a:t>Цифровая трансформация</a:t>
          </a:r>
        </a:p>
      </dgm:t>
    </dgm:pt>
    <dgm:pt modelId="{375C467A-5321-4301-B1AC-E3AD0457A2D9}" type="parTrans" cxnId="{E2E54DEA-12BD-4A97-8F07-107FBD573BD6}">
      <dgm:prSet/>
      <dgm:spPr/>
      <dgm:t>
        <a:bodyPr/>
        <a:lstStyle/>
        <a:p>
          <a:endParaRPr lang="ru-RU"/>
        </a:p>
      </dgm:t>
    </dgm:pt>
    <dgm:pt modelId="{BB2FC9A4-13AE-460F-8266-7B781911FE79}" type="sibTrans" cxnId="{E2E54DEA-12BD-4A97-8F07-107FBD573BD6}">
      <dgm:prSet/>
      <dgm:spPr/>
      <dgm:t>
        <a:bodyPr/>
        <a:lstStyle/>
        <a:p>
          <a:endParaRPr lang="ru-RU"/>
        </a:p>
      </dgm:t>
    </dgm:pt>
    <dgm:pt modelId="{1077D239-B60B-4F0E-869B-7FAEFBCC7F00}" type="pres">
      <dgm:prSet presAssocID="{F1B91FDA-0F78-4F32-9A62-91039487963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393E92-FCA0-4182-9C5D-FF1C67191C6E}" type="pres">
      <dgm:prSet presAssocID="{9EA8CC0F-A6AC-4691-AE98-64E58805B0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58421-068A-455A-AC25-5F7C4DBEF97A}" type="pres">
      <dgm:prSet presAssocID="{476043F4-1703-43B3-BE6A-776B0F5A2EB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5FB8E5C-2F30-41B7-AD75-87DE4BB7CEAA}" type="pres">
      <dgm:prSet presAssocID="{476043F4-1703-43B3-BE6A-776B0F5A2EB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C5A8D64-F2FC-42E4-BFB5-F07C21A49468}" type="pres">
      <dgm:prSet presAssocID="{C6BE2E51-3FED-40AF-9877-DC86B9D88EF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AD911-3184-4131-82EE-E17DB6FA49FE}" type="pres">
      <dgm:prSet presAssocID="{91F3EBDA-5E9D-4BD6-9630-EA89FC048CB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3A8A26B-978D-4625-ACFB-F18276ABC253}" type="pres">
      <dgm:prSet presAssocID="{91F3EBDA-5E9D-4BD6-9630-EA89FC048CB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D15C7B8-D1C2-4853-9FED-1F263A0D4931}" type="pres">
      <dgm:prSet presAssocID="{5081C304-25EB-4F16-A85C-7E262409139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1ED3E1-8FD1-4FF6-998B-7AF44B7C6F80}" srcId="{F1B91FDA-0F78-4F32-9A62-910394879636}" destId="{C6BE2E51-3FED-40AF-9877-DC86B9D88EF4}" srcOrd="1" destOrd="0" parTransId="{D7C6F1E3-AABB-45BE-8756-1D7A0AE1F525}" sibTransId="{91F3EBDA-5E9D-4BD6-9630-EA89FC048CBB}"/>
    <dgm:cxn modelId="{0BBB3FF2-5BD3-4CBD-983C-215C9D7D8956}" type="presOf" srcId="{C6BE2E51-3FED-40AF-9877-DC86B9D88EF4}" destId="{8C5A8D64-F2FC-42E4-BFB5-F07C21A49468}" srcOrd="0" destOrd="0" presId="urn:microsoft.com/office/officeart/2005/8/layout/process2"/>
    <dgm:cxn modelId="{B9F3A010-386D-47CD-AC06-6FF3A6D34164}" type="presOf" srcId="{5081C304-25EB-4F16-A85C-7E2624091396}" destId="{AD15C7B8-D1C2-4853-9FED-1F263A0D4931}" srcOrd="0" destOrd="0" presId="urn:microsoft.com/office/officeart/2005/8/layout/process2"/>
    <dgm:cxn modelId="{E2E54DEA-12BD-4A97-8F07-107FBD573BD6}" srcId="{F1B91FDA-0F78-4F32-9A62-910394879636}" destId="{5081C304-25EB-4F16-A85C-7E2624091396}" srcOrd="2" destOrd="0" parTransId="{375C467A-5321-4301-B1AC-E3AD0457A2D9}" sibTransId="{BB2FC9A4-13AE-460F-8266-7B781911FE79}"/>
    <dgm:cxn modelId="{FE87BC1A-041B-41A5-9336-DE6528A899F4}" type="presOf" srcId="{476043F4-1703-43B3-BE6A-776B0F5A2EB6}" destId="{95FB8E5C-2F30-41B7-AD75-87DE4BB7CEAA}" srcOrd="1" destOrd="0" presId="urn:microsoft.com/office/officeart/2005/8/layout/process2"/>
    <dgm:cxn modelId="{9304D7E2-A017-4C7F-840D-5EE0A7599A38}" type="presOf" srcId="{476043F4-1703-43B3-BE6A-776B0F5A2EB6}" destId="{82258421-068A-455A-AC25-5F7C4DBEF97A}" srcOrd="0" destOrd="0" presId="urn:microsoft.com/office/officeart/2005/8/layout/process2"/>
    <dgm:cxn modelId="{5BC0AEED-754C-41BC-A740-CD686E30ED59}" type="presOf" srcId="{91F3EBDA-5E9D-4BD6-9630-EA89FC048CBB}" destId="{168AD911-3184-4131-82EE-E17DB6FA49FE}" srcOrd="0" destOrd="0" presId="urn:microsoft.com/office/officeart/2005/8/layout/process2"/>
    <dgm:cxn modelId="{91BDE137-0C53-4EB8-AC64-53C3872DA3D6}" srcId="{F1B91FDA-0F78-4F32-9A62-910394879636}" destId="{9EA8CC0F-A6AC-4691-AE98-64E58805B0AF}" srcOrd="0" destOrd="0" parTransId="{AB583642-5C7E-4EEE-B793-72E7681733ED}" sibTransId="{476043F4-1703-43B3-BE6A-776B0F5A2EB6}"/>
    <dgm:cxn modelId="{0CFEA473-2D17-46E7-BB46-6AB7FD51242E}" type="presOf" srcId="{F1B91FDA-0F78-4F32-9A62-910394879636}" destId="{1077D239-B60B-4F0E-869B-7FAEFBCC7F00}" srcOrd="0" destOrd="0" presId="urn:microsoft.com/office/officeart/2005/8/layout/process2"/>
    <dgm:cxn modelId="{90AC9E9F-8D50-4D17-9417-4A163B419EF5}" type="presOf" srcId="{91F3EBDA-5E9D-4BD6-9630-EA89FC048CBB}" destId="{73A8A26B-978D-4625-ACFB-F18276ABC253}" srcOrd="1" destOrd="0" presId="urn:microsoft.com/office/officeart/2005/8/layout/process2"/>
    <dgm:cxn modelId="{3061539B-4B85-4570-9549-1A1CAC96CF66}" type="presOf" srcId="{9EA8CC0F-A6AC-4691-AE98-64E58805B0AF}" destId="{68393E92-FCA0-4182-9C5D-FF1C67191C6E}" srcOrd="0" destOrd="0" presId="urn:microsoft.com/office/officeart/2005/8/layout/process2"/>
    <dgm:cxn modelId="{3F2FE9D7-E1EB-40CA-ABC2-7C0362508311}" type="presParOf" srcId="{1077D239-B60B-4F0E-869B-7FAEFBCC7F00}" destId="{68393E92-FCA0-4182-9C5D-FF1C67191C6E}" srcOrd="0" destOrd="0" presId="urn:microsoft.com/office/officeart/2005/8/layout/process2"/>
    <dgm:cxn modelId="{78901CAC-166B-45CA-BB90-DB20D4FC42BF}" type="presParOf" srcId="{1077D239-B60B-4F0E-869B-7FAEFBCC7F00}" destId="{82258421-068A-455A-AC25-5F7C4DBEF97A}" srcOrd="1" destOrd="0" presId="urn:microsoft.com/office/officeart/2005/8/layout/process2"/>
    <dgm:cxn modelId="{4D6EBC65-615C-492A-AAAE-116F2D388453}" type="presParOf" srcId="{82258421-068A-455A-AC25-5F7C4DBEF97A}" destId="{95FB8E5C-2F30-41B7-AD75-87DE4BB7CEAA}" srcOrd="0" destOrd="0" presId="urn:microsoft.com/office/officeart/2005/8/layout/process2"/>
    <dgm:cxn modelId="{F0BE4501-96C1-48F7-A48F-3C5CBA5CF665}" type="presParOf" srcId="{1077D239-B60B-4F0E-869B-7FAEFBCC7F00}" destId="{8C5A8D64-F2FC-42E4-BFB5-F07C21A49468}" srcOrd="2" destOrd="0" presId="urn:microsoft.com/office/officeart/2005/8/layout/process2"/>
    <dgm:cxn modelId="{40A5A63C-CEFB-4F66-A325-1F1F953C9D47}" type="presParOf" srcId="{1077D239-B60B-4F0E-869B-7FAEFBCC7F00}" destId="{168AD911-3184-4131-82EE-E17DB6FA49FE}" srcOrd="3" destOrd="0" presId="urn:microsoft.com/office/officeart/2005/8/layout/process2"/>
    <dgm:cxn modelId="{B00F72A6-6DFD-4138-B011-57C3D123DBA5}" type="presParOf" srcId="{168AD911-3184-4131-82EE-E17DB6FA49FE}" destId="{73A8A26B-978D-4625-ACFB-F18276ABC253}" srcOrd="0" destOrd="0" presId="urn:microsoft.com/office/officeart/2005/8/layout/process2"/>
    <dgm:cxn modelId="{CA51F393-2F03-4174-8C3E-1D97CB937ACD}" type="presParOf" srcId="{1077D239-B60B-4F0E-869B-7FAEFBCC7F00}" destId="{AD15C7B8-D1C2-4853-9FED-1F263A0D493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93E92-FCA0-4182-9C5D-FF1C67191C6E}">
      <dsp:nvSpPr>
        <dsp:cNvPr id="0" name=""/>
        <dsp:cNvSpPr/>
      </dsp:nvSpPr>
      <dsp:spPr>
        <a:xfrm>
          <a:off x="233162" y="0"/>
          <a:ext cx="1810226" cy="10056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Базовый уровень</a:t>
          </a:r>
          <a:endParaRPr lang="ru-RU" sz="1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617" y="29455"/>
        <a:ext cx="1751316" cy="946771"/>
      </dsp:txXfrm>
    </dsp:sp>
    <dsp:sp modelId="{82258421-068A-455A-AC25-5F7C4DBEF97A}">
      <dsp:nvSpPr>
        <dsp:cNvPr id="0" name=""/>
        <dsp:cNvSpPr/>
      </dsp:nvSpPr>
      <dsp:spPr>
        <a:xfrm rot="5400000">
          <a:off x="949710" y="1030823"/>
          <a:ext cx="377130" cy="45255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cap="none" spc="0">
            <a:ln w="635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 rot="-5400000">
        <a:off x="1002509" y="1068536"/>
        <a:ext cx="271534" cy="263991"/>
      </dsp:txXfrm>
    </dsp:sp>
    <dsp:sp modelId="{8C5A8D64-F2FC-42E4-BFB5-F07C21A49468}">
      <dsp:nvSpPr>
        <dsp:cNvPr id="0" name=""/>
        <dsp:cNvSpPr/>
      </dsp:nvSpPr>
      <dsp:spPr>
        <a:xfrm>
          <a:off x="233162" y="1508521"/>
          <a:ext cx="1810226" cy="10056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Цифровое использование</a:t>
          </a:r>
          <a:endParaRPr lang="ru-RU" sz="1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617" y="1537976"/>
        <a:ext cx="1751316" cy="946771"/>
      </dsp:txXfrm>
    </dsp:sp>
    <dsp:sp modelId="{168AD911-3184-4131-82EE-E17DB6FA49FE}">
      <dsp:nvSpPr>
        <dsp:cNvPr id="0" name=""/>
        <dsp:cNvSpPr/>
      </dsp:nvSpPr>
      <dsp:spPr>
        <a:xfrm rot="5400000">
          <a:off x="949710" y="2539345"/>
          <a:ext cx="377130" cy="45255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1002509" y="2577058"/>
        <a:ext cx="271534" cy="263991"/>
      </dsp:txXfrm>
    </dsp:sp>
    <dsp:sp modelId="{AD15C7B8-D1C2-4853-9FED-1F263A0D4931}">
      <dsp:nvSpPr>
        <dsp:cNvPr id="0" name=""/>
        <dsp:cNvSpPr/>
      </dsp:nvSpPr>
      <dsp:spPr>
        <a:xfrm>
          <a:off x="233162" y="3017043"/>
          <a:ext cx="1810226" cy="10056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Цифровая трансформация</a:t>
          </a:r>
        </a:p>
      </dsp:txBody>
      <dsp:txXfrm>
        <a:off x="262617" y="3046498"/>
        <a:ext cx="1751316" cy="946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E1DEB-3CC0-4EB0-8FB2-3F5956A8F1AF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4ED6E-04DA-4E53-82EF-96533A5DF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6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Медиаграмотность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совокупность навыков и умений, которые позволяют людям анализировать, оценивать и создавать сообщения в разных видах медиа, жанрах и формах. В основе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медиаграмотности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модель, которая поощряет людей задавать вопросы о том, что они смотрят, видят, читают.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4ED6E-04DA-4E53-82EF-96533A5DFDC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31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portal.ru/" TargetMode="External"/><Relationship Id="rId3" Type="http://schemas.openxmlformats.org/officeDocument/2006/relationships/hyperlink" Target="http://www.openclass.ru/" TargetMode="External"/><Relationship Id="rId7" Type="http://schemas.openxmlformats.org/officeDocument/2006/relationships/hyperlink" Target="http://www.proshkolu.ru/" TargetMode="External"/><Relationship Id="rId2" Type="http://schemas.openxmlformats.org/officeDocument/2006/relationships/hyperlink" Target="http://pedsove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nobr.org/" TargetMode="External"/><Relationship Id="rId5" Type="http://schemas.openxmlformats.org/officeDocument/2006/relationships/hyperlink" Target="http://www.zavuch.info/" TargetMode="External"/><Relationship Id="rId4" Type="http://schemas.openxmlformats.org/officeDocument/2006/relationships/hyperlink" Target="http://www.it-n.ru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.yandex.ru/uchitel/intensiv3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obzory.hr-media.ru/cifrovye_navyki_sotrudnik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88EB3-897F-455F-9B4A-94CF3D2F7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6525" y="868461"/>
            <a:ext cx="7256112" cy="35661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Круглый стол 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4000" b="1" dirty="0"/>
              <a:t>Компетенции современного учителя в контексте трендов цифровизации образования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DEF674-891D-41B3-BC09-3743630AD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3629" y="4544131"/>
            <a:ext cx="5672051" cy="835470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Левина Ольга Анатольевна, методист методического отдела МБУ ДО «ЦДО» г. Смоленска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C7B5FF-577F-4918-9B78-70F69EF6F32D}"/>
              </a:ext>
            </a:extLst>
          </p:cNvPr>
          <p:cNvSpPr/>
          <p:nvPr/>
        </p:nvSpPr>
        <p:spPr>
          <a:xfrm>
            <a:off x="576072" y="389620"/>
            <a:ext cx="112654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Методический отдел </a:t>
            </a:r>
          </a:p>
          <a:p>
            <a:pPr algn="ctr"/>
            <a:r>
              <a:rPr lang="ru-RU" sz="2000" dirty="0"/>
              <a:t>Направление «Информационное, методическое сопровождение деятельности педагогов по цифровизации обучения»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7953B3-A828-4C38-A60F-5131BB6B019A}"/>
              </a:ext>
            </a:extLst>
          </p:cNvPr>
          <p:cNvSpPr/>
          <p:nvPr/>
        </p:nvSpPr>
        <p:spPr>
          <a:xfrm>
            <a:off x="5554111" y="5598621"/>
            <a:ext cx="179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21 октября 2021</a:t>
            </a:r>
          </a:p>
        </p:txBody>
      </p:sp>
      <p:pic>
        <p:nvPicPr>
          <p:cNvPr id="1026" name="Picture 2" descr="И эти туда же. IV съезд учителей математики утвердил курс на цифровизацию:  rvs — Live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591" y="2217532"/>
            <a:ext cx="3105089" cy="21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26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9268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Модель цифровых компетенций для образования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414" y="1079291"/>
            <a:ext cx="10158805" cy="523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40294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Концепция </a:t>
            </a:r>
            <a:r>
              <a:rPr lang="ru-RU" sz="2800" b="1" dirty="0"/>
              <a:t>цифровой </a:t>
            </a:r>
            <a:r>
              <a:rPr lang="ru-RU" sz="2800" b="1" dirty="0" smtClean="0"/>
              <a:t>компетентности (Г.У. Солдатова)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773" y="689548"/>
            <a:ext cx="10675995" cy="446512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Структура </a:t>
            </a:r>
            <a:r>
              <a:rPr lang="ru-RU" sz="1800" b="1" dirty="0">
                <a:solidFill>
                  <a:srgbClr val="C00000"/>
                </a:solidFill>
              </a:rPr>
              <a:t>цифровой компетентности </a:t>
            </a:r>
            <a:r>
              <a:rPr lang="ru-RU" sz="1800" b="1" dirty="0">
                <a:solidFill>
                  <a:schemeClr val="tx1"/>
                </a:solidFill>
              </a:rPr>
              <a:t>включает четыре компонента: </a:t>
            </a:r>
            <a:r>
              <a:rPr lang="ru-RU" sz="1800" b="1" dirty="0" smtClean="0">
                <a:solidFill>
                  <a:schemeClr val="tx1"/>
                </a:solidFill>
              </a:rPr>
              <a:t>знания</a:t>
            </a:r>
            <a:r>
              <a:rPr lang="ru-RU" sz="1800" b="1" dirty="0">
                <a:solidFill>
                  <a:schemeClr val="tx1"/>
                </a:solidFill>
              </a:rPr>
              <a:t>; </a:t>
            </a:r>
            <a:r>
              <a:rPr lang="ru-RU" sz="1800" b="1" dirty="0" smtClean="0">
                <a:solidFill>
                  <a:schemeClr val="tx1"/>
                </a:solidFill>
              </a:rPr>
              <a:t>умения </a:t>
            </a:r>
            <a:r>
              <a:rPr lang="ru-RU" sz="1800" b="1" dirty="0">
                <a:solidFill>
                  <a:schemeClr val="tx1"/>
                </a:solidFill>
              </a:rPr>
              <a:t>и навыки; </a:t>
            </a:r>
            <a:r>
              <a:rPr lang="ru-RU" sz="1800" b="1" dirty="0" smtClean="0">
                <a:solidFill>
                  <a:schemeClr val="tx1"/>
                </a:solidFill>
              </a:rPr>
              <a:t>мотивация</a:t>
            </a:r>
            <a:r>
              <a:rPr lang="ru-RU" sz="1800" b="1" dirty="0">
                <a:solidFill>
                  <a:schemeClr val="tx1"/>
                </a:solidFill>
              </a:rPr>
              <a:t>; </a:t>
            </a:r>
            <a:r>
              <a:rPr lang="ru-RU" sz="1800" b="1" dirty="0" smtClean="0">
                <a:solidFill>
                  <a:schemeClr val="tx1"/>
                </a:solidFill>
              </a:rPr>
              <a:t>ответственность </a:t>
            </a:r>
            <a:r>
              <a:rPr lang="ru-RU" sz="1800" b="1" dirty="0">
                <a:solidFill>
                  <a:schemeClr val="tx1"/>
                </a:solidFill>
              </a:rPr>
              <a:t>(включающая, в том числе, безопасность).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Каждый </a:t>
            </a:r>
            <a:r>
              <a:rPr lang="ru-RU" sz="1800" dirty="0">
                <a:solidFill>
                  <a:schemeClr val="tx1"/>
                </a:solidFill>
              </a:rPr>
              <a:t>из компонентов может реализовываться в различных сферах деятельности в интернете (работа с </a:t>
            </a:r>
            <a:r>
              <a:rPr lang="ru-RU" sz="1800" dirty="0" smtClean="0">
                <a:solidFill>
                  <a:schemeClr val="tx1"/>
                </a:solidFill>
              </a:rPr>
              <a:t>контентом</a:t>
            </a:r>
            <a:r>
              <a:rPr lang="ru-RU" sz="1800" dirty="0">
                <a:solidFill>
                  <a:schemeClr val="tx1"/>
                </a:solidFill>
              </a:rPr>
              <a:t>, коммуникация, техно сфера, потребление) в разной степени.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b="1" dirty="0" smtClean="0">
                <a:solidFill>
                  <a:srgbClr val="C00000"/>
                </a:solidFill>
              </a:rPr>
              <a:t>4 вида </a:t>
            </a:r>
            <a:r>
              <a:rPr lang="ru-RU" sz="1800" b="1" dirty="0">
                <a:solidFill>
                  <a:srgbClr val="C00000"/>
                </a:solidFill>
              </a:rPr>
              <a:t>цифровой компетентности</a:t>
            </a:r>
            <a:r>
              <a:rPr lang="ru-RU" sz="1800" b="1" dirty="0" smtClean="0">
                <a:solidFill>
                  <a:srgbClr val="C00000"/>
                </a:solidFill>
              </a:rPr>
              <a:t>: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1) </a:t>
            </a:r>
            <a:r>
              <a:rPr lang="ru-RU" sz="1800" b="1" dirty="0">
                <a:solidFill>
                  <a:schemeClr val="tx1"/>
                </a:solidFill>
              </a:rPr>
              <a:t>информационная и </a:t>
            </a:r>
            <a:r>
              <a:rPr lang="ru-RU" sz="1800" b="1" dirty="0" err="1">
                <a:solidFill>
                  <a:schemeClr val="tx1"/>
                </a:solidFill>
              </a:rPr>
              <a:t>медиакомпетентность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— знания, умения, мотивация и ответственность, связанные с поиском, </a:t>
            </a:r>
            <a:r>
              <a:rPr lang="ru-RU" sz="1800" dirty="0" smtClean="0">
                <a:solidFill>
                  <a:schemeClr val="tx1"/>
                </a:solidFill>
              </a:rPr>
              <a:t>пониманием</a:t>
            </a:r>
            <a:r>
              <a:rPr lang="ru-RU" sz="1800" dirty="0">
                <a:solidFill>
                  <a:schemeClr val="tx1"/>
                </a:solidFill>
              </a:rPr>
              <a:t>, организацией, архивированием цифровой информации и ее критическим осмыслением, а также с созданием информационных объектов с использованием цифровых ресурсов (текстовых, изобразительных, аудио и видео</a:t>
            </a:r>
            <a:r>
              <a:rPr lang="ru-RU" sz="1800" dirty="0" smtClean="0">
                <a:solidFill>
                  <a:schemeClr val="tx1"/>
                </a:solidFill>
              </a:rPr>
              <a:t>);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2) </a:t>
            </a:r>
            <a:r>
              <a:rPr lang="ru-RU" sz="1800" b="1" dirty="0">
                <a:solidFill>
                  <a:schemeClr val="tx1"/>
                </a:solidFill>
              </a:rPr>
              <a:t>коммуникативная компетентность </a:t>
            </a:r>
            <a:r>
              <a:rPr lang="ru-RU" sz="1800" dirty="0">
                <a:solidFill>
                  <a:schemeClr val="tx1"/>
                </a:solidFill>
              </a:rPr>
              <a:t>— знания, умения, мотивация и ответственность, необходимые для различных форм коммуникации (электронная почта, чаты, блоги, форумы, социальные сети и др.) и с различными целями;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3</a:t>
            </a:r>
            <a:r>
              <a:rPr lang="ru-RU" sz="1800" dirty="0">
                <a:solidFill>
                  <a:schemeClr val="tx1"/>
                </a:solidFill>
              </a:rPr>
              <a:t>) </a:t>
            </a:r>
            <a:r>
              <a:rPr lang="ru-RU" sz="1800" b="1" dirty="0">
                <a:solidFill>
                  <a:schemeClr val="tx1"/>
                </a:solidFill>
              </a:rPr>
              <a:t>техническая компетентность </a:t>
            </a:r>
            <a:r>
              <a:rPr lang="ru-RU" sz="1800" dirty="0">
                <a:solidFill>
                  <a:schemeClr val="tx1"/>
                </a:solidFill>
              </a:rPr>
              <a:t>— знания, умения, мотивация и ответственность, позволяющие эффективно и безопасно использовать технические и программные средства для решения различных задач, в том числе использования компьютерных сетей, облачных сервисов и т.п.;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4</a:t>
            </a:r>
            <a:r>
              <a:rPr lang="ru-RU" sz="1800" dirty="0">
                <a:solidFill>
                  <a:schemeClr val="tx1"/>
                </a:solidFill>
              </a:rPr>
              <a:t>) </a:t>
            </a:r>
            <a:r>
              <a:rPr lang="ru-RU" sz="1800" b="1" dirty="0">
                <a:solidFill>
                  <a:schemeClr val="tx1"/>
                </a:solidFill>
              </a:rPr>
              <a:t>потребительская компетентность </a:t>
            </a:r>
            <a:r>
              <a:rPr lang="ru-RU" sz="1800" dirty="0">
                <a:solidFill>
                  <a:schemeClr val="tx1"/>
                </a:solidFill>
              </a:rPr>
              <a:t>— знания, умения, мотивация и ответственность, позволяющие решать с помощью цифровых устройств и интернета различные повседневные задачи, связанные с конкретными жизненными ситуациями, предполагающими удовлетворение различных потребностей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53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6CA7F0-60A2-4868-93F5-4D27C7CE4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21711"/>
          </a:xfrm>
        </p:spPr>
        <p:txBody>
          <a:bodyPr/>
          <a:lstStyle/>
          <a:p>
            <a:r>
              <a:rPr lang="ru-RU" dirty="0"/>
              <a:t>Цифровая компетентность педагога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6005B0-B946-4189-811A-D0C2C05F5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u="sng" dirty="0">
                <a:solidFill>
                  <a:schemeClr val="tx1"/>
                </a:solidFill>
              </a:rPr>
              <a:t>Цифровая компетентность </a:t>
            </a:r>
            <a:r>
              <a:rPr lang="ru-RU" dirty="0">
                <a:solidFill>
                  <a:schemeClr val="tx1"/>
                </a:solidFill>
              </a:rPr>
              <a:t>педагога рассматривается как основанная на </a:t>
            </a:r>
            <a:r>
              <a:rPr lang="ru-RU" b="1" dirty="0">
                <a:solidFill>
                  <a:srgbClr val="C00000"/>
                </a:solidFill>
              </a:rPr>
              <a:t>непрерывном овладении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цифровыми компетенциями способность </a:t>
            </a:r>
            <a:r>
              <a:rPr lang="ru-RU" dirty="0" smtClean="0">
                <a:solidFill>
                  <a:schemeClr val="tx1"/>
                </a:solidFill>
              </a:rPr>
              <a:t>учителя </a:t>
            </a:r>
            <a:r>
              <a:rPr lang="ru-RU" b="1" dirty="0">
                <a:solidFill>
                  <a:srgbClr val="C00000"/>
                </a:solidFill>
              </a:rPr>
              <a:t>уверенно, эффективно, критично и безопасно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выбирать  и применять ИКТ и цифровые технологии в различных сферах жизнедеятельности: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1</a:t>
            </a:r>
            <a:r>
              <a:rPr lang="ru-RU" b="1" dirty="0">
                <a:solidFill>
                  <a:schemeClr val="tx1"/>
                </a:solidFill>
              </a:rPr>
              <a:t>) работа с контентом </a:t>
            </a:r>
            <a:r>
              <a:rPr lang="ru-RU" dirty="0">
                <a:solidFill>
                  <a:schemeClr val="tx1"/>
                </a:solidFill>
              </a:rPr>
              <a:t>(создание, поиск, отбор, критическая оценка контента);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2) </a:t>
            </a:r>
            <a:r>
              <a:rPr lang="ru-RU" b="1" dirty="0">
                <a:solidFill>
                  <a:schemeClr val="tx1"/>
                </a:solidFill>
              </a:rPr>
              <a:t>коммуникация</a:t>
            </a:r>
            <a:r>
              <a:rPr lang="ru-RU" dirty="0">
                <a:solidFill>
                  <a:schemeClr val="tx1"/>
                </a:solidFill>
              </a:rPr>
              <a:t> (создание, развитие, поддержание отношений, идентичность, репутация, самопрезентация);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3) </a:t>
            </a:r>
            <a:r>
              <a:rPr lang="ru-RU" b="1" dirty="0">
                <a:solidFill>
                  <a:schemeClr val="tx1"/>
                </a:solidFill>
              </a:rPr>
              <a:t>потребление</a:t>
            </a:r>
            <a:r>
              <a:rPr lang="ru-RU" dirty="0">
                <a:solidFill>
                  <a:schemeClr val="tx1"/>
                </a:solidFill>
              </a:rPr>
              <a:t> (использование интернета в потребительских целях –заказы, услуги, покупки и др.);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4) </a:t>
            </a:r>
            <a:r>
              <a:rPr lang="ru-RU" b="1" dirty="0">
                <a:solidFill>
                  <a:schemeClr val="tx1"/>
                </a:solidFill>
              </a:rPr>
              <a:t>техносфера</a:t>
            </a:r>
            <a:r>
              <a:rPr lang="ru-RU" dirty="0">
                <a:solidFill>
                  <a:schemeClr val="tx1"/>
                </a:solidFill>
              </a:rPr>
              <a:t> (владение компьютером и программным обеспечением), а также готовность  учителя к такой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26475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0891C-6941-4CD7-BD38-6FC351C3B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положения цифровой грамотности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A618C8-0E58-48E0-ACE1-3CC4A3DF4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071" y="1845734"/>
            <a:ext cx="10972800" cy="40233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В основе профессионального развития современного педагога определены следующие ключевые положения цифровой грамотности: </a:t>
            </a:r>
          </a:p>
          <a:p>
            <a:r>
              <a:rPr lang="ru-RU" dirty="0">
                <a:solidFill>
                  <a:schemeClr val="tx1"/>
                </a:solidFill>
              </a:rPr>
              <a:t>‒ </a:t>
            </a:r>
            <a:r>
              <a:rPr lang="ru-RU" b="1" dirty="0">
                <a:solidFill>
                  <a:srgbClr val="C00000"/>
                </a:solidFill>
              </a:rPr>
              <a:t>эффективное использование новых цифровых технологий </a:t>
            </a:r>
            <a:r>
              <a:rPr lang="ru-RU" dirty="0">
                <a:solidFill>
                  <a:schemeClr val="tx1"/>
                </a:solidFill>
              </a:rPr>
              <a:t>(интерактивных средств обработки информации, мобильных технологий, электронных ресурсов, средств цифровой коммуникации); </a:t>
            </a:r>
          </a:p>
          <a:p>
            <a:r>
              <a:rPr lang="ru-RU" dirty="0">
                <a:solidFill>
                  <a:schemeClr val="tx1"/>
                </a:solidFill>
              </a:rPr>
              <a:t>‒ </a:t>
            </a:r>
            <a:r>
              <a:rPr lang="ru-RU" b="1" dirty="0">
                <a:solidFill>
                  <a:srgbClr val="C00000"/>
                </a:solidFill>
              </a:rPr>
              <a:t>эффективная ориентация в Интернете</a:t>
            </a:r>
            <a:r>
              <a:rPr lang="ru-RU" dirty="0">
                <a:solidFill>
                  <a:schemeClr val="tx1"/>
                </a:solidFill>
              </a:rPr>
              <a:t>, умение искать и обрабатывать новые знания, различные формы и виды данных, необходимые сведения и информацию; </a:t>
            </a:r>
          </a:p>
          <a:p>
            <a:r>
              <a:rPr lang="ru-RU" dirty="0">
                <a:solidFill>
                  <a:schemeClr val="tx1"/>
                </a:solidFill>
              </a:rPr>
              <a:t>‒ </a:t>
            </a:r>
            <a:r>
              <a:rPr lang="ru-RU" b="1" dirty="0">
                <a:solidFill>
                  <a:srgbClr val="C00000"/>
                </a:solidFill>
              </a:rPr>
              <a:t>умение создавать новые образовательные продукты</a:t>
            </a:r>
            <a:r>
              <a:rPr lang="ru-RU" dirty="0">
                <a:solidFill>
                  <a:schemeClr val="tx1"/>
                </a:solidFill>
              </a:rPr>
              <a:t>, интерактивный учебный материал посредством использования современных цифровых технологий.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8072" y="5277387"/>
            <a:ext cx="109728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Именно эти знания, навыки и установки и определяют требования к информационной, компьютерной, коммуникативной грамотности, а также медиа-грамотности и отношению к технологическим инновациям на ближайшие годы.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5976257" y="4865914"/>
            <a:ext cx="522514" cy="293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69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75420-24BA-4759-9E7C-B3AFEC2CF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анкетирования учителей ОО города Смоленска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b="1" dirty="0" smtClean="0"/>
              <a:t>Цифровая </a:t>
            </a:r>
            <a:r>
              <a:rPr lang="ru-RU" b="1" dirty="0"/>
              <a:t>компетентность </a:t>
            </a:r>
            <a:r>
              <a:rPr lang="ru-RU" b="1" dirty="0" smtClean="0"/>
              <a:t>учителя»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10E824-A0D8-4653-9315-A42718ECD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43396"/>
            <a:ext cx="10058400" cy="3425697"/>
          </a:xfrm>
        </p:spPr>
        <p:txBody>
          <a:bodyPr/>
          <a:lstStyle/>
          <a:p>
            <a:r>
              <a:rPr lang="ru-RU" dirty="0" smtClean="0"/>
              <a:t>Приняло участие: 91 человек</a:t>
            </a:r>
            <a:endParaRPr lang="ru-RU" dirty="0"/>
          </a:p>
        </p:txBody>
      </p:sp>
      <p:pic>
        <p:nvPicPr>
          <p:cNvPr id="4098" name="Picture 2" descr="Цифровизация – это не про обучение. Это про возможности | Вести образо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146" y="3014773"/>
            <a:ext cx="5520910" cy="298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3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258" t="14931" r="61919" b="14121"/>
          <a:stretch/>
        </p:blipFill>
        <p:spPr>
          <a:xfrm>
            <a:off x="138117" y="0"/>
            <a:ext cx="6148489" cy="648424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988629" y="1695467"/>
            <a:ext cx="46863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sz="2400" b="1" dirty="0" smtClean="0"/>
              <a:t>Для справки:</a:t>
            </a:r>
          </a:p>
          <a:p>
            <a:pPr algn="just"/>
            <a:r>
              <a:rPr lang="ru-RU" dirty="0" smtClean="0"/>
              <a:t>Согласно </a:t>
            </a:r>
            <a:r>
              <a:rPr lang="ru-RU" dirty="0"/>
              <a:t>национальным проектам «Цифровая экономика» и «Образование», к 2021 году все городские школы должны быть подключены к интернету со скоростью </a:t>
            </a:r>
            <a:r>
              <a:rPr lang="ru-RU" b="1" dirty="0">
                <a:solidFill>
                  <a:srgbClr val="C00000"/>
                </a:solidFill>
              </a:rPr>
              <a:t>не менее 100 Мбит/c.</a:t>
            </a:r>
            <a:r>
              <a:rPr lang="ru-RU" dirty="0"/>
              <a:t> Для сельских этот показатель в два раза ниже (50 Мбит/с).</a:t>
            </a:r>
          </a:p>
          <a:p>
            <a:pPr algn="just"/>
            <a:r>
              <a:rPr lang="ru-RU" dirty="0"/>
              <a:t>На данный момент </a:t>
            </a:r>
            <a:r>
              <a:rPr lang="ru-RU" b="1" dirty="0">
                <a:solidFill>
                  <a:srgbClr val="C00000"/>
                </a:solidFill>
              </a:rPr>
              <a:t>лишь 26% школ </a:t>
            </a:r>
            <a:r>
              <a:rPr lang="ru-RU" dirty="0"/>
              <a:t>страны имеют доступ в сеть </a:t>
            </a:r>
            <a:r>
              <a:rPr lang="ru-RU" b="1" dirty="0">
                <a:solidFill>
                  <a:srgbClr val="C00000"/>
                </a:solidFill>
              </a:rPr>
              <a:t>со скоростью 100 Мбит/с. </a:t>
            </a:r>
            <a:r>
              <a:rPr lang="ru-RU" dirty="0"/>
              <a:t>(42% городских учебных заведений, а 34% сельских имеют доступ к сети со скоростью 50 Мбит/с и выше по мониторингу ОНФ).</a:t>
            </a:r>
          </a:p>
        </p:txBody>
      </p:sp>
    </p:spTree>
    <p:extLst>
      <p:ext uri="{BB962C8B-B14F-4D97-AF65-F5344CB8AC3E}">
        <p14:creationId xmlns:p14="http://schemas.microsoft.com/office/powerpoint/2010/main" val="27659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131" t="12839" r="41614" b="15985"/>
          <a:stretch/>
        </p:blipFill>
        <p:spPr>
          <a:xfrm>
            <a:off x="1791591" y="0"/>
            <a:ext cx="9359037" cy="642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833" y="286603"/>
            <a:ext cx="11665024" cy="477895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Подключение к Интернету под вопросом</a:t>
            </a:r>
            <a:r>
              <a:rPr lang="ru-RU" dirty="0" smtClean="0"/>
              <a:t>?!...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754256" y="1504296"/>
            <a:ext cx="2825667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rgbClr val="000000"/>
              </a:solidFill>
              <a:latin typeface="Noto Serif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Noto Serif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Noto Serif"/>
              </a:rPr>
              <a:t>Госдуме считают, что сроки подключения учебных заведений страны к скоростному интернету придется перенести на несколько лет. В</a:t>
            </a:r>
            <a:r>
              <a:rPr lang="ru-RU" sz="1600" dirty="0" smtClean="0">
                <a:solidFill>
                  <a:srgbClr val="000000"/>
                </a:solidFill>
                <a:latin typeface="Noto Serif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Noto Serif"/>
              </a:rPr>
              <a:t>Минцифре</a:t>
            </a:r>
            <a:r>
              <a:rPr lang="ru-RU" sz="1600" dirty="0">
                <a:solidFill>
                  <a:srgbClr val="000000"/>
                </a:solidFill>
                <a:latin typeface="Noto Serif"/>
              </a:rPr>
              <a:t> с этим не согласны — по данным ведомства, по итогам 2020 года будет подключено 8377 образовательных организаций, в 2021-м доступ в интернет получат еще 10,9 тыс. школ, и таким образом план будет выполнен</a:t>
            </a:r>
            <a:endParaRPr lang="ru-RU" sz="1600" dirty="0"/>
          </a:p>
        </p:txBody>
      </p:sp>
      <p:pic>
        <p:nvPicPr>
          <p:cNvPr id="2056" name="Picture 8" descr="Инфограф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3" y="764498"/>
            <a:ext cx="8164824" cy="587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3" t="12703" r="47234" b="15898"/>
          <a:stretch/>
        </p:blipFill>
        <p:spPr>
          <a:xfrm>
            <a:off x="1748229" y="188632"/>
            <a:ext cx="8379500" cy="640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257" t="18462" r="47149" b="23901"/>
          <a:stretch/>
        </p:blipFill>
        <p:spPr>
          <a:xfrm>
            <a:off x="887419" y="286603"/>
            <a:ext cx="10478122" cy="639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1C762-5C03-43A1-8440-28A630385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Цифровая грамотность в </a:t>
            </a:r>
            <a:r>
              <a:rPr lang="ru-RU" dirty="0" smtClean="0"/>
              <a:t>России</a:t>
            </a:r>
            <a:br>
              <a:rPr lang="ru-RU" dirty="0" smtClean="0"/>
            </a:br>
            <a:r>
              <a:rPr lang="ru-RU" sz="1600" dirty="0"/>
              <a:t>(</a:t>
            </a:r>
            <a:r>
              <a:rPr lang="ru-RU" sz="1600" dirty="0" smtClean="0"/>
              <a:t>С </a:t>
            </a:r>
            <a:r>
              <a:rPr lang="ru-RU" sz="1600" dirty="0"/>
              <a:t>принятием программы «Цифровая экономика» в августе 2017 </a:t>
            </a:r>
            <a:r>
              <a:rPr lang="ru-RU" sz="1600" dirty="0" smtClean="0"/>
              <a:t>года вводится </a:t>
            </a:r>
            <a:r>
              <a:rPr lang="ru-RU" sz="1600" dirty="0"/>
              <a:t>новое понятие «цифровая грамотность</a:t>
            </a:r>
            <a:r>
              <a:rPr lang="ru-RU" sz="1600" dirty="0" smtClean="0"/>
              <a:t>»)</a:t>
            </a:r>
            <a:endParaRPr lang="ru-RU" sz="1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AC6E5-C77D-48C3-AD06-14D38701A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73287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Аналитический центр НАФИ представил результаты комплексной оценки текущего уровня сформированности компетенций цифровой экономики у населения России и их готовности к жизни в условиях цифровизации (2018, 2019, начало 2020 г).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47F7B9-CD10-4202-B082-35C15957144D}"/>
              </a:ext>
            </a:extLst>
          </p:cNvPr>
          <p:cNvSpPr/>
          <p:nvPr/>
        </p:nvSpPr>
        <p:spPr>
          <a:xfrm>
            <a:off x="331016" y="2727289"/>
            <a:ext cx="3628425" cy="21236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доля россиян, обладающих достаточным уровнем цифровой грамотности в начале 2020 года, составила 27% (каждый четвертый).</a:t>
            </a:r>
          </a:p>
          <a:p>
            <a:pPr algn="ctr"/>
            <a:r>
              <a:rPr lang="ru-RU" sz="1400" dirty="0"/>
              <a:t>Ожидаемый результат проекта «Кадры для цифровой экономики» на 2020 год- 30%, на 2021 – 32%.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1F17F8-1751-4CF8-91B5-D34106FA9AB8}"/>
              </a:ext>
            </a:extLst>
          </p:cNvPr>
          <p:cNvSpPr/>
          <p:nvPr/>
        </p:nvSpPr>
        <p:spPr>
          <a:xfrm>
            <a:off x="4240567" y="2727289"/>
            <a:ext cx="2670404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недостаточное технологическое развитие цифровой среды, Интернета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0527F3-E330-4385-9586-A641512021B2}"/>
              </a:ext>
            </a:extLst>
          </p:cNvPr>
          <p:cNvSpPr/>
          <p:nvPr/>
        </p:nvSpPr>
        <p:spPr>
          <a:xfrm>
            <a:off x="2401948" y="5489027"/>
            <a:ext cx="73881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сдерживает распространение </a:t>
            </a:r>
            <a:r>
              <a:rPr lang="ru-RU" sz="2000" b="1" dirty="0" smtClean="0"/>
              <a:t>цифровых технологий, смарт-технологий</a:t>
            </a:r>
            <a:endParaRPr lang="ru-RU" sz="2000" b="1" dirty="0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49AA7CB3-9575-41EE-B239-E9F9B1BE8BBF}"/>
              </a:ext>
            </a:extLst>
          </p:cNvPr>
          <p:cNvSpPr/>
          <p:nvPr/>
        </p:nvSpPr>
        <p:spPr>
          <a:xfrm>
            <a:off x="5191721" y="4943280"/>
            <a:ext cx="768096" cy="451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5A1A920-4893-4DB2-BD05-6E99C2E3A677}"/>
              </a:ext>
            </a:extLst>
          </p:cNvPr>
          <p:cNvSpPr/>
          <p:nvPr/>
        </p:nvSpPr>
        <p:spPr>
          <a:xfrm>
            <a:off x="7300698" y="2727289"/>
            <a:ext cx="4632222" cy="22159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Индекс цифровой грамотности россиян в 1 квартале 2020 г. – 58 пунктов из 100</a:t>
            </a:r>
            <a:r>
              <a:rPr lang="en-US" dirty="0"/>
              <a:t> </a:t>
            </a:r>
            <a:r>
              <a:rPr lang="ru-RU" dirty="0"/>
              <a:t>по 5 параметрам:</a:t>
            </a:r>
          </a:p>
          <a:p>
            <a:pPr marL="342900" indent="-342900">
              <a:buAutoNum type="arabicPeriod"/>
            </a:pPr>
            <a:r>
              <a:rPr lang="ru-RU" sz="1400" dirty="0"/>
              <a:t>Информационная грамотность (59 </a:t>
            </a:r>
            <a:r>
              <a:rPr lang="ru-RU" sz="1400" dirty="0" err="1"/>
              <a:t>пп</a:t>
            </a:r>
            <a:r>
              <a:rPr lang="ru-RU" sz="1400" dirty="0"/>
              <a:t>)</a:t>
            </a:r>
          </a:p>
          <a:p>
            <a:pPr marL="342900" indent="-342900">
              <a:buAutoNum type="arabicPeriod"/>
            </a:pPr>
            <a:r>
              <a:rPr lang="ru-RU" sz="1400" dirty="0"/>
              <a:t>Коммуникативная грамотность (62 </a:t>
            </a:r>
            <a:r>
              <a:rPr lang="ru-RU" sz="1400" dirty="0" err="1"/>
              <a:t>пп</a:t>
            </a:r>
            <a:r>
              <a:rPr lang="ru-RU" sz="1400" dirty="0"/>
              <a:t>)</a:t>
            </a:r>
          </a:p>
          <a:p>
            <a:pPr marL="342900" indent="-342900">
              <a:buAutoNum type="arabicPeriod"/>
            </a:pPr>
            <a:r>
              <a:rPr lang="ru-RU" sz="1400" dirty="0"/>
              <a:t>Создание цифрового контента (53 </a:t>
            </a:r>
            <a:r>
              <a:rPr lang="ru-RU" sz="1400" dirty="0" err="1"/>
              <a:t>пп</a:t>
            </a:r>
            <a:r>
              <a:rPr lang="ru-RU" sz="1400" dirty="0"/>
              <a:t>)</a:t>
            </a:r>
          </a:p>
          <a:p>
            <a:pPr marL="342900" indent="-342900">
              <a:buAutoNum type="arabicPeriod"/>
            </a:pPr>
            <a:r>
              <a:rPr lang="ru-RU" sz="1400" dirty="0"/>
              <a:t>Цифровая безопасность (60 </a:t>
            </a:r>
            <a:r>
              <a:rPr lang="ru-RU" sz="1400" dirty="0" err="1"/>
              <a:t>пп</a:t>
            </a:r>
            <a:r>
              <a:rPr lang="ru-RU" sz="1400" dirty="0"/>
              <a:t>)</a:t>
            </a:r>
          </a:p>
          <a:p>
            <a:pPr marL="342900" indent="-342900">
              <a:buAutoNum type="arabicPeriod"/>
            </a:pPr>
            <a:r>
              <a:rPr lang="ru-RU" sz="1400" dirty="0"/>
              <a:t>Навыки решения проблем в цифровой среде (58 </a:t>
            </a:r>
            <a:r>
              <a:rPr lang="ru-RU" sz="1400" dirty="0" err="1"/>
              <a:t>пп</a:t>
            </a:r>
            <a:r>
              <a:rPr lang="ru-RU" sz="1400" dirty="0"/>
              <a:t>)</a:t>
            </a:r>
          </a:p>
          <a:p>
            <a:r>
              <a:rPr lang="ru-RU" sz="1400" dirty="0"/>
              <a:t>(Методология </a:t>
            </a:r>
            <a:r>
              <a:rPr lang="en-US" sz="1400" dirty="0"/>
              <a:t>Dig</a:t>
            </a:r>
            <a:r>
              <a:rPr lang="ru-RU" sz="1400" dirty="0"/>
              <a:t>с</a:t>
            </a:r>
            <a:r>
              <a:rPr lang="en-US" sz="1400" dirty="0" err="1"/>
              <a:t>omp</a:t>
            </a:r>
            <a:r>
              <a:rPr lang="en-US" sz="1400" dirty="0"/>
              <a:t>)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9892" y="6291501"/>
            <a:ext cx="11599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GraphikLCG-Regular"/>
              </a:rPr>
              <a:t>Человек с высоким уровнем цифровой грамотности — тот, кто безопасно и комфортно пользуется интернетом и современными технологиями</a:t>
            </a:r>
            <a:r>
              <a:rPr lang="ru-RU" dirty="0">
                <a:solidFill>
                  <a:srgbClr val="000000"/>
                </a:solidFill>
                <a:latin typeface="GraphikLCG-Regular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7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Какие из перечисленных цифровых платформ и ресурсов Вы используете на уроках, внеурочной деятельности, в проектно-исследовательской деятельности </a:t>
            </a:r>
            <a:r>
              <a:rPr lang="ru-RU" sz="2400" b="1" dirty="0" smtClean="0"/>
              <a:t>обучающихся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Международная </a:t>
            </a:r>
            <a:r>
              <a:rPr lang="ru-RU" dirty="0">
                <a:solidFill>
                  <a:schemeClr val="tx1"/>
                </a:solidFill>
              </a:rPr>
              <a:t>школа математики и программирования «</a:t>
            </a:r>
            <a:r>
              <a:rPr lang="ru-RU" dirty="0" err="1">
                <a:solidFill>
                  <a:schemeClr val="tx1"/>
                </a:solidFill>
              </a:rPr>
              <a:t>Алгоритмика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Платформа проектно-исследовательской деятельности «</a:t>
            </a:r>
            <a:r>
              <a:rPr lang="ru-RU" dirty="0" err="1">
                <a:solidFill>
                  <a:schemeClr val="tx1"/>
                </a:solidFill>
              </a:rPr>
              <a:t>ГлобалЛаб</a:t>
            </a:r>
            <a:r>
              <a:rPr lang="ru-RU" dirty="0">
                <a:solidFill>
                  <a:schemeClr val="tx1"/>
                </a:solidFill>
              </a:rPr>
              <a:t>»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Цифровая школа «</a:t>
            </a:r>
            <a:r>
              <a:rPr lang="ru-RU" dirty="0" err="1">
                <a:solidFill>
                  <a:schemeClr val="tx1"/>
                </a:solidFill>
              </a:rPr>
              <a:t>Образовариум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РОББО Клуб в виртуальной реальности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Интерактивная тетрадь edu.skysmart.ru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Интеллектуальная онлайн-система </a:t>
            </a:r>
            <a:r>
              <a:rPr lang="ru-RU" dirty="0" err="1">
                <a:solidFill>
                  <a:schemeClr val="tx1"/>
                </a:solidFill>
              </a:rPr>
              <a:t>iSMART</a:t>
            </a:r>
            <a:endParaRPr lang="ru-RU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Конструктор образовательных ресурсов CORE (создание онлайн-уроков и курсов, проведение олимпиад, </a:t>
            </a:r>
            <a:r>
              <a:rPr lang="ru-RU" dirty="0" err="1">
                <a:solidFill>
                  <a:schemeClr val="tx1"/>
                </a:solidFill>
              </a:rPr>
              <a:t>хакатонов</a:t>
            </a:r>
            <a:r>
              <a:rPr lang="ru-RU" dirty="0">
                <a:solidFill>
                  <a:schemeClr val="tx1"/>
                </a:solidFill>
              </a:rPr>
              <a:t>, конкурсов, викторин, возможность делиться дидактическими материалами с другими учителями)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170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55" y="217358"/>
            <a:ext cx="11437496" cy="990322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2400" b="1" dirty="0"/>
              <a:t>Какие из перечисленных цифровых платформ и ресурсов Вы используете на уроках, внеурочной деятельности, в проектно-исследовательской деятельности </a:t>
            </a:r>
            <a:r>
              <a:rPr lang="ru-RU" sz="2400" b="1" dirty="0" smtClean="0"/>
              <a:t>обучающихся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0" t="32711" r="46185" b="24753"/>
          <a:stretch/>
        </p:blipFill>
        <p:spPr>
          <a:xfrm>
            <a:off x="350189" y="1364106"/>
            <a:ext cx="11841811" cy="52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579E2AF-C964-4801-BE43-7596026D1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04" y="3612629"/>
            <a:ext cx="11182662" cy="296805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>
                <a:solidFill>
                  <a:schemeClr val="tx1"/>
                </a:solidFill>
              </a:rPr>
              <a:t>Какие платформы для профориентации обучающихся Вы используете в работе</a:t>
            </a:r>
            <a:endParaRPr lang="ru-RU" dirty="0">
              <a:solidFill>
                <a:schemeClr val="tx1"/>
              </a:solidFill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Приложение для профессиональной ориентации детей ROUND (проект по профориентации федерального масштаба)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chemeClr val="tx1"/>
                </a:solidFill>
              </a:rPr>
              <a:t>Скиллфолио</a:t>
            </a:r>
            <a:r>
              <a:rPr lang="ru-RU" dirty="0">
                <a:solidFill>
                  <a:schemeClr val="tx1"/>
                </a:solidFill>
              </a:rPr>
              <a:t> (Создание цифрового профиля навыков и талантов подростков </a:t>
            </a:r>
            <a:r>
              <a:rPr lang="ru-RU" dirty="0" err="1">
                <a:solidFill>
                  <a:schemeClr val="tx1"/>
                </a:solidFill>
              </a:rPr>
              <a:t>Skillfolo</a:t>
            </a:r>
            <a:r>
              <a:rPr lang="ru-RU" dirty="0">
                <a:solidFill>
                  <a:schemeClr val="tx1"/>
                </a:solidFill>
              </a:rPr>
              <a:t> как основы для профессионального самоопределения и построения индивидуальной траектории обучения)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Система </a:t>
            </a:r>
            <a:r>
              <a:rPr lang="ru-RU" dirty="0" err="1">
                <a:solidFill>
                  <a:schemeClr val="tx1"/>
                </a:solidFill>
              </a:rPr>
              <a:t>профнавигации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Профилум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Профориентационный</a:t>
            </a:r>
            <a:r>
              <a:rPr lang="ru-RU" dirty="0">
                <a:solidFill>
                  <a:schemeClr val="tx1"/>
                </a:solidFill>
              </a:rPr>
              <a:t> онлайн-сервис)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Портфолио образовательных, личностных и профессиональных достижений 4</a:t>
            </a:r>
            <a:r>
              <a:rPr lang="en-US" dirty="0">
                <a:solidFill>
                  <a:schemeClr val="tx1"/>
                </a:solidFill>
              </a:rPr>
              <a:t>PORTFOLIO</a:t>
            </a:r>
            <a:endParaRPr lang="ru-RU" dirty="0">
              <a:solidFill>
                <a:schemeClr val="tx1"/>
              </a:solidFill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Другие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Не использую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1" t="23710" r="47801" b="37855"/>
          <a:stretch/>
        </p:blipFill>
        <p:spPr>
          <a:xfrm>
            <a:off x="1978702" y="209862"/>
            <a:ext cx="8175482" cy="34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75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138" t="12430" r="46615" b="50711"/>
          <a:stretch/>
        </p:blipFill>
        <p:spPr>
          <a:xfrm>
            <a:off x="280316" y="286603"/>
            <a:ext cx="11648986" cy="451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75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128" t="35550" r="46002" b="23614"/>
          <a:stretch/>
        </p:blipFill>
        <p:spPr>
          <a:xfrm>
            <a:off x="401411" y="824458"/>
            <a:ext cx="11450137" cy="48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5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4" t="24272" r="46794" b="38903"/>
          <a:stretch/>
        </p:blipFill>
        <p:spPr>
          <a:xfrm>
            <a:off x="297411" y="901200"/>
            <a:ext cx="11658137" cy="45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69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8731" r="22888" b="11930"/>
          <a:stretch/>
        </p:blipFill>
        <p:spPr>
          <a:xfrm>
            <a:off x="524656" y="286602"/>
            <a:ext cx="11062741" cy="6399433"/>
          </a:xfrm>
          <a:prstGeom prst="rect">
            <a:avLst/>
          </a:prstGeom>
        </p:spPr>
      </p:pic>
      <p:sp>
        <p:nvSpPr>
          <p:cNvPr id="6" name="Стрелка влево 5"/>
          <p:cNvSpPr/>
          <p:nvPr/>
        </p:nvSpPr>
        <p:spPr>
          <a:xfrm>
            <a:off x="7225259" y="1588958"/>
            <a:ext cx="764498" cy="2848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7225259" y="2041161"/>
            <a:ext cx="764498" cy="2848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7225259" y="2493364"/>
            <a:ext cx="764498" cy="2848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34531" y="3304956"/>
            <a:ext cx="325286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Для справки:</a:t>
            </a:r>
          </a:p>
          <a:p>
            <a:endParaRPr lang="ru-RU" sz="16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Коммуникация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и кооперация в цифровой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среде</a:t>
            </a: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Компетенция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предполагает способность человека в цифровой среде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</a:rPr>
              <a:t>использовать различные цифровые средства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, позволяющие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</a:rPr>
              <a:t>во взаимодействии с другими людьми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достигать поставленных целей.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3595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Сетевые сообщества или объединения учителей – это новая форма организации профессиональной деятельности в сети. Состоите ли Вы в перечисленных ниже сетевых сообществах </a:t>
            </a:r>
            <a:r>
              <a:rPr lang="ru-RU" sz="2800" b="1" dirty="0" smtClean="0"/>
              <a:t>педагогов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ru-RU" dirty="0" smtClean="0"/>
              <a:t>«</a:t>
            </a:r>
            <a:r>
              <a:rPr lang="ru-RU" dirty="0"/>
              <a:t>Педсовет.org. Всероссийский интернет- педсовет» (</a:t>
            </a:r>
            <a:r>
              <a:rPr lang="ru-RU" u="sng" dirty="0">
                <a:hlinkClick r:id="rId2"/>
              </a:rPr>
              <a:t>pedsovet.org</a:t>
            </a:r>
            <a:r>
              <a:rPr lang="ru-RU" dirty="0"/>
              <a:t>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/>
              <a:t>проект «Открытый класс», сайт </a:t>
            </a:r>
            <a:r>
              <a:rPr lang="ru-RU" u="sng" dirty="0">
                <a:hlinkClick r:id="rId3"/>
              </a:rPr>
              <a:t>http://www.openclass.ru/</a:t>
            </a:r>
            <a:r>
              <a:rPr lang="ru-RU" dirty="0"/>
              <a:t> 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/>
              <a:t>Портал «Сеть творческих учителей» </a:t>
            </a:r>
            <a:r>
              <a:rPr lang="ru-RU" dirty="0" err="1"/>
              <a:t>Innovative</a:t>
            </a:r>
            <a:r>
              <a:rPr lang="ru-RU" dirty="0"/>
              <a:t> </a:t>
            </a:r>
            <a:r>
              <a:rPr lang="ru-RU" dirty="0" err="1"/>
              <a:t>Teachers</a:t>
            </a:r>
            <a:r>
              <a:rPr lang="ru-RU" dirty="0"/>
              <a:t> </a:t>
            </a:r>
            <a:r>
              <a:rPr lang="ru-RU" dirty="0" err="1"/>
              <a:t>Network</a:t>
            </a:r>
            <a:r>
              <a:rPr lang="ru-RU" dirty="0"/>
              <a:t> (</a:t>
            </a:r>
            <a:r>
              <a:rPr lang="ru-RU" u="sng" dirty="0">
                <a:hlinkClick r:id="rId4"/>
              </a:rPr>
              <a:t>http://www.it-n.ru/</a:t>
            </a:r>
            <a:r>
              <a:rPr lang="ru-RU" dirty="0"/>
              <a:t>) 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/>
              <a:t>Завуч. Инфо Адрес сайта: </a:t>
            </a:r>
            <a:r>
              <a:rPr lang="ru-RU" u="sng" dirty="0">
                <a:hlinkClick r:id="rId5"/>
              </a:rPr>
              <a:t>http://www.zavuch.info/</a:t>
            </a:r>
            <a:endParaRPr lang="ru-RU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/>
              <a:t>Портал МИНОБР.ОРГ Адрес сайта: </a:t>
            </a:r>
            <a:r>
              <a:rPr lang="ru-RU" u="sng" dirty="0">
                <a:hlinkClick r:id="rId6"/>
              </a:rPr>
              <a:t>http://www.minobr.org/</a:t>
            </a:r>
            <a:endParaRPr lang="ru-RU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 err="1"/>
              <a:t>ПроШколу.ру</a:t>
            </a:r>
            <a:r>
              <a:rPr lang="ru-RU" dirty="0"/>
              <a:t> Адрес сайта: </a:t>
            </a:r>
            <a:r>
              <a:rPr lang="ru-RU" u="sng" dirty="0">
                <a:hlinkClick r:id="rId7"/>
              </a:rPr>
              <a:t>http://www.proshkolu.ru/</a:t>
            </a:r>
            <a:endParaRPr lang="ru-RU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/>
              <a:t>Учительский портал Адрес сайта: </a:t>
            </a:r>
            <a:r>
              <a:rPr lang="ru-RU" u="sng" dirty="0">
                <a:hlinkClick r:id="rId8"/>
              </a:rPr>
              <a:t>http://www.uchportal.ru/</a:t>
            </a:r>
            <a:endParaRPr lang="ru-RU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/>
              <a:t>Другие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/>
              <a:t>Не состою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826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458" y="323199"/>
            <a:ext cx="10058400" cy="1450757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 </a:t>
            </a:r>
            <a:r>
              <a:rPr lang="ru-RU" sz="3100" b="1" dirty="0"/>
              <a:t>Сетевые сообщества или объединения учителей – это новая форма организации профессиональной деятельности в сети. </a:t>
            </a:r>
            <a:r>
              <a:rPr lang="ru-RU" sz="3100" b="1" dirty="0" smtClean="0"/>
              <a:t>В каких </a:t>
            </a:r>
            <a:r>
              <a:rPr lang="ru-RU" sz="3100" b="1" dirty="0"/>
              <a:t>перечисленных </a:t>
            </a:r>
            <a:r>
              <a:rPr lang="ru-RU" sz="3100" b="1" dirty="0" smtClean="0"/>
              <a:t>сетевых </a:t>
            </a:r>
            <a:r>
              <a:rPr lang="ru-RU" sz="3100" b="1" dirty="0"/>
              <a:t>сообществах педагогов</a:t>
            </a:r>
            <a:r>
              <a:rPr lang="ru-RU" sz="3100" b="1" dirty="0" smtClean="0"/>
              <a:t> Вы состоите?</a:t>
            </a:r>
            <a:endParaRPr lang="ru-RU" sz="3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5" t="22215" r="45660" b="44537"/>
          <a:stretch/>
        </p:blipFill>
        <p:spPr>
          <a:xfrm>
            <a:off x="194872" y="1797882"/>
            <a:ext cx="11812249" cy="40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85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2" t="14610" r="49051" b="13129"/>
          <a:stretch/>
        </p:blipFill>
        <p:spPr>
          <a:xfrm>
            <a:off x="2248523" y="179882"/>
            <a:ext cx="8124670" cy="649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4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79" y="541437"/>
            <a:ext cx="10655009" cy="76270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Утвержден официальный перечень ключевых компетенций цифровой 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экономики</a:t>
            </a:r>
            <a:b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ru-RU" sz="1600" dirty="0" smtClean="0"/>
              <a:t>Приказ </a:t>
            </a:r>
            <a:r>
              <a:rPr lang="ru-RU" sz="1600" dirty="0"/>
              <a:t>«Об утверждении методик расчета показателей федерального проекта «Кадры для цифровой экономики» национальной программы «Цифровая экономика Российской Федерации</a:t>
            </a:r>
            <a:r>
              <a:rPr lang="ru-RU" sz="1600" dirty="0" smtClean="0"/>
              <a:t>»)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518" y="1454046"/>
            <a:ext cx="11017770" cy="491677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еречень </a:t>
            </a:r>
            <a:r>
              <a:rPr lang="ru-RU" dirty="0">
                <a:solidFill>
                  <a:schemeClr val="tx1"/>
                </a:solidFill>
              </a:rPr>
              <a:t>ключевых компетенций цифровой </a:t>
            </a:r>
            <a:r>
              <a:rPr lang="ru-RU" dirty="0" smtClean="0">
                <a:solidFill>
                  <a:schemeClr val="tx1"/>
                </a:solidFill>
              </a:rPr>
              <a:t>экономики: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1. </a:t>
            </a:r>
            <a:r>
              <a:rPr lang="ru-RU" b="1" dirty="0">
                <a:solidFill>
                  <a:srgbClr val="C00000"/>
                </a:solidFill>
              </a:rPr>
              <a:t>Коммуникация и кооперация в цифровой среде.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>Компетенция предполагает способность человека в цифровой среде использовать различные цифровые средства, позволяющие во взаимодействии с другими людьми достигать поставленных целей.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2. </a:t>
            </a:r>
            <a:r>
              <a:rPr lang="ru-RU" b="1" dirty="0">
                <a:solidFill>
                  <a:srgbClr val="C00000"/>
                </a:solidFill>
              </a:rPr>
              <a:t>Саморазвитие в условиях неопределенности.</a:t>
            </a:r>
            <a:r>
              <a:rPr lang="ru-RU" dirty="0">
                <a:solidFill>
                  <a:schemeClr val="tx1"/>
                </a:solidFill>
              </a:rPr>
              <a:t> Компетенция предполагает способность человека ставить себе образовательные цели под возникающие жизненные задачи, подбирать способы решения и средства развития (в том числе с использованием цифровых средств) других необходимых компетенций.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3</a:t>
            </a:r>
            <a:r>
              <a:rPr lang="ru-RU" b="1" dirty="0">
                <a:solidFill>
                  <a:srgbClr val="C00000"/>
                </a:solidFill>
              </a:rPr>
              <a:t>. Креативное мышление.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>Компетенция предполагает способность человека генерировать новые идеи для решения задач цифровой экономики, абстрагироваться от стандартных моделей: перестраивать сложившиеся способы решения задач, выдвигать альтернативные варианты действий с целью выработки новых оптимальных алгоритмов.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4. </a:t>
            </a:r>
            <a:r>
              <a:rPr lang="ru-RU" b="1" dirty="0">
                <a:solidFill>
                  <a:srgbClr val="C00000"/>
                </a:solidFill>
              </a:rPr>
              <a:t>Управление информацией и данными.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>Компетенция предполагает способность человека искать нужные источники информации и данные, воспринимать, анализировать, запоминать и передавать информацию с использованием цифровых средств, а также с помощью алгоритмов при работе с полученными из различных источников данными с целью эффективного использования полученной информации для решения задач.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5. </a:t>
            </a:r>
            <a:r>
              <a:rPr lang="ru-RU" b="1" dirty="0">
                <a:solidFill>
                  <a:srgbClr val="C00000"/>
                </a:solidFill>
              </a:rPr>
              <a:t>Критическое мышление в цифровой среде.</a:t>
            </a:r>
            <a:r>
              <a:rPr lang="ru-RU" dirty="0">
                <a:solidFill>
                  <a:schemeClr val="tx1"/>
                </a:solidFill>
              </a:rPr>
              <a:t> Компетенция предполагает способность человека проводить оценку информации, ее достоверность, строить логические умозаключения на основании поступающих информации и данных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7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8579" r="21873" b="20096"/>
          <a:stretch/>
        </p:blipFill>
        <p:spPr>
          <a:xfrm>
            <a:off x="329784" y="179882"/>
            <a:ext cx="11681993" cy="59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63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4329" r="52880" b="50032"/>
          <a:stretch/>
        </p:blipFill>
        <p:spPr>
          <a:xfrm>
            <a:off x="435534" y="1011981"/>
            <a:ext cx="11381891" cy="484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71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16555-6C56-4EFB-80E5-D16C69F6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Оценка уровня цифровой компетентности педагога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9671" y="1737360"/>
            <a:ext cx="11162677" cy="194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Рекомендуем пройти диагностику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«Цифровые компетенции педагога» на платформе </a:t>
            </a:r>
            <a:r>
              <a:rPr lang="ru-RU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ЯУчитель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7938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Зарегистрированные участники получат электронный сертификат, профиль компетенций (результаты по цифровым компетенциям в %). Результаты помогут учителю откорректировать индивидуальную траекторию профессионального развития.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Ссылка: </a:t>
            </a:r>
            <a:r>
              <a:rPr lang="ru-RU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https://education.yandex.ru/uchitel/intensiv3/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91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7F83F-6145-4874-BEEE-E960FA7DF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Уровни цифровой компетентности педагога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FAF3A07-91D3-46F5-AEE0-1C2212AD45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451580"/>
              </p:ext>
            </p:extLst>
          </p:nvPr>
        </p:nvGraphicFramePr>
        <p:xfrm>
          <a:off x="1096963" y="1846263"/>
          <a:ext cx="227655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724AB3D-890B-4F3B-8810-64B708E278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7550" y="1846263"/>
            <a:ext cx="4770937" cy="11244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86B3E44-AE92-47CC-B5C7-4C00558423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7550" y="3197591"/>
            <a:ext cx="4770936" cy="1276755"/>
          </a:xfrm>
          <a:prstGeom prst="rect">
            <a:avLst/>
          </a:prstGeom>
        </p:spPr>
      </p:pic>
      <p:sp>
        <p:nvSpPr>
          <p:cNvPr id="13" name="Скругленный прямоугольник 6">
            <a:extLst>
              <a:ext uri="{FF2B5EF4-FFF2-40B4-BE49-F238E27FC236}">
                <a16:creationId xmlns:a16="http://schemas.microsoft.com/office/drawing/2014/main" id="{F6710260-9FED-4D35-8F8C-69983F685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7549" y="4701214"/>
            <a:ext cx="4770935" cy="14507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творческое использование цифровых технологий в профессиональной деятельности, непрерывное развитие и совершенствование цифровых навыков, программирование собственных учебных сред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EB486469-3CD3-4244-9B78-8A82126A782F}"/>
              </a:ext>
            </a:extLst>
          </p:cNvPr>
          <p:cNvSpPr/>
          <p:nvPr/>
        </p:nvSpPr>
        <p:spPr>
          <a:xfrm>
            <a:off x="3373515" y="2192784"/>
            <a:ext cx="514904" cy="417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1EE619B4-56D6-4942-B768-78834EA18058}"/>
              </a:ext>
            </a:extLst>
          </p:cNvPr>
          <p:cNvSpPr/>
          <p:nvPr/>
        </p:nvSpPr>
        <p:spPr>
          <a:xfrm>
            <a:off x="3355760" y="3705375"/>
            <a:ext cx="514904" cy="417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1F1E3B91-B94F-4D72-B3AD-FD08C002D13C}"/>
              </a:ext>
            </a:extLst>
          </p:cNvPr>
          <p:cNvSpPr/>
          <p:nvPr/>
        </p:nvSpPr>
        <p:spPr>
          <a:xfrm>
            <a:off x="3373515" y="5217966"/>
            <a:ext cx="514904" cy="417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CAC3-AF00-488E-940F-A1A9416F6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Современные цифровые технологии позволяют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EBCCC4-1326-4382-A318-33274A4FF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повысить интерес обучающихся к предмету,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дают возможность обучающимся получить дополнительные знания по учебному предмету,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способствуют лучшему усвоению учебного материала,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 позволяют индивидуализировать образовательный процесс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способствует как повышению качества образования, так и повышению мотивации к обучению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</a:rPr>
              <a:t>Среди наиболее интересных </a:t>
            </a:r>
            <a:r>
              <a:rPr lang="ru-RU" dirty="0">
                <a:solidFill>
                  <a:schemeClr val="tx1"/>
                </a:solidFill>
              </a:rPr>
              <a:t>для обучающихся образовательных технологий являются интерактивные и практико-ориентированные ресурсы – </a:t>
            </a:r>
            <a:r>
              <a:rPr lang="ru-RU" b="1" dirty="0">
                <a:solidFill>
                  <a:srgbClr val="C00000"/>
                </a:solidFill>
              </a:rPr>
              <a:t>виртуальные тренажеры, виртуальные лаборатории, презентации и программы тестирования. 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12E04AD9-B050-4457-86AB-6668E2AD9973}"/>
              </a:ext>
            </a:extLst>
          </p:cNvPr>
          <p:cNvSpPr/>
          <p:nvPr/>
        </p:nvSpPr>
        <p:spPr>
          <a:xfrm>
            <a:off x="5772853" y="3675422"/>
            <a:ext cx="707254" cy="363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600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B175D-9088-4A80-87D2-4E8663FA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Атлас новых профессий.</a:t>
            </a:r>
            <a:br>
              <a:rPr lang="ru-RU" dirty="0"/>
            </a:br>
            <a:r>
              <a:rPr lang="ru-RU" dirty="0"/>
              <a:t> Новые роли педагога</a:t>
            </a:r>
            <a:br>
              <a:rPr lang="ru-RU" dirty="0"/>
            </a:br>
            <a:r>
              <a:rPr lang="ru-RU" sz="2200" dirty="0"/>
              <a:t>(представлены в Атласе новых профессий, которые ориентирует общество на перспективное появления новых и исчезновения традиционных профессий в ближайшие 15-20 лет)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0ACB5A-6CF6-4D73-A848-D67C0B0EC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В условиях активного развития цифровых технологий в образовании актуализируются три группы ролевых позиций, обеспечивающих различные уровни взаимодействия в цифровом образовательном процессе: 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</a:rPr>
              <a:t>– педагог (специалист) – обучающийся (группа обучающихся): </a:t>
            </a:r>
            <a:r>
              <a:rPr lang="ru-RU" dirty="0"/>
              <a:t>организатор и мотиватор учения, тренер, </a:t>
            </a:r>
            <a:r>
              <a:rPr lang="ru-RU" dirty="0" err="1"/>
              <a:t>игротехник</a:t>
            </a:r>
            <a:r>
              <a:rPr lang="ru-RU" dirty="0"/>
              <a:t>, специалист по проектной деятельности, разработчик образовательных траекторий, менеджер индивидуальных образовательных маршрутов и др.; 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</a:rPr>
              <a:t>– педагог (специалист) – цифровые технологии и средства – обучающийся (группа обучающихся): </a:t>
            </a:r>
            <a:r>
              <a:rPr lang="ru-RU" dirty="0"/>
              <a:t>методист-разработчик сценария онлайн-курсов, мета-методист онлайн курсов, специалист по методической поддержке онлайн-курсов, сетевой педагог-куратор, разработчик среды для командной проектной работы, модератор социально-образовательных сетей, инструктор по Интернет-навигации, аналитик-корректор цифрового следа, веб-психолог и др.; 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</a:rPr>
              <a:t>– специалист – цифровые технологии и средства: </a:t>
            </a:r>
            <a:r>
              <a:rPr lang="ru-RU" dirty="0"/>
              <a:t>оператор-монтажёр обучающих видеороликов, куратор контента, методист-архитектор цифровых средств обучения, разработчик образовательных платформ и цифровых сред, специалист по экспертизе электронных образовательных ресурсов и т.д. </a:t>
            </a:r>
          </a:p>
        </p:txBody>
      </p:sp>
    </p:spTree>
    <p:extLst>
      <p:ext uri="{BB962C8B-B14F-4D97-AF65-F5344CB8AC3E}">
        <p14:creationId xmlns:p14="http://schemas.microsoft.com/office/powerpoint/2010/main" val="1741211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74AF0-F22B-426C-BC9D-B890E354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581" y="237617"/>
            <a:ext cx="10058400" cy="1450757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9248" y="3174273"/>
            <a:ext cx="75416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FF0000"/>
                </a:solidFill>
                <a:latin typeface="GraphikLCG-Regular"/>
              </a:rPr>
              <a:t>Цифровую грамотность не преподают в школах и </a:t>
            </a:r>
            <a:r>
              <a:rPr lang="ru-RU" sz="2400" i="1" dirty="0" smtClean="0">
                <a:solidFill>
                  <a:srgbClr val="FF0000"/>
                </a:solidFill>
                <a:latin typeface="GraphikLCG-Regular"/>
              </a:rPr>
              <a:t>вузах, </a:t>
            </a:r>
            <a:r>
              <a:rPr lang="ru-RU" sz="2400" i="1" dirty="0">
                <a:solidFill>
                  <a:srgbClr val="FF0000"/>
                </a:solidFill>
                <a:latin typeface="GraphikLCG-Regular"/>
              </a:rPr>
              <a:t>поэтому никто не поставит двойку на экзамене. Зато экзаменом выступит сама жизнь.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s://fainaidea.com/wp-content/uploads/2018/03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42" y="2422992"/>
            <a:ext cx="4096294" cy="307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24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DA6EB-D02A-490A-A4EC-5321D3DC6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Профессиональный стандарт педагога. </a:t>
            </a:r>
            <a:br>
              <a:rPr lang="ru-RU" sz="3600" b="1" dirty="0"/>
            </a:br>
            <a:r>
              <a:rPr lang="ru-RU" sz="3600" b="1" dirty="0"/>
              <a:t>Профессиональная педагогическая ИКТ-компетентность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000" b="1" dirty="0"/>
              <a:t> (основана на Рекомендациях ЮНЕСКО «Структура ИКТ-компетентности учителей», 2011 г.)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E65E1F-8D4D-4EF7-AEEB-135DEE211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273710" cy="4023360"/>
          </a:xfrm>
        </p:spPr>
        <p:txBody>
          <a:bodyPr/>
          <a:lstStyle/>
          <a:p>
            <a:r>
              <a:rPr lang="ru-RU" dirty="0"/>
              <a:t>  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FD0D69F-8A4D-46AE-8518-62F709EB4DA7}"/>
              </a:ext>
            </a:extLst>
          </p:cNvPr>
          <p:cNvSpPr/>
          <p:nvPr/>
        </p:nvSpPr>
        <p:spPr>
          <a:xfrm>
            <a:off x="3415613" y="1895183"/>
            <a:ext cx="828073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использование приемов и соблюдение правил начала, приостановки, продолжения и завершения работы со средствами ИКТ, устранение неполадок, обеспечение расходуемых материалов, эргономики, ТБ и другие вопросы, входящие в результаты освоения ИКТ в основной школе.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A19847-B777-4A0F-9426-820CA459746A}"/>
              </a:ext>
            </a:extLst>
          </p:cNvPr>
          <p:cNvSpPr/>
          <p:nvPr/>
        </p:nvSpPr>
        <p:spPr>
          <a:xfrm>
            <a:off x="771525" y="2292131"/>
            <a:ext cx="321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</a:t>
            </a:r>
          </a:p>
        </p:txBody>
      </p:sp>
      <p:sp>
        <p:nvSpPr>
          <p:cNvPr id="8" name="Стрелка: пятиугольник 7">
            <a:extLst>
              <a:ext uri="{FF2B5EF4-FFF2-40B4-BE49-F238E27FC236}">
                <a16:creationId xmlns:a16="http://schemas.microsoft.com/office/drawing/2014/main" id="{B56B66BD-B0E7-4D13-B934-9B2FB90E341D}"/>
              </a:ext>
            </a:extLst>
          </p:cNvPr>
          <p:cNvSpPr/>
          <p:nvPr/>
        </p:nvSpPr>
        <p:spPr>
          <a:xfrm>
            <a:off x="560327" y="2004276"/>
            <a:ext cx="2839822" cy="12003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Общепользовательская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b="1" dirty="0">
                <a:solidFill>
                  <a:schemeClr val="tx1"/>
                </a:solidFill>
              </a:rPr>
              <a:t>ИКТ-компетентность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: пятиугольник 8">
            <a:extLst>
              <a:ext uri="{FF2B5EF4-FFF2-40B4-BE49-F238E27FC236}">
                <a16:creationId xmlns:a16="http://schemas.microsoft.com/office/drawing/2014/main" id="{CE23A177-7637-487B-9956-3CC263707F29}"/>
              </a:ext>
            </a:extLst>
          </p:cNvPr>
          <p:cNvSpPr/>
          <p:nvPr/>
        </p:nvSpPr>
        <p:spPr>
          <a:xfrm>
            <a:off x="560327" y="3461778"/>
            <a:ext cx="2839822" cy="12003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Общепедагогическая ИКТ-компетентность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: пятиугольник 9">
            <a:extLst>
              <a:ext uri="{FF2B5EF4-FFF2-40B4-BE49-F238E27FC236}">
                <a16:creationId xmlns:a16="http://schemas.microsoft.com/office/drawing/2014/main" id="{20C41A28-B725-4AB1-9D44-2F12149ADD26}"/>
              </a:ext>
            </a:extLst>
          </p:cNvPr>
          <p:cNvSpPr/>
          <p:nvPr/>
        </p:nvSpPr>
        <p:spPr>
          <a:xfrm>
            <a:off x="575791" y="4869741"/>
            <a:ext cx="2839822" cy="12003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Предметно-педагогическая ИКТ-компетентность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F14AFC9-1FC1-4E4E-BE36-81A1FB419485}"/>
              </a:ext>
            </a:extLst>
          </p:cNvPr>
          <p:cNvSpPr/>
          <p:nvPr/>
        </p:nvSpPr>
        <p:spPr>
          <a:xfrm>
            <a:off x="3415613" y="3222264"/>
            <a:ext cx="8280738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Педагогическая деятельность в информационной среде (ИС) и постоянное ее отображение в соответствии с задачами: планирования и объективного анализа образовательного процесса, прозрачности и понятности образовательного процесса окружающему миру,  организации образовательного процесса, подготовки, проведение выступлений, обсуждений с компьютерной поддержкой, оценивание качества ЦОР, визуальная коммуникация, учет общественного (в т.ч. молодежного)  информационного пространства и т.д.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B3BBC80-866C-454D-9D37-D3DC00D59745}"/>
              </a:ext>
            </a:extLst>
          </p:cNvPr>
          <p:cNvSpPr/>
          <p:nvPr/>
        </p:nvSpPr>
        <p:spPr>
          <a:xfrm>
            <a:off x="3415614" y="5347717"/>
            <a:ext cx="837180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Постановка и проведение эксперимента в виртуальных лабораториях своего предмета (естественно-математические науки, экономика, экология, социология). Обработка числовых данных с помощью инструментов компьютерной визуализации (ЕМН, экономика, экология, социология). Геолокация и т.д.</a:t>
            </a:r>
          </a:p>
        </p:txBody>
      </p:sp>
    </p:spTree>
    <p:extLst>
      <p:ext uri="{BB962C8B-B14F-4D97-AF65-F5344CB8AC3E}">
        <p14:creationId xmlns:p14="http://schemas.microsoft.com/office/powerpoint/2010/main" val="19876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Профессиональный стандарт педагога: «Трудовые» действия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4871" t="30082" r="10548" b="20776"/>
          <a:stretch/>
        </p:blipFill>
        <p:spPr>
          <a:xfrm>
            <a:off x="3580738" y="1737360"/>
            <a:ext cx="7710115" cy="47805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509" t="31022" r="55799" b="46480"/>
          <a:stretch/>
        </p:blipFill>
        <p:spPr>
          <a:xfrm>
            <a:off x="423186" y="1737360"/>
            <a:ext cx="2859378" cy="230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9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566" y="414063"/>
            <a:ext cx="10927829" cy="82476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Разберемся: ИКТ-компетентность, цифровая компетентность и цифровая грамотность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9876" y="4535403"/>
            <a:ext cx="103532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Цифровая компетентность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должна включать способность к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цифровому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сотрудничеству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обеспечению безопасности и решению проблем.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Цифровая грамотность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включает личностные, технические и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интеллектуальные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(цифровые) навыки, которые необходимы для того, чтобы жить в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цифровом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мире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9754" t="17767" r="16623" b="35096"/>
          <a:stretch/>
        </p:blipFill>
        <p:spPr>
          <a:xfrm>
            <a:off x="659567" y="1238827"/>
            <a:ext cx="5216578" cy="31691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71015" y="1807723"/>
            <a:ext cx="55163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Цифровая компетентность </a:t>
            </a:r>
            <a:r>
              <a:rPr lang="ru-RU" dirty="0"/>
              <a:t>педагогов рассматривается в современном научном наследии как результат эволюционного развития их </a:t>
            </a:r>
            <a:r>
              <a:rPr lang="ru-RU" b="1" dirty="0"/>
              <a:t>ИКТ-компетентности, </a:t>
            </a:r>
            <a:r>
              <a:rPr lang="ru-RU" dirty="0"/>
              <a:t>которая заявлена в профессиональном стандарте педагога неотъемлемой характеристикой учителя в современных условиях. </a:t>
            </a:r>
            <a:r>
              <a:rPr lang="ru-RU" b="1" dirty="0"/>
              <a:t>Она является основой для развития цифровой грамотности 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34088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419014" y="261210"/>
            <a:ext cx="9330267" cy="6596790"/>
            <a:chOff x="1419014" y="261210"/>
            <a:chExt cx="9330267" cy="6596790"/>
          </a:xfrm>
        </p:grpSpPr>
        <p:pic>
          <p:nvPicPr>
            <p:cNvPr id="7170" name="Picture 2" descr="https://1.bp.blogspot.com/-nLYcXSH1Fwc/YAG2SuLItWI/AAAAAAAAAJM/oraLfoUrytw4le_OVKw-_7GZ1HMa0QZ9QCLcBGAsYHQ/s2048/%25D1%2586%25D0%25B8%25D1%2584%25D1%258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014" y="261210"/>
              <a:ext cx="9330267" cy="6596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8161867" y="5960533"/>
              <a:ext cx="2587414" cy="897467"/>
            </a:xfrm>
            <a:prstGeom prst="rect">
              <a:avLst/>
            </a:prstGeom>
            <a:solidFill>
              <a:srgbClr val="00478E"/>
            </a:solidFill>
            <a:ln>
              <a:solidFill>
                <a:srgbClr val="0047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246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486" y="391534"/>
            <a:ext cx="10058400" cy="942591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Разберемся: ИКТ-компетентность, </a:t>
            </a:r>
            <a:r>
              <a:rPr lang="ru-RU" sz="2800" b="1" dirty="0"/>
              <a:t>цифровая компетентность и цифровая </a:t>
            </a:r>
            <a:r>
              <a:rPr lang="ru-RU" sz="2800" b="1" dirty="0" smtClean="0"/>
              <a:t>грамотность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9124" y="1772987"/>
            <a:ext cx="1135312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YS Text"/>
              </a:rPr>
              <a:t>ИКТ-компетентность </a:t>
            </a:r>
            <a:r>
              <a:rPr lang="ru-RU" dirty="0">
                <a:latin typeface="YS Text"/>
              </a:rPr>
              <a:t>– это способность </a:t>
            </a:r>
            <a:r>
              <a:rPr lang="ru-RU" b="1" dirty="0">
                <a:latin typeface="YS Text"/>
              </a:rPr>
              <a:t>использовать</a:t>
            </a:r>
            <a:r>
              <a:rPr lang="ru-RU" dirty="0">
                <a:latin typeface="YS Text"/>
              </a:rPr>
              <a:t> </a:t>
            </a:r>
            <a:r>
              <a:rPr lang="ru-RU" dirty="0" smtClean="0">
                <a:latin typeface="YS Text"/>
              </a:rPr>
              <a:t>информационные и </a:t>
            </a:r>
            <a:r>
              <a:rPr lang="ru-RU" dirty="0">
                <a:latin typeface="YS Text"/>
              </a:rPr>
              <a:t> коммуникационные технологии для доступа к информации, для ее поиска, организации, обработки, оценки, а также для продуцирования и передачи / распространения, которая достаточна для того, чтобы успешно жить и трудиться в условиях становящегося информационного общества.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9124" y="3093237"/>
            <a:ext cx="113531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Цифровые компетенции </a:t>
            </a:r>
            <a:r>
              <a:rPr lang="ru-RU" sz="2000" dirty="0" smtClean="0"/>
              <a:t>— </a:t>
            </a:r>
            <a:r>
              <a:rPr lang="ru-RU" sz="2000" dirty="0"/>
              <a:t>это комплекс компетенций по работе в цифровой среде и с цифровыми продуктами, включая активность по созданию и сбору данных, их обработке и анализу, а также по автоматизации процессов с помощью компьютерных технологий.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9124" y="4228821"/>
            <a:ext cx="1135312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YS Text"/>
              </a:rPr>
              <a:t>Цифровая грамотность</a:t>
            </a:r>
            <a:r>
              <a:rPr lang="ru-RU" dirty="0">
                <a:latin typeface="YS Text"/>
              </a:rPr>
              <a:t> — набор знаний и умений, которые необходимы для безопасного и эффективного использования цифровых технологий и ресурсов интернета; включает в себя цифровое потребление, цифровые компетенции и </a:t>
            </a:r>
            <a:r>
              <a:rPr lang="ru-RU" dirty="0">
                <a:solidFill>
                  <a:srgbClr val="FF0000"/>
                </a:solidFill>
                <a:latin typeface="YS Text"/>
              </a:rPr>
              <a:t>цифровую безопасность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9124" y="5272072"/>
            <a:ext cx="4892365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Главное отличие - </a:t>
            </a:r>
            <a:r>
              <a:rPr lang="ru-RU" b="1" dirty="0">
                <a:solidFill>
                  <a:srgbClr val="FF0000"/>
                </a:solidFill>
              </a:rPr>
              <a:t>креативность,</a:t>
            </a:r>
            <a:r>
              <a:rPr lang="ru-RU" dirty="0"/>
              <a:t> как способность и умение создавать новые информационные объекты с использованием цифровых </a:t>
            </a:r>
            <a:r>
              <a:rPr lang="ru-RU" dirty="0" err="1"/>
              <a:t>интернет-ресурсов</a:t>
            </a:r>
            <a:r>
              <a:rPr lang="ru-RU" dirty="0"/>
              <a:t> (текстовых, изобразительных, аудио и видео).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70901" y="5250351"/>
            <a:ext cx="6096001" cy="147732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just"/>
            <a:r>
              <a:rPr lang="ru-RU" b="1" dirty="0" err="1">
                <a:solidFill>
                  <a:srgbClr val="FF0000"/>
                </a:solidFill>
              </a:rPr>
              <a:t>Кибербезопасность</a:t>
            </a:r>
            <a:r>
              <a:rPr lang="ru-RU" b="1" dirty="0">
                <a:solidFill>
                  <a:srgbClr val="FF0000"/>
                </a:solidFill>
              </a:rPr>
              <a:t> и безопасность в сети Интернет</a:t>
            </a:r>
            <a:r>
              <a:rPr lang="ru-RU" dirty="0"/>
              <a:t>, как умение оценить достоверность информации, как умение сохранить свои личные и персональные данные, умение защитить свои и не нарушить чужие авторские и интеллектуальные права.</a:t>
            </a:r>
          </a:p>
        </p:txBody>
      </p:sp>
    </p:spTree>
    <p:extLst>
      <p:ext uri="{BB962C8B-B14F-4D97-AF65-F5344CB8AC3E}">
        <p14:creationId xmlns:p14="http://schemas.microsoft.com/office/powerpoint/2010/main" val="30065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Цифровая грамотность</a:t>
            </a:r>
            <a:br>
              <a:rPr lang="ru-RU" dirty="0" smtClean="0"/>
            </a:br>
            <a:r>
              <a:rPr lang="ru-RU" sz="1400" dirty="0"/>
              <a:t>(</a:t>
            </a:r>
            <a:r>
              <a:rPr lang="ru-RU" sz="1400" b="1" cap="all" dirty="0" smtClean="0"/>
              <a:t>ЖУРНАЛ «</a:t>
            </a:r>
            <a:r>
              <a:rPr lang="ru-RU" sz="1400" b="1" cap="all" dirty="0"/>
              <a:t>КОМПЕТЕНЦИИ» Аналитический </a:t>
            </a:r>
            <a:r>
              <a:rPr lang="ru-RU" sz="1400" b="1" cap="all" dirty="0" smtClean="0"/>
              <a:t>отчет АНО </a:t>
            </a:r>
            <a:r>
              <a:rPr lang="ru-RU" sz="1400" b="1" cap="all" dirty="0"/>
              <a:t>ДПО «Корпоративный университет Сбербанка</a:t>
            </a:r>
            <a:r>
              <a:rPr lang="ru-RU" sz="1400" b="1" cap="all" dirty="0" smtClean="0"/>
              <a:t>» "</a:t>
            </a:r>
            <a:r>
              <a:rPr lang="ru-RU" sz="1400" b="1" cap="all" dirty="0"/>
              <a:t>ОБУЧЕНИЕ ЦИФРОВЫМ НАВЫКАМ: ГЛОБАЛЬНЫЕ ВЫЗОВЫ И ПЕРЕДОВЫЕ </a:t>
            </a:r>
            <a:r>
              <a:rPr lang="ru-RU" sz="1400" b="1" cap="all" dirty="0" smtClean="0"/>
              <a:t>ПРАКТИКИ»)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4480" y="2203554"/>
            <a:ext cx="10043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94480" y="1737360"/>
            <a:ext cx="11397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Цифровая грамотность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digital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fluency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 определяется набором знаний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умений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которые необходимы для безопасного и эффективного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использования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цифровых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технологий и ресурсов Интернета . В основе цифровой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грамотности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лежат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цифровые компетенции 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digital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competencies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 —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4480" y="2665219"/>
            <a:ext cx="6190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- способность решать разнообразные задачи в области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использования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информационно-коммуникационных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технологий (ИКТ):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использовать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и создавать контент при помощи цифровых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технологий,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включая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поиск и обмен информацией, ответы на вопросы, взаимодействие с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другими людьми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- компьютерное программирование.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93239" y="5989206"/>
            <a:ext cx="5259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obzory.hr-media.ru/cifrovye_navyki_sotrudnika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95681" y="5342875"/>
            <a:ext cx="4656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MediatorSerif"/>
              </a:rPr>
              <a:t>ОБУЧЕНИЕ ЦИФРОВЫМ НАВЫКАМ: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  <a:latin typeface="MediatorSerif"/>
              </a:rPr>
              <a:t>Модели цифровых компетенций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585</TotalTime>
  <Words>1695</Words>
  <Application>Microsoft Office PowerPoint</Application>
  <PresentationFormat>Широкоэкранный</PresentationFormat>
  <Paragraphs>139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GraphikLCG-Regular</vt:lpstr>
      <vt:lpstr>MediatorSerif</vt:lpstr>
      <vt:lpstr>Noto Serif</vt:lpstr>
      <vt:lpstr>Times New Roman</vt:lpstr>
      <vt:lpstr>Wingdings</vt:lpstr>
      <vt:lpstr>YS Text</vt:lpstr>
      <vt:lpstr>Ретро</vt:lpstr>
      <vt:lpstr>Круглый стол  Компетенции современного учителя в контексте трендов цифровизации образования</vt:lpstr>
      <vt:lpstr>Цифровая грамотность в России (С принятием программы «Цифровая экономика» в августе 2017 года вводится новое понятие «цифровая грамотность»)</vt:lpstr>
      <vt:lpstr>Утвержден официальный перечень ключевых компетенций цифровой экономики (Приказ «Об утверждении методик расчета показателей федерального проекта «Кадры для цифровой экономики» национальной программы «Цифровая экономика Российской Федерации»)</vt:lpstr>
      <vt:lpstr>Профессиональный стандарт педагога.  Профессиональная педагогическая ИКТ-компетентность  (основана на Рекомендациях ЮНЕСКО «Структура ИКТ-компетентности учителей», 2011 г.)</vt:lpstr>
      <vt:lpstr>Профессиональный стандарт педагога: «Трудовые» действия</vt:lpstr>
      <vt:lpstr>Разберемся: ИКТ-компетентность, цифровая компетентность и цифровая грамотность</vt:lpstr>
      <vt:lpstr>Презентация PowerPoint</vt:lpstr>
      <vt:lpstr>Разберемся: ИКТ-компетентность, цифровая компетентность и цифровая грамотность</vt:lpstr>
      <vt:lpstr>Цифровая грамотность (ЖУРНАЛ «КОМПЕТЕНЦИИ» Аналитический отчет АНО ДПО «Корпоративный университет Сбербанка» "ОБУЧЕНИЕ ЦИФРОВЫМ НАВЫКАМ: ГЛОБАЛЬНЫЕ ВЫЗОВЫ И ПЕРЕДОВЫЕ ПРАКТИКИ»)</vt:lpstr>
      <vt:lpstr>Модель цифровых компетенций для образования</vt:lpstr>
      <vt:lpstr>Концепция цифровой компетентности (Г.У. Солдатова) </vt:lpstr>
      <vt:lpstr>Цифровая компетентность педагога</vt:lpstr>
      <vt:lpstr>Ключевые положения цифровой грамотности</vt:lpstr>
      <vt:lpstr>Результаты анкетирования учителей ОО города Смоленска «Цифровая компетентность учителя»</vt:lpstr>
      <vt:lpstr>Презентация PowerPoint</vt:lpstr>
      <vt:lpstr>Презентация PowerPoint</vt:lpstr>
      <vt:lpstr>Подключение к Интернету под вопросом?!...</vt:lpstr>
      <vt:lpstr>Презентация PowerPoint</vt:lpstr>
      <vt:lpstr>Презентация PowerPoint</vt:lpstr>
      <vt:lpstr>Какие из перечисленных цифровых платформ и ресурсов Вы используете на уроках, внеурочной деятельности, в проектно-исследовательской деятельности обучающихся</vt:lpstr>
      <vt:lpstr> Какие из перечисленных цифровых платформ и ресурсов Вы используете на уроках, внеурочной деятельности, в проектно-исследовательской деятельности обучающихся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Сетевые сообщества или объединения учителей – это новая форма организации профессиональной деятельности в сети. Состоите ли Вы в перечисленных ниже сетевых сообществах педагогов</vt:lpstr>
      <vt:lpstr> Сетевые сообщества или объединения учителей – это новая форма организации профессиональной деятельности в сети. В каких перечисленных сетевых сообществах педагогов Вы состоите?</vt:lpstr>
      <vt:lpstr>Презентация PowerPoint</vt:lpstr>
      <vt:lpstr>Презентация PowerPoint</vt:lpstr>
      <vt:lpstr>Презентация PowerPoint</vt:lpstr>
      <vt:lpstr>Оценка уровня цифровой компетентности педагога</vt:lpstr>
      <vt:lpstr>Уровни цифровой компетентности педагога </vt:lpstr>
      <vt:lpstr>Современные цифровые технологии позволяют </vt:lpstr>
      <vt:lpstr>Атлас новых профессий.  Новые роли педагога (представлены в Атласе новых профессий, которые ориентирует общество на перспективное появления новых и исчезновения традиционных профессий в ближайшие 15-20 лет)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Круглый стол  Компетенции современного учителя в контексте трендов цифровизации образования</dc:title>
  <dc:creator>Ирина</dc:creator>
  <cp:lastModifiedBy>Пользователь</cp:lastModifiedBy>
  <cp:revision>73</cp:revision>
  <dcterms:created xsi:type="dcterms:W3CDTF">2021-10-20T03:13:35Z</dcterms:created>
  <dcterms:modified xsi:type="dcterms:W3CDTF">2021-10-21T11:48:05Z</dcterms:modified>
</cp:coreProperties>
</file>