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1" r:id="rId2"/>
    <p:sldId id="300" r:id="rId3"/>
    <p:sldId id="308" r:id="rId4"/>
    <p:sldId id="309" r:id="rId5"/>
    <p:sldId id="331" r:id="rId6"/>
    <p:sldId id="310" r:id="rId7"/>
    <p:sldId id="318" r:id="rId8"/>
    <p:sldId id="311" r:id="rId9"/>
    <p:sldId id="315" r:id="rId10"/>
    <p:sldId id="332" r:id="rId11"/>
    <p:sldId id="333" r:id="rId12"/>
    <p:sldId id="334" r:id="rId13"/>
    <p:sldId id="325" r:id="rId14"/>
    <p:sldId id="319" r:id="rId15"/>
    <p:sldId id="320" r:id="rId16"/>
    <p:sldId id="338" r:id="rId17"/>
    <p:sldId id="321" r:id="rId18"/>
    <p:sldId id="322" r:id="rId19"/>
    <p:sldId id="323" r:id="rId20"/>
    <p:sldId id="335" r:id="rId21"/>
    <p:sldId id="336" r:id="rId22"/>
    <p:sldId id="337" r:id="rId23"/>
    <p:sldId id="326" r:id="rId24"/>
    <p:sldId id="330" r:id="rId25"/>
    <p:sldId id="328" r:id="rId26"/>
    <p:sldId id="324" r:id="rId27"/>
    <p:sldId id="314" r:id="rId28"/>
    <p:sldId id="312" r:id="rId29"/>
    <p:sldId id="317" r:id="rId30"/>
    <p:sldId id="316" r:id="rId31"/>
    <p:sldId id="313" r:id="rId32"/>
    <p:sldId id="327" r:id="rId33"/>
  </p:sldIdLst>
  <p:sldSz cx="9144000" cy="6858000" type="screen4x3"/>
  <p:notesSz cx="6858000" cy="9144000"/>
  <p:embeddedFontLst>
    <p:embeddedFont>
      <p:font typeface="Microsoft YaHei" panose="020B0503020204020204" pitchFamily="34" charset="-122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>
        <p:scale>
          <a:sx n="90" d="100"/>
          <a:sy n="90" d="100"/>
        </p:scale>
        <p:origin x="-2232" y="-7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971600" y="764704"/>
            <a:ext cx="7272808" cy="5078382"/>
            <a:chOff x="1115616" y="2146448"/>
            <a:chExt cx="7237132" cy="395394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146448"/>
              <a:ext cx="7165477" cy="1150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муниципальное бюджетное общеобразовательное учреждение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«Средняя школа №40» города Смоленска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 smtClean="0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32164" y="5022056"/>
              <a:ext cx="6520584" cy="1078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8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800" b="1" i="1" dirty="0" smtClean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Учитель: Лебедева Анна Викторовна</a:t>
              </a:r>
              <a:endPara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331640" y="2967335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Times New Roman"/>
              </a:rPr>
              <a:t>Цифровая образовательная среда как фактор профессионального роста педагогов и условие развития способностей учащихся</a:t>
            </a:r>
            <a:endParaRPr lang="ru-RU" sz="24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95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458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399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235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79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3999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16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86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410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7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86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11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ru-RU" sz="3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Федеральные проекты, действующие в рамках нацпроекта «Образование»:</a:t>
            </a:r>
            <a:br>
              <a:rPr lang="ru-RU" sz="3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00200"/>
            <a:ext cx="6840760" cy="4525963"/>
          </a:xfrm>
        </p:spPr>
        <p:txBody>
          <a:bodyPr/>
          <a:lstStyle/>
          <a:p>
            <a:pPr algn="just">
              <a:buFont typeface="Arial"/>
              <a:buChar char="•"/>
            </a:pPr>
            <a:r>
              <a:rPr lang="ru-RU" sz="1600" dirty="0" smtClean="0">
                <a:solidFill>
                  <a:srgbClr val="707070"/>
                </a:solidFill>
                <a:latin typeface="Roboto Condensed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семей, имеющих детей»;</a:t>
            </a:r>
          </a:p>
          <a:p>
            <a:pPr algn="just">
              <a:buFont typeface="Arial"/>
              <a:buChar char="•"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образовательная среда»;</a:t>
            </a:r>
          </a:p>
          <a:p>
            <a:pPr algn="just">
              <a:buFont typeface="Arial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«Современная школа»;</a:t>
            </a:r>
          </a:p>
          <a:p>
            <a:pPr algn="just">
              <a:buFont typeface="Arial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«Успех каждого ребёнка»;</a:t>
            </a:r>
          </a:p>
          <a:p>
            <a:pPr algn="just">
              <a:buFont typeface="Arial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будущего»;</a:t>
            </a:r>
          </a:p>
          <a:p>
            <a:pPr algn="just">
              <a:buFont typeface="Arial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«Молодые профессионалы»;</a:t>
            </a:r>
          </a:p>
          <a:p>
            <a:pPr algn="just">
              <a:buFont typeface="Arial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«Новые возможности для каждого»;</a:t>
            </a:r>
          </a:p>
          <a:p>
            <a:pPr algn="just">
              <a:buFont typeface="Arial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активность»;</a:t>
            </a:r>
          </a:p>
          <a:p>
            <a:pPr algn="just">
              <a:buFont typeface="Arial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«Экспорт образования».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6217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018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876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33048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420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449263" eaLnBrk="1">
              <a:lnSpc>
                <a:spcPct val="98000"/>
              </a:lnSpc>
            </a:pPr>
            <a:r>
              <a:rPr lang="ru-RU" alt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/>
            </a:r>
            <a:br>
              <a:rPr lang="ru-RU" alt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Инструментарий 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платформы «</a:t>
            </a:r>
            <a:r>
              <a:rPr lang="ru-RU" alt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Лекта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» для учителя</a:t>
            </a:r>
            <a:b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7056784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1.Конструктор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программ (сервис «Классная работа»).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Конструктор интерактивных   уроков (сервис «Классная работа»).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Управление работой учащихся (сервис  «Контрольные работы»).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Интерактивные атласы (сервис «Атлас +»).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Всероссийские проверочные работы(интерактивные тренажеры в двух режимах: тренировочный и контрольный).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Аудиоприложения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русскому и иностранным языкам (бесплатно на 90 дней).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Курсы повышения квалификации.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65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ЗНАЙКА.РУ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7571184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ЗНАЙКА.РУ — библиотека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видеоуроков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школьной программе с 1 по 11 класс от опытных педагогов.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9144000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05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8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3999" cy="691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16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6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01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22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Цифровая образовательная среда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600200"/>
            <a:ext cx="7416824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и безопасной цифровой образовательной среды, обеспечивающей формирование ценности к саморазвитию и самообразованию у обучающихся образовательных организаций всех видов и уровней, путем обновления информационно-коммуникационной инфраструктуры, подготовки кадров, создания федеральной цифровой платформы</a:t>
            </a:r>
          </a:p>
        </p:txBody>
      </p:sp>
    </p:spTree>
    <p:extLst>
      <p:ext uri="{BB962C8B-B14F-4D97-AF65-F5344CB8AC3E}">
        <p14:creationId xmlns:p14="http://schemas.microsoft.com/office/powerpoint/2010/main" val="115309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7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22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Цифровая образовательная среда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600200"/>
            <a:ext cx="7643192" cy="4525963"/>
          </a:xfrm>
        </p:spPr>
        <p:txBody>
          <a:bodyPr/>
          <a:lstStyle/>
          <a:p>
            <a:endParaRPr lang="ru-RU" sz="24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sz="2400" b="1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sz="24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</a:t>
            </a:r>
            <a:r>
              <a:rPr lang="ru-RU" sz="36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профессиональный рост педагог</a:t>
            </a:r>
          </a:p>
          <a:p>
            <a:pPr marL="0" indent="0">
              <a:buNone/>
            </a:pPr>
            <a:endParaRPr lang="ru-RU" sz="2400" b="1" dirty="0">
              <a:solidFill>
                <a:prstClr val="black"/>
              </a:solidFill>
              <a:latin typeface="Times New Roman"/>
            </a:endParaRPr>
          </a:p>
          <a:p>
            <a:pPr marL="0" indent="0">
              <a:buNone/>
            </a:pPr>
            <a:endParaRPr lang="ru-RU" sz="2400" b="1" dirty="0" smtClean="0">
              <a:solidFill>
                <a:prstClr val="black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prstClr val="black"/>
                </a:solidFill>
                <a:latin typeface="Times New Roman"/>
              </a:rPr>
              <a:t>развитие  способностей учащихся</a:t>
            </a:r>
            <a:endParaRPr lang="ru-RU" sz="3600" b="1" dirty="0">
              <a:solidFill>
                <a:prstClr val="black"/>
              </a:solidFill>
              <a:latin typeface="Times New Roman"/>
            </a:endParaRPr>
          </a:p>
          <a:p>
            <a:pPr marL="0" indent="0">
              <a:buNone/>
            </a:pPr>
            <a:endParaRPr lang="ru-RU" sz="3600" dirty="0"/>
          </a:p>
        </p:txBody>
      </p:sp>
      <p:sp>
        <p:nvSpPr>
          <p:cNvPr id="6" name="Стрелка вниз 5"/>
          <p:cNvSpPr/>
          <p:nvPr/>
        </p:nvSpPr>
        <p:spPr>
          <a:xfrm>
            <a:off x="4499992" y="177281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499992" y="350100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74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образовательные платформы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9"/>
            <a:ext cx="2402599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3140968"/>
            <a:ext cx="291632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223224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14831"/>
            <a:ext cx="2736304" cy="4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3789040"/>
            <a:ext cx="2916324" cy="105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4581129"/>
            <a:ext cx="33483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12052"/>
            <a:ext cx="2520280" cy="157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4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52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7571184" cy="4525963"/>
          </a:xfrm>
        </p:spPr>
        <p:txBody>
          <a:bodyPr/>
          <a:lstStyle/>
          <a:p>
            <a:pPr marL="0" lvl="0" indent="0" defTabSz="449263" eaLnBrk="1">
              <a:spcBef>
                <a:spcPct val="0"/>
              </a:spcBef>
              <a:buSzPct val="100000"/>
              <a:buNone/>
            </a:pPr>
            <a:r>
              <a:rPr lang="ru-RU" alt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Яндекс. Учебник </a:t>
            </a: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- это сервис с заданиями по математике для 1-5 классов  и русскому языку для 1—4 классов с автоматической проверкой ответов и мгновенной обратной связью для учеников. Задания составлены на основе примерных программ по русскому языку и математике и соответствуют ФГОС начального общего образования. </a:t>
            </a:r>
            <a:endParaRPr lang="ru-RU" alt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Microsoft YaHei" pitchFamily="34" charset="-122"/>
              <a:cs typeface="Times New Roman" panose="02020603050405020304" pitchFamily="18" charset="0"/>
            </a:endParaRPr>
          </a:p>
          <a:p>
            <a:pPr marL="0" lvl="0" indent="0" defTabSz="449263" eaLnBrk="1">
              <a:spcBef>
                <a:spcPct val="0"/>
              </a:spcBef>
              <a:spcAft>
                <a:spcPts val="1425"/>
              </a:spcAft>
              <a:buSzPct val="100000"/>
              <a:buNone/>
            </a:pPr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Компания «Яндекс» и издательство учебной литературы «Просвещение» (с 2018 г.)</a:t>
            </a:r>
          </a:p>
          <a:p>
            <a:pPr marL="0" lvl="0" indent="0" defTabSz="449263" eaLnBrk="1">
              <a:lnSpc>
                <a:spcPct val="93000"/>
              </a:lnSpc>
              <a:spcBef>
                <a:spcPct val="0"/>
              </a:spcBef>
              <a:buSzPct val="100000"/>
              <a:buNone/>
            </a:pPr>
            <a:r>
              <a:rPr lang="ru-RU" altLang="ru-RU" sz="4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https</a:t>
            </a:r>
            <a:r>
              <a:rPr lang="ru-RU" altLang="ru-RU" sz="4400" dirty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://education.yandex.ru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8660"/>
            <a:ext cx="6535914" cy="111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" y="0"/>
            <a:ext cx="1957344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8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8856984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4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68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5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295</Words>
  <Application>Microsoft Office PowerPoint</Application>
  <PresentationFormat>Экран (4:3)</PresentationFormat>
  <Paragraphs>40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Times New Roman</vt:lpstr>
      <vt:lpstr>Microsoft YaHei</vt:lpstr>
      <vt:lpstr>Roboto Condensed</vt:lpstr>
      <vt:lpstr>Calibri</vt:lpstr>
      <vt:lpstr>1_Тема Office</vt:lpstr>
      <vt:lpstr>Презентация PowerPoint</vt:lpstr>
      <vt:lpstr>Федеральные проекты, действующие в рамках нацпроекта «Образование»: </vt:lpstr>
      <vt:lpstr>Цифровая образовательная среда</vt:lpstr>
      <vt:lpstr>Цифровые образовательные платформы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Инструментарий платформы «Лекта» для учителя </vt:lpstr>
      <vt:lpstr>ЗНАЙКА.РУ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Цифровая образовательная среда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Рамки</dc:title>
  <dc:creator>Фокина Лидия Петровна</dc:creator>
  <cp:keywords>Шаблон презентации</cp:keywords>
  <cp:lastModifiedBy>Windows User</cp:lastModifiedBy>
  <cp:revision>73</cp:revision>
  <dcterms:created xsi:type="dcterms:W3CDTF">2014-07-06T18:18:01Z</dcterms:created>
  <dcterms:modified xsi:type="dcterms:W3CDTF">2019-11-11T18:17:28Z</dcterms:modified>
</cp:coreProperties>
</file>