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36" r:id="rId1"/>
  </p:sldMasterIdLst>
  <p:sldIdLst>
    <p:sldId id="256" r:id="rId2"/>
    <p:sldId id="257" r:id="rId3"/>
    <p:sldId id="258" r:id="rId4"/>
    <p:sldId id="284" r:id="rId5"/>
    <p:sldId id="259" r:id="rId6"/>
    <p:sldId id="260" r:id="rId7"/>
    <p:sldId id="261" r:id="rId8"/>
    <p:sldId id="262" r:id="rId9"/>
    <p:sldId id="263" r:id="rId10"/>
    <p:sldId id="290" r:id="rId11"/>
    <p:sldId id="285" r:id="rId12"/>
    <p:sldId id="286" r:id="rId13"/>
    <p:sldId id="287" r:id="rId14"/>
    <p:sldId id="264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9" r:id="rId26"/>
    <p:sldId id="278" r:id="rId27"/>
    <p:sldId id="288" r:id="rId28"/>
    <p:sldId id="289" r:id="rId29"/>
    <p:sldId id="280" r:id="rId30"/>
    <p:sldId id="281" r:id="rId31"/>
    <p:sldId id="283" r:id="rId3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44" d="100"/>
          <a:sy n="44" d="100"/>
        </p:scale>
        <p:origin x="-68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C252F300-224C-45E3-8277-8640942871C2}" type="datetimeFigureOut">
              <a:rPr lang="ru-RU" smtClean="0"/>
              <a:pPr/>
              <a:t>10.10.2019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8093DE1A-C02D-409E-8B0F-AF9A8012EEE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252F300-224C-45E3-8277-8640942871C2}" type="datetimeFigureOut">
              <a:rPr lang="ru-RU" smtClean="0"/>
              <a:pPr/>
              <a:t>10.10.2019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093DE1A-C02D-409E-8B0F-AF9A8012EEE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252F300-224C-45E3-8277-8640942871C2}" type="datetimeFigureOut">
              <a:rPr lang="ru-RU" smtClean="0"/>
              <a:pPr/>
              <a:t>10.10.2019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093DE1A-C02D-409E-8B0F-AF9A8012EEE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252F300-224C-45E3-8277-8640942871C2}" type="datetimeFigureOut">
              <a:rPr lang="ru-RU" smtClean="0"/>
              <a:pPr/>
              <a:t>10.10.2019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093DE1A-C02D-409E-8B0F-AF9A8012EEE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252F300-224C-45E3-8277-8640942871C2}" type="datetimeFigureOut">
              <a:rPr lang="ru-RU" smtClean="0"/>
              <a:pPr/>
              <a:t>10.10.2019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093DE1A-C02D-409E-8B0F-AF9A8012EEE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Нашивка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Нашивка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252F300-224C-45E3-8277-8640942871C2}" type="datetimeFigureOut">
              <a:rPr lang="ru-RU" smtClean="0"/>
              <a:pPr/>
              <a:t>10.10.2019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093DE1A-C02D-409E-8B0F-AF9A8012EEE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252F300-224C-45E3-8277-8640942871C2}" type="datetimeFigureOut">
              <a:rPr lang="ru-RU" smtClean="0"/>
              <a:pPr/>
              <a:t>10.10.2019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093DE1A-C02D-409E-8B0F-AF9A8012EEE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252F300-224C-45E3-8277-8640942871C2}" type="datetimeFigureOut">
              <a:rPr lang="ru-RU" smtClean="0"/>
              <a:pPr/>
              <a:t>10.10.2019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093DE1A-C02D-409E-8B0F-AF9A8012EEE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252F300-224C-45E3-8277-8640942871C2}" type="datetimeFigureOut">
              <a:rPr lang="ru-RU" smtClean="0"/>
              <a:pPr/>
              <a:t>10.10.2019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093DE1A-C02D-409E-8B0F-AF9A8012EEE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C252F300-224C-45E3-8277-8640942871C2}" type="datetimeFigureOut">
              <a:rPr lang="ru-RU" smtClean="0"/>
              <a:pPr/>
              <a:t>10.10.2019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093DE1A-C02D-409E-8B0F-AF9A8012EEE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C252F300-224C-45E3-8277-8640942871C2}" type="datetimeFigureOut">
              <a:rPr lang="ru-RU" smtClean="0"/>
              <a:pPr/>
              <a:t>10.10.2019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8093DE1A-C02D-409E-8B0F-AF9A8012EEE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Нашивка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C252F300-224C-45E3-8277-8640942871C2}" type="datetimeFigureOut">
              <a:rPr lang="ru-RU" smtClean="0"/>
              <a:pPr/>
              <a:t>10.10.2019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8093DE1A-C02D-409E-8B0F-AF9A8012EEE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  <p:sldLayoutId id="2147483940" r:id="rId4"/>
    <p:sldLayoutId id="2147483941" r:id="rId5"/>
    <p:sldLayoutId id="2147483942" r:id="rId6"/>
    <p:sldLayoutId id="2147483943" r:id="rId7"/>
    <p:sldLayoutId id="2147483944" r:id="rId8"/>
    <p:sldLayoutId id="2147483945" r:id="rId9"/>
    <p:sldLayoutId id="2147483946" r:id="rId10"/>
    <p:sldLayoutId id="2147483947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yandex.ru/clck/jsredir?from=yandex.ru;images/search;images;;&amp;text=&amp;etext=6614.6k0L7YPtIfqwfrPfYqCXd2jqVkZ6YbOnHORqHZ-u1XmqCWyeyMg2rRgwdG8Qkm9rf_rgsU8GPx-zjR-gQXykjO-CDCmUF1STGGLv_U4rZH2oOb-ZvQnmJQ-0kGFouXOy.1f6c050ce999df2827573949a23c0d1a1d941551&amp;uuid=&amp;state=tid_Wvm4RM28ca_MiO4Ne9osTPtpHS9wicjEF5X7fRziVPIHCd9FyQ,,&amp;data=UlNrNmk5WktYejR0eWJFYk1LdmtxcnVmdjdtZWJFQklPX19rWmJyVGpCbjFLRmI3cklReVdnMkhJMEFNWFdxMlpMamtRaFFuWlk3U29kTWZHOTY2ajVxcmpvenBrRzdhQjhPLVNYRkNyVEdRNnJKNjZOVW82cDFGTXdtMVdYOEJWWkJ2elJjdVNRdXl0WnJkTUZBV2JuV0pWS2NwZG11X1BKVUFjNzJxTmwwLA,,&amp;sign=f144fc4346ac1f2ad6cac6477afd9eaf&amp;keyno=0&amp;b64e=2&amp;l10n=ru" TargetMode="External"/><Relationship Id="rId2" Type="http://schemas.openxmlformats.org/officeDocument/2006/relationships/hyperlink" Target="http://yandex.ru/clck/jsredir?from=yandex.ru;images/search;images;;&amp;text=&amp;etext=6614.Px50XiMwZj6NWsq7fBHqb2E84maFW5DeXIhilfgMXF57aUjN72W0bCERbLDM_6sZmztYWnrg7htUQ3oNAtk5RH56jxQP3fEB13YzmYGqxQ1Cn2fbDv_sb48U1-VSV6EaC8RDWz6vj844f6wpPbpvrg.63ebb8831b5291992d614b082cfc8ec824931669&amp;uuid=&amp;state=tid_Wvm4RM28ca_MiO4Ne9osTPtpHS9wicjEF5X7fRziVPIHCd9FyQ,,&amp;data=UlNrNmk5WktYejY4cHFySjRXSWhXSGJ5WGZpMGh3OUpRZ2J0WmpzLTNCU2RjT291aHdlRVJDUTd3djYtRU9LUEFRQWRXMEl3bkdSdlZtdUd3RVFBRmx4VXZ2eXdWMEdPYWM2Mmx6WWhoRklCSS1WMld5LTQ0SjVyQllHR2JTU3FpTGx2U1FzbUlrSGp1bl9WX0xEaXpXRWltME5rQUpXeA,,&amp;sign=b38deebfc813c074ecc3a3ac97d4bf78&amp;keyno=0&amp;b64e=2&amp;l10n=ru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-785842"/>
            <a:ext cx="7772400" cy="4143404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600" dirty="0" smtClean="0"/>
              <a:t>Проектная деятельность как средство развития коммуникативной компетентности младшего школьника</a:t>
            </a:r>
            <a:endParaRPr lang="ru-RU" sz="36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5800" y="3357562"/>
            <a:ext cx="7772400" cy="2000264"/>
          </a:xfrm>
        </p:spPr>
        <p:txBody>
          <a:bodyPr>
            <a:noAutofit/>
          </a:bodyPr>
          <a:lstStyle/>
          <a:p>
            <a:r>
              <a:rPr lang="ru-RU" sz="2400" dirty="0" smtClean="0"/>
              <a:t>Учитель начальных классов</a:t>
            </a:r>
          </a:p>
          <a:p>
            <a:r>
              <a:rPr lang="ru-RU" sz="2400" dirty="0" smtClean="0"/>
              <a:t>  МБОУ «Средняя школа № 36  </a:t>
            </a:r>
          </a:p>
          <a:p>
            <a:r>
              <a:rPr lang="ru-RU" sz="2400" dirty="0" smtClean="0"/>
              <a:t>им. А. М. </a:t>
            </a:r>
            <a:r>
              <a:rPr lang="ru-RU" sz="2400" dirty="0" err="1" smtClean="0"/>
              <a:t>Городнянского</a:t>
            </a:r>
            <a:r>
              <a:rPr lang="ru-RU" sz="2400" dirty="0" smtClean="0"/>
              <a:t>»                           </a:t>
            </a:r>
          </a:p>
          <a:p>
            <a:r>
              <a:rPr lang="ru-RU" sz="2400" dirty="0" smtClean="0"/>
              <a:t> Л. Р. </a:t>
            </a:r>
            <a:r>
              <a:rPr lang="ru-RU" sz="2400" dirty="0" err="1" smtClean="0"/>
              <a:t>Каменкова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3200" dirty="0" smtClean="0"/>
              <a:t>Работа в группах возможна </a:t>
            </a:r>
            <a:br>
              <a:rPr lang="ru-RU" sz="3200" dirty="0" smtClean="0"/>
            </a:br>
            <a:r>
              <a:rPr lang="ru-RU" sz="3200" dirty="0" smtClean="0"/>
              <a:t>на всех этапах проектной деятельности</a:t>
            </a:r>
            <a:endParaRPr lang="ru-RU" sz="3200" dirty="0"/>
          </a:p>
        </p:txBody>
      </p:sp>
      <p:pic>
        <p:nvPicPr>
          <p:cNvPr id="1026" name="Picture 2" descr="C:\Users\User\Desktop\img_2480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28596" y="1643050"/>
            <a:ext cx="3929090" cy="2286000"/>
          </a:xfrm>
          <a:prstGeom prst="rect">
            <a:avLst/>
          </a:prstGeom>
          <a:noFill/>
        </p:spPr>
      </p:pic>
      <p:pic>
        <p:nvPicPr>
          <p:cNvPr id="1027" name="Picture 3" descr="C:\Users\User\Desktop\img_2482   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76" y="1643050"/>
            <a:ext cx="3714776" cy="2286000"/>
          </a:xfrm>
          <a:prstGeom prst="rect">
            <a:avLst/>
          </a:prstGeom>
          <a:noFill/>
        </p:spPr>
      </p:pic>
      <p:pic>
        <p:nvPicPr>
          <p:cNvPr id="1029" name="Picture 5" descr="C:\Users\User\Desktop\snimok 4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14876" y="4000504"/>
            <a:ext cx="3714776" cy="2445631"/>
          </a:xfrm>
          <a:prstGeom prst="rect">
            <a:avLst/>
          </a:prstGeom>
          <a:noFill/>
        </p:spPr>
      </p:pic>
      <p:pic>
        <p:nvPicPr>
          <p:cNvPr id="1030" name="Picture 6" descr="C:\Users\User\Desktop\20161019_124343  4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0034" y="4071942"/>
            <a:ext cx="3881438" cy="233533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200" dirty="0" smtClean="0"/>
              <a:t>   Деятельность –   </a:t>
            </a:r>
            <a:r>
              <a:rPr lang="ru-RU" sz="2700" dirty="0" smtClean="0"/>
              <a:t>это  такое взаимодействие с окружающим миром, в ходе которого человек воздействует на мир, переустраивает его…</a:t>
            </a:r>
            <a:endParaRPr lang="ru-RU" sz="2700" dirty="0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 Наша память </a:t>
            </a:r>
            <a:r>
              <a:rPr lang="ru-RU" dirty="0" err="1" smtClean="0"/>
              <a:t>моторна</a:t>
            </a: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half" idx="3"/>
          </p:nvPr>
        </p:nvSpPr>
        <p:spPr>
          <a:xfrm>
            <a:off x="4645026" y="5143512"/>
            <a:ext cx="4041775" cy="1428760"/>
          </a:xfrm>
        </p:spPr>
        <p:txBody>
          <a:bodyPr>
            <a:normAutofit/>
          </a:bodyPr>
          <a:lstStyle/>
          <a:p>
            <a:r>
              <a:rPr lang="ru-RU" dirty="0" smtClean="0"/>
              <a:t>Услышал – забыл, увидел – запомнил, сделал сам - понял</a:t>
            </a:r>
            <a:endParaRPr lang="ru-RU" dirty="0"/>
          </a:p>
        </p:txBody>
      </p:sp>
      <p:sp>
        <p:nvSpPr>
          <p:cNvPr id="7" name="Содержимое 6"/>
          <p:cNvSpPr>
            <a:spLocks noGrp="1"/>
          </p:cNvSpPr>
          <p:nvPr>
            <p:ph sz="quarter" idx="2"/>
          </p:nvPr>
        </p:nvSpPr>
        <p:spPr/>
        <p:txBody>
          <a:bodyPr>
            <a:normAutofit lnSpcReduction="10000"/>
          </a:bodyPr>
          <a:lstStyle/>
          <a:p>
            <a:r>
              <a:rPr lang="ru-RU" dirty="0" smtClean="0"/>
              <a:t>Необходимо как можно чаще включать в урок конкретную практическую деятельность  детей. </a:t>
            </a:r>
          </a:p>
          <a:p>
            <a:r>
              <a:rPr lang="ru-RU" dirty="0" smtClean="0"/>
              <a:t>Без этого многие обучающиеся, имеющие  наглядно-действенный  тип мышления, не смогут учиться дальше</a:t>
            </a:r>
            <a:endParaRPr lang="ru-RU" dirty="0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ru-RU" dirty="0" smtClean="0"/>
              <a:t>К сожалению, таких детей все больше.</a:t>
            </a:r>
          </a:p>
          <a:p>
            <a:r>
              <a:rPr lang="ru-RU" dirty="0" smtClean="0"/>
              <a:t>Для всех учеников важно действовать. Без этого не образуются связи в коре головного мозга. Слова без образов очень быстро забываются.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Большинство проектов создает весь класс или подгруппа учеников.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Коллективные проекты</a:t>
            </a:r>
            <a:endParaRPr lang="ru-RU" dirty="0"/>
          </a:p>
        </p:txBody>
      </p:sp>
      <p:pic>
        <p:nvPicPr>
          <p:cNvPr id="1026" name="Picture 2" descr="C:\Users\User\Desktop\фото проекты\IMG_33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2714620"/>
            <a:ext cx="3500462" cy="3857652"/>
          </a:xfrm>
          <a:prstGeom prst="rect">
            <a:avLst/>
          </a:prstGeom>
          <a:noFill/>
        </p:spPr>
      </p:pic>
      <p:pic>
        <p:nvPicPr>
          <p:cNvPr id="1027" name="Picture 3" descr="C:\Users\User\Desktop\Фото школа 2015-17\ФОТО Тема Площадь\20170131_1318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34491" y="2714620"/>
            <a:ext cx="4452352" cy="378621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Работа с множествами</a:t>
            </a:r>
            <a:endParaRPr lang="ru-RU" dirty="0"/>
          </a:p>
        </p:txBody>
      </p:sp>
      <p:pic>
        <p:nvPicPr>
          <p:cNvPr id="4" name="Picture 2" descr="C:\Users\User\Desktop\IMG_255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330751" y="1481138"/>
            <a:ext cx="6482498" cy="45259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User\Desktop\Фото школа 2015-17\1 класс 2015-16\Фото          1 класс, 2016\IMG_209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643050"/>
            <a:ext cx="4143404" cy="4572032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Проект «Множество»</a:t>
            </a:r>
            <a:endParaRPr lang="ru-RU" dirty="0"/>
          </a:p>
        </p:txBody>
      </p:sp>
      <p:pic>
        <p:nvPicPr>
          <p:cNvPr id="5124" name="Picture 4" descr="C:\Users\User\Desktop\Фото школа 2015-17\1 класс 2015-16\Фото          1 класс, 2016\IMG_209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1643050"/>
            <a:ext cx="4214810" cy="45720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User\Desktop\Фото школа 2015-17\2 - 3 кл. 2017  школа\2 кл 20 16-17 длина и площадь\IMG_276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571612"/>
            <a:ext cx="4485224" cy="4429156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  Проект «Величины. Длина»</a:t>
            </a:r>
            <a:br>
              <a:rPr lang="ru-RU" dirty="0" smtClean="0"/>
            </a:br>
            <a:r>
              <a:rPr lang="ru-RU" sz="3100" dirty="0" smtClean="0"/>
              <a:t>Дети измеряют длину моделью метра</a:t>
            </a:r>
            <a:endParaRPr lang="ru-RU" sz="3100" dirty="0"/>
          </a:p>
        </p:txBody>
      </p:sp>
      <p:pic>
        <p:nvPicPr>
          <p:cNvPr id="7171" name="Picture 3" descr="C:\Users\User\Desktop\Фото школа 2015-17\2 - 3 кл. 2017  школа\2 кл 20 16-17 длина и площадь\IMG_277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86380" y="1571612"/>
            <a:ext cx="3357586" cy="44291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User\Desktop\Фото школа 2015-17\2 - 3 кл. 2017  школа\2 кл 20 16-17 длина и площадь\IMG_275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714488"/>
            <a:ext cx="3929090" cy="4071966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   Проект «Величины. Площадь»</a:t>
            </a:r>
            <a:br>
              <a:rPr lang="ru-RU" dirty="0" smtClean="0"/>
            </a:br>
            <a:r>
              <a:rPr lang="ru-RU" dirty="0" smtClean="0"/>
              <a:t>    Модель квадратного метра</a:t>
            </a:r>
            <a:endParaRPr lang="ru-RU" dirty="0"/>
          </a:p>
        </p:txBody>
      </p:sp>
      <p:pic>
        <p:nvPicPr>
          <p:cNvPr id="8195" name="Picture 3" descr="C:\Users\User\Desktop\Фото школа 2015-17\2 - 3 кл. 2017  школа\2 кл 20 16-17 длина и площадь\IMG_276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1857364"/>
            <a:ext cx="4190997" cy="38576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User\Desktop\Фото школа 2015-17\ФОТО Тема Площадь\20170131_12461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5" y="1643050"/>
            <a:ext cx="3857652" cy="4286280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   Проект «Величины. Площадь»</a:t>
            </a:r>
            <a:br>
              <a:rPr lang="ru-RU" dirty="0" smtClean="0"/>
            </a:br>
            <a:r>
              <a:rPr lang="ru-RU" sz="3100" dirty="0" smtClean="0"/>
              <a:t>Работа с моделями квадратного дециметра</a:t>
            </a:r>
            <a:endParaRPr lang="ru-RU" sz="3100" dirty="0"/>
          </a:p>
        </p:txBody>
      </p:sp>
      <p:pic>
        <p:nvPicPr>
          <p:cNvPr id="9219" name="Picture 3" descr="C:\Users\User\Desktop\Фото школа 2015-17\ФОТО Тема Площадь\20170131_13124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1643050"/>
            <a:ext cx="4286248" cy="421484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Проект «Дневник»</a:t>
            </a:r>
            <a:endParaRPr lang="ru-RU" dirty="0"/>
          </a:p>
        </p:txBody>
      </p:sp>
      <p:pic>
        <p:nvPicPr>
          <p:cNvPr id="1026" name="Picture 2" descr="C:\Users\User\Desktop\Новая папка\20191007_144258 - копи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571612"/>
            <a:ext cx="3071834" cy="4357694"/>
          </a:xfrm>
          <a:prstGeom prst="rect">
            <a:avLst/>
          </a:prstGeom>
          <a:noFill/>
        </p:spPr>
      </p:pic>
      <p:pic>
        <p:nvPicPr>
          <p:cNvPr id="1029" name="Picture 5" descr="C:\Users\User\Desktop\Новая папка\20191007_144319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43306" y="1500174"/>
            <a:ext cx="2200120" cy="4357718"/>
          </a:xfrm>
          <a:prstGeom prst="rect">
            <a:avLst/>
          </a:prstGeom>
          <a:noFill/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00760" y="1571612"/>
            <a:ext cx="2857520" cy="4214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User\Desktop\фото проекты\Проекты фото\Календарь\IMG_251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428736"/>
            <a:ext cx="4000528" cy="4948258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      Проект «Календарь нашего класса»</a:t>
            </a:r>
            <a:endParaRPr lang="ru-RU" dirty="0"/>
          </a:p>
        </p:txBody>
      </p:sp>
      <p:pic>
        <p:nvPicPr>
          <p:cNvPr id="10243" name="Picture 3" descr="C:\Users\User\Desktop\фото проекты\Проекты фото\Календарь\IMG_25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1428736"/>
            <a:ext cx="4000528" cy="492922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304800" y="785795"/>
            <a:ext cx="8686800" cy="5214973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endParaRPr lang="ru-RU" dirty="0" smtClean="0"/>
          </a:p>
          <a:p>
            <a:r>
              <a:rPr lang="ru-RU" sz="4000" dirty="0" smtClean="0"/>
              <a:t>Ключом к успешной деятельности, ресурсом эффективности и благополучия будущей жизни ребенка, является </a:t>
            </a:r>
            <a:r>
              <a:rPr lang="ru-RU" sz="4000" b="1" dirty="0" smtClean="0"/>
              <a:t>коммуникативная компетенция</a:t>
            </a:r>
            <a:r>
              <a:rPr lang="ru-RU" sz="4000" dirty="0" smtClean="0"/>
              <a:t>.</a:t>
            </a:r>
          </a:p>
          <a:p>
            <a:r>
              <a:rPr lang="ru-RU" sz="4000" dirty="0" smtClean="0"/>
              <a:t>Коммуникативная компетенция  как одна из важнейших характеристик личности, проявляется в способности к речевому общению и умении слушать</a:t>
            </a:r>
          </a:p>
          <a:p>
            <a:r>
              <a:rPr lang="ru-RU" sz="4000" dirty="0" smtClean="0"/>
              <a:t>Главным условием развития и воспитания</a:t>
            </a:r>
            <a:br>
              <a:rPr lang="ru-RU" sz="4000" dirty="0" smtClean="0"/>
            </a:br>
            <a:r>
              <a:rPr lang="ru-RU" sz="4000" dirty="0" smtClean="0"/>
              <a:t>детей является  </a:t>
            </a:r>
            <a:r>
              <a:rPr lang="ru-RU" sz="4000" b="1" dirty="0" smtClean="0"/>
              <a:t>общение.</a:t>
            </a:r>
            <a:r>
              <a:rPr lang="ru-RU" sz="4000" dirty="0" smtClean="0"/>
              <a:t> </a:t>
            </a:r>
          </a:p>
          <a:p>
            <a:pPr>
              <a:buNone/>
            </a:pP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dirty="0" smtClean="0"/>
              <a:t>                                          </a:t>
            </a:r>
            <a:endParaRPr lang="ru-RU" sz="4000" b="1" dirty="0" smtClean="0"/>
          </a:p>
          <a:p>
            <a:r>
              <a:rPr lang="ru-RU" sz="3600" b="1" dirty="0" smtClean="0"/>
              <a:t>                                                  Л. С. </a:t>
            </a:r>
            <a:r>
              <a:rPr lang="ru-RU" sz="3600" b="1" dirty="0" err="1" smtClean="0"/>
              <a:t>Выготский</a:t>
            </a:r>
            <a:endParaRPr lang="ru-RU" sz="3600" dirty="0" smtClean="0"/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4032"/>
          </a:xfrm>
        </p:spPr>
        <p:txBody>
          <a:bodyPr>
            <a:noAutofit/>
          </a:bodyPr>
          <a:lstStyle/>
          <a:p>
            <a:pPr algn="r"/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/>
            </a:r>
            <a:br>
              <a:rPr lang="ru-RU" sz="1600" dirty="0" smtClean="0"/>
            </a:br>
            <a:endParaRPr lang="ru-RU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User\Desktop\фото проекты\Проекты фото\Календарь\IMG_251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128419" y="1481138"/>
            <a:ext cx="6887162" cy="4525962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    Проект «Календарь нашего класса»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Проект «Изменчивая Луна»</a:t>
            </a:r>
            <a:endParaRPr lang="ru-RU" dirty="0"/>
          </a:p>
        </p:txBody>
      </p:sp>
      <p:pic>
        <p:nvPicPr>
          <p:cNvPr id="5122" name="Picture 2" descr="C:\Users\User\Desktop\Новая папка\20191007_1434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500174"/>
            <a:ext cx="3857652" cy="4445000"/>
          </a:xfrm>
          <a:prstGeom prst="rect">
            <a:avLst/>
          </a:prstGeom>
          <a:noFill/>
        </p:spPr>
      </p:pic>
      <p:pic>
        <p:nvPicPr>
          <p:cNvPr id="5123" name="Picture 3" descr="C:\Users\User\Desktop\Новая папка\20191007_143428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48" y="1571612"/>
            <a:ext cx="4400552" cy="435771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          Проект «Наблюдения за Солнцем»   </a:t>
            </a:r>
            <a:endParaRPr lang="ru-RU" dirty="0"/>
          </a:p>
        </p:txBody>
      </p:sp>
      <p:pic>
        <p:nvPicPr>
          <p:cNvPr id="6146" name="Picture 2" descr="C:\Users\User\Desktop\83322e0ec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1500174"/>
            <a:ext cx="8143932" cy="492922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User\Desktop\фото проекты\Проекты фото\IMG_277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571612"/>
            <a:ext cx="3929090" cy="4525962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Проект «Смена времен года»</a:t>
            </a:r>
            <a:endParaRPr lang="ru-RU" dirty="0"/>
          </a:p>
        </p:txBody>
      </p:sp>
      <p:pic>
        <p:nvPicPr>
          <p:cNvPr id="12291" name="Picture 3" descr="C:\Users\User\Desktop\фото проекты\Проекты фото\20160927_144647 модель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1571612"/>
            <a:ext cx="3643338" cy="45720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Проект «Родословная»</a:t>
            </a:r>
            <a:endParaRPr lang="ru-RU" dirty="0"/>
          </a:p>
        </p:txBody>
      </p:sp>
      <p:pic>
        <p:nvPicPr>
          <p:cNvPr id="13315" name="Picture 3" descr="C:\Users\User\Desktop\Фото школа 2015-17\Фото к  проекту Родословная Каменкова Л.Р\IMG_245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643050"/>
            <a:ext cx="4429155" cy="4071966"/>
          </a:xfrm>
          <a:prstGeom prst="rect">
            <a:avLst/>
          </a:prstGeom>
          <a:noFill/>
        </p:spPr>
      </p:pic>
      <p:pic>
        <p:nvPicPr>
          <p:cNvPr id="6" name="Picture 2" descr="C:\Users\User\Desktop\Фото школа 2015-17\Фото к  проекту Родословная Каменкова Л.Р\IMG_244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28" y="1643050"/>
            <a:ext cx="3803781" cy="40005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User\Desktop\фото проекты\Проекты фото\IMG_2855 Родословная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428736"/>
            <a:ext cx="4357718" cy="4286280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Проект «Родословная» </a:t>
            </a:r>
            <a:endParaRPr lang="ru-RU" dirty="0"/>
          </a:p>
        </p:txBody>
      </p:sp>
      <p:pic>
        <p:nvPicPr>
          <p:cNvPr id="14339" name="Picture 3" descr="C:\Users\User\Desktop\Фото школа 2015-17\Фото к  проекту Родословная Каменкова Л.Р\IMG_27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2501" y="1428736"/>
            <a:ext cx="4095779" cy="435771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Проект «Лента времени»</a:t>
            </a:r>
            <a:endParaRPr lang="ru-RU" dirty="0"/>
          </a:p>
        </p:txBody>
      </p:sp>
      <p:pic>
        <p:nvPicPr>
          <p:cNvPr id="2050" name="Picture 2" descr="C:\Users\User\Desktop\Новая папка\20191007_1430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500174"/>
            <a:ext cx="8429652" cy="4445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Проект «Лента времени»</a:t>
            </a:r>
            <a:endParaRPr lang="ru-RU" dirty="0"/>
          </a:p>
        </p:txBody>
      </p:sp>
      <p:pic>
        <p:nvPicPr>
          <p:cNvPr id="3074" name="Picture 2" descr="C:\Users\User\Desktop\Новая папка\20191007_1427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285860"/>
            <a:ext cx="8215370" cy="48577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Проект «Лента времени»</a:t>
            </a:r>
            <a:endParaRPr lang="ru-RU" dirty="0"/>
          </a:p>
        </p:txBody>
      </p:sp>
      <p:pic>
        <p:nvPicPr>
          <p:cNvPr id="4098" name="Picture 2" descr="C:\Users\User\Desktop\Новая папка\20191007_142402 (1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1643050"/>
            <a:ext cx="4257676" cy="4000500"/>
          </a:xfrm>
          <a:prstGeom prst="rect">
            <a:avLst/>
          </a:prstGeom>
          <a:noFill/>
        </p:spPr>
      </p:pic>
      <p:pic>
        <p:nvPicPr>
          <p:cNvPr id="4099" name="Picture 3" descr="C:\Users\User\Desktop\Новая папка\20191007_1427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1643050"/>
            <a:ext cx="4857784" cy="40005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lvl="0"/>
            <a:endParaRPr lang="ru-RU" dirty="0" smtClean="0"/>
          </a:p>
          <a:p>
            <a:pPr lvl="0"/>
            <a:r>
              <a:rPr lang="ru-RU" dirty="0" smtClean="0"/>
              <a:t>Проектная форма обучения в начальной школе имеет огромный потенциал для использования: она эффективна при вхождении в новую тему, а так же в момент обобщения пройденного материала; может быть использована во внеурочное время, в дополнительном образовании.</a:t>
            </a:r>
          </a:p>
          <a:p>
            <a:pPr>
              <a:buNone/>
            </a:pPr>
            <a:r>
              <a:rPr lang="ru-RU" dirty="0" smtClean="0"/>
              <a:t> </a:t>
            </a:r>
          </a:p>
          <a:p>
            <a:pPr>
              <a:buNone/>
            </a:pPr>
            <a:endParaRPr lang="ru-RU" dirty="0" smtClean="0"/>
          </a:p>
          <a:p>
            <a:pPr lvl="0"/>
            <a:r>
              <a:rPr lang="ru-RU" dirty="0" smtClean="0"/>
              <a:t>Занятия, выстроенные в  форме работы над проектом,  направлены на освоение  образовательной программы. Ценность их состоит в том, что они в гораздо большей мере, чем классно-урочная форма, соответствуют механизмам </a:t>
            </a:r>
            <a:r>
              <a:rPr lang="ru-RU" dirty="0" err="1" smtClean="0"/>
              <a:t>деятельностного</a:t>
            </a:r>
            <a:r>
              <a:rPr lang="ru-RU" dirty="0" smtClean="0"/>
              <a:t> подхода, в рамках которого развиваются способности.</a:t>
            </a:r>
          </a:p>
          <a:p>
            <a:pPr>
              <a:buNone/>
            </a:pPr>
            <a:r>
              <a:rPr lang="ru-RU" dirty="0" smtClean="0"/>
              <a:t> 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        Выводы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1752" y="1785926"/>
            <a:ext cx="8503920" cy="428628"/>
          </a:xfrm>
        </p:spPr>
        <p:txBody>
          <a:bodyPr>
            <a:normAutofit fontScale="70000" lnSpcReduction="20000"/>
          </a:bodyPr>
          <a:lstStyle/>
          <a:p>
            <a:r>
              <a:rPr lang="ru-RU" dirty="0" smtClean="0"/>
              <a:t>* Базовые потребности – жизненно необходимые потребности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914384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4400" dirty="0" smtClean="0">
                <a:solidFill>
                  <a:schemeClr val="accent1">
                    <a:lumMod val="50000"/>
                  </a:schemeClr>
                </a:solidFill>
              </a:rPr>
              <a:t>Общение –</a:t>
            </a:r>
            <a:br>
              <a:rPr lang="ru-RU" sz="4400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4400" dirty="0" smtClean="0">
                <a:solidFill>
                  <a:schemeClr val="accent1">
                    <a:lumMod val="50000"/>
                  </a:schemeClr>
                </a:solidFill>
              </a:rPr>
              <a:t>базовая* потребность человека</a:t>
            </a:r>
            <a:br>
              <a:rPr lang="ru-RU" sz="4400" dirty="0" smtClean="0">
                <a:solidFill>
                  <a:schemeClr val="accent1">
                    <a:lumMod val="50000"/>
                  </a:schemeClr>
                </a:solidFill>
              </a:rPr>
            </a:br>
            <a:endParaRPr lang="ru-RU" sz="44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Picture 5" descr="IMG_224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87450" y="2357430"/>
            <a:ext cx="6697663" cy="421484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Спасибо за внимание!</a:t>
            </a:r>
            <a:endParaRPr lang="ru-RU" dirty="0"/>
          </a:p>
        </p:txBody>
      </p:sp>
      <p:pic>
        <p:nvPicPr>
          <p:cNvPr id="6" name="Picture 5" descr="C:\Users\User\Desktop\snowdrops-nature-flowers-spring-2208x124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8922" y="1481138"/>
            <a:ext cx="8046155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57200" y="785794"/>
            <a:ext cx="8229600" cy="5221497"/>
          </a:xfrm>
        </p:spPr>
        <p:txBody>
          <a:bodyPr>
            <a:normAutofit fontScale="55000" lnSpcReduction="20000"/>
          </a:bodyPr>
          <a:lstStyle/>
          <a:p>
            <a:endParaRPr lang="ru-RU" sz="1200" u="sng" dirty="0" smtClean="0">
              <a:hlinkClick r:id="rId2"/>
            </a:endParaRPr>
          </a:p>
          <a:p>
            <a:endParaRPr lang="ru-RU" sz="1200" u="sng" dirty="0" smtClean="0">
              <a:hlinkClick r:id="rId2"/>
            </a:endParaRPr>
          </a:p>
          <a:p>
            <a:endParaRPr lang="ru-RU" sz="2200" u="sng" dirty="0" smtClean="0">
              <a:hlinkClick r:id="rId2"/>
            </a:endParaRPr>
          </a:p>
          <a:p>
            <a:r>
              <a:rPr lang="ru-RU" sz="2200" u="sng" dirty="0" smtClean="0">
                <a:hlinkClick r:id="rId2"/>
              </a:rPr>
              <a:t>http://yandex.ru/clck/jsredir?from=yandex.ru%3Bimages%2Fsearch%3Bimages%3B%3B&amp;text=&amp;etext=6614.Px50XiMwZj6NWsq7fBHqb2E84maFW5DeXIhilfgMXF57aUjN72W0bCERbLDM_6sZmztYWnrg7htUQ3oNAtk5RH56jxQP3fEB13YzmYGqxQ1Cn2fbDv_sb48U1-VSV6EaC8RDWz6vj844f6wpPbpvrg.63ebb8831b5291992d614b082cfc8ec824931669&amp;uuid=&amp;state=tid_Wvm4RM28ca_MiO4Ne9osTPtpHS9wicjEF5X7fRziVPIHCd9FyQ,,&amp;data=UlNrNmk5WktYejY4cHFySjRXSWhXSGJ5WGZpMGh3OUpRZ2J0WmpzLTNCU2RjT291aHdlRVJDUTd3djYtRU9LUEFRQWRXMEl3bkdSdlZtdUd3RVFBRmx4VXZ2eXdWMEdPYWM2Mmx6WWhoRklCSS1WMld5LTQ0SjVyQllHR2JTU3FpTGx2U1FzbUlrSGp1bl9WX0xEaXpXRWltME5rQUpXeA,,&amp;sign=b38deebfc813c074ecc3a3ac97d4bf78&amp;keyno=0&amp;b64e=2&amp;l10n=ru</a:t>
            </a:r>
            <a:endParaRPr lang="ru-RU" sz="2200" dirty="0" smtClean="0"/>
          </a:p>
          <a:p>
            <a:r>
              <a:rPr lang="ru-RU" sz="2200" u="sng" dirty="0" smtClean="0">
                <a:hlinkClick r:id="rId3"/>
              </a:rPr>
              <a:t>http://yandex.ru/clck/jsredir?from=yandex.ru%3Bimages%2Fsearch%3Bimages%3B%3B&amp;text=&amp;etext=6614.6k0L7YPtIfqwfrPfYqCXd2jqVkZ6YbOnHORqHZ-u1XmqCWyeyMg2rRgwdG8Qkm9rf_rgsU8GPx-zjR-gQXykjO-CDCmUF1STGGLv_U4rZH2oOb-ZvQnmJQ-0kGFouXOy.1f6c050ce999df2827573949a23c0d1a1d941551&amp;uuid=&amp;state=tid_Wvm4RM28ca_MiO4Ne9osTPtpHS9wicjEF5X7fRziVPIHCd9FyQ,,&amp;data=UlNrNmk5WktYejR0eWJFYk1LdmtxcnVmdjdtZWJFQklPX19rWmJyVGpCbjFLRmI3cklReVdnMkhJMEFNWFdxMlpMamtRaFFuWlk3U29kTWZHOTY2ajVxcmpvenBrRzdhQjhPLVNYRkNyVEdRNnJKNjZOVW82cDFGTXdtMVdYOEJWWkJ2elJjdVNRdXl0WnJkTUZBV2JuV0pWS2NwZG11X1BKVUFjNzJxTmwwLA,,&amp;sign=f144fc4346ac1f2ad6cac6477afd9eaf&amp;keyno=0&amp;b64e=2&amp;l10n=ru</a:t>
            </a:r>
            <a:endParaRPr lang="ru-RU" sz="2200" dirty="0" smtClean="0"/>
          </a:p>
          <a:p>
            <a:r>
              <a:rPr lang="ru-RU" sz="2200" dirty="0" smtClean="0">
                <a:solidFill>
                  <a:schemeClr val="accent3">
                    <a:lumMod val="75000"/>
                  </a:schemeClr>
                </a:solidFill>
              </a:rPr>
              <a:t> http://yandex.ru/clck/jsredir?from=yandex.ru%3Bimages%2Fsearch%3Bimages%3B%3B&amp;text=&amp;etext=6614.YOuth8h07lM4_rdF0fDXsGcHKyocFucc5MQPgCkvTxaxx8GGxbFXnRk6aglz3JEGnt40b4GUTeNmBlQ80H0Y6COeqP49YWVzlfWBZ0n6XzmT97DKJynJ5h0lPlMTU0L4dGbi6cPorwu4-iMYPEkiTLD6FNlqYxchRqh65g8gJRYYZ8yBPH3tU07o8EKCc_sSjSyKOTFuf-BXvBKNnYa00A.d6d7d444eb6984575b726c9e742766498afe3a2f&amp;uuid=&amp;state=tid_Wvm4RM28ca_MiO4Ne9osTPtpHS9wicjEF5X7fRziVPIHCd9FyQ,,&amp;data=UlNrNmk5WktYejY4cHFySjRXSWhXRDEycFlwamE2cTl4T3FHaFVYMThfdExWa21sR0NpLVpoQTVJV0NrMUR0ZDB6d2VabTNYWkcta2h4eDRISGcwM1cwazFnRWc3cGxDVUtGWGhJUUREX1p4eUtkOTY5VmstR3hSRzltaHdFYXlyaGtnVU5PV1FlNlkzM3dFRWFJdVc4ck9hNnVMcFJPTQ,,&amp;sign=bfdf6ae3eb9da7f100b46813223ad4fa&amp;keyno=0&amp;b64e=2&amp;l10n=ru</a:t>
            </a:r>
          </a:p>
          <a:p>
            <a:endParaRPr lang="ru-RU" dirty="0" smtClean="0"/>
          </a:p>
          <a:p>
            <a:pPr>
              <a:buNone/>
            </a:pPr>
            <a:r>
              <a:rPr lang="ru-RU" dirty="0" smtClean="0"/>
              <a:t>     http://govorim-vsem.ru/viewtopic.php?t=83266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 rot="10800000" flipV="1">
            <a:off x="457200" y="0"/>
            <a:ext cx="8229600" cy="42860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     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      Использованные ресурсы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e22e5ce73028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1047750" y="1767681"/>
            <a:ext cx="7048500" cy="3952875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   </a:t>
            </a:r>
            <a:r>
              <a:rPr lang="ru-RU" sz="3100" dirty="0" smtClean="0"/>
              <a:t>Вместо общения: компьютерные игры и мультфильмы </a:t>
            </a:r>
            <a:endParaRPr lang="ru-RU" sz="31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428736"/>
            <a:ext cx="8229600" cy="4929221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ru-RU" sz="2400" dirty="0" smtClean="0"/>
              <a:t>Тогда, каждое слово –  это образ , наполненный запахами, звуками, ощущениями</a:t>
            </a:r>
          </a:p>
          <a:p>
            <a:pPr>
              <a:buFont typeface="Wingdings" pitchFamily="2" charset="2"/>
              <a:buNone/>
            </a:pPr>
            <a:endParaRPr lang="ru-RU" sz="1100" dirty="0" smtClean="0"/>
          </a:p>
          <a:p>
            <a:pPr>
              <a:buFont typeface="Wingdings" pitchFamily="2" charset="2"/>
              <a:buNone/>
            </a:pPr>
            <a:endParaRPr lang="ru-RU" sz="1100" dirty="0" smtClean="0"/>
          </a:p>
          <a:p>
            <a:pPr>
              <a:buFont typeface="Wingdings" pitchFamily="2" charset="2"/>
              <a:buNone/>
            </a:pPr>
            <a:r>
              <a:rPr lang="ru-RU" sz="2000" dirty="0" smtClean="0"/>
              <a:t>         </a:t>
            </a:r>
            <a:endParaRPr lang="ru-RU" dirty="0" smtClean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/>
              <a:t>В основе речи должен быть огромный опыт   предметной деятельности  </a:t>
            </a:r>
          </a:p>
        </p:txBody>
      </p:sp>
      <p:pic>
        <p:nvPicPr>
          <p:cNvPr id="8" name="Picture 2" descr="C:\Users\User\Desktop\ФОТОГР,  деят-сть\фото 1 класс 2015-16\IMG_197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43042" y="2357430"/>
            <a:ext cx="5572164" cy="38576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117053_0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57158" y="2285992"/>
            <a:ext cx="3643338" cy="3500462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00034" y="357166"/>
            <a:ext cx="8229600" cy="1725602"/>
          </a:xfrm>
        </p:spPr>
        <p:txBody>
          <a:bodyPr>
            <a:normAutofit fontScale="90000"/>
          </a:bodyPr>
          <a:lstStyle/>
          <a:p>
            <a:r>
              <a:rPr lang="ru-RU" sz="2800" dirty="0" smtClean="0"/>
              <a:t>«Взрослые  делают все возможное, чтобы оградить детей от каких-либо усилий и самостоятельной деятельности»      </a:t>
            </a:r>
            <a:r>
              <a:rPr lang="ru-RU" sz="2200" b="0" dirty="0" smtClean="0"/>
              <a:t> Е. О. СМИРНОВА</a:t>
            </a:r>
            <a:r>
              <a:rPr lang="ru-RU" sz="2800" dirty="0" smtClean="0"/>
              <a:t>                                     </a:t>
            </a:r>
            <a:endParaRPr lang="ru-RU" sz="2800" dirty="0"/>
          </a:p>
        </p:txBody>
      </p:sp>
      <p:pic>
        <p:nvPicPr>
          <p:cNvPr id="1027" name="Picture 3" descr="C:\Users\User\Desktop\2122x1415_0xc0a8399f_4910907451458575439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124" y="2214554"/>
            <a:ext cx="4429156" cy="35719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super.ua-152699525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213658" y="1715813"/>
            <a:ext cx="6716684" cy="4056611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85728"/>
            <a:ext cx="8229600" cy="1928826"/>
          </a:xfrm>
        </p:spPr>
        <p:txBody>
          <a:bodyPr>
            <a:normAutofit fontScale="90000"/>
          </a:bodyPr>
          <a:lstStyle/>
          <a:p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2700" dirty="0" smtClean="0"/>
              <a:t>Без опыта предметной деятельности речь бедна, скудна</a:t>
            </a:r>
            <a:br>
              <a:rPr lang="ru-RU" sz="2700" dirty="0" smtClean="0"/>
            </a:br>
            <a:r>
              <a:rPr lang="ru-RU" sz="2700" dirty="0" smtClean="0"/>
              <a:t>Мелкая моторика рук неразвита</a:t>
            </a:r>
            <a:br>
              <a:rPr lang="ru-RU" sz="2700" dirty="0" smtClean="0"/>
            </a:br>
            <a:r>
              <a:rPr lang="ru-RU" sz="2700" dirty="0" smtClean="0"/>
              <a:t>Нарушается зрительное восприятие (возможна дистрофия  глазных  мышц) </a:t>
            </a:r>
            <a:br>
              <a:rPr lang="ru-RU" sz="2700" dirty="0" smtClean="0"/>
            </a:b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> </a:t>
            </a:r>
            <a:endParaRPr lang="ru-RU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57200" y="1857364"/>
            <a:ext cx="8229600" cy="4149927"/>
          </a:xfrm>
        </p:spPr>
        <p:txBody>
          <a:bodyPr>
            <a:normAutofit/>
          </a:bodyPr>
          <a:lstStyle/>
          <a:p>
            <a:r>
              <a:rPr lang="ru-RU" sz="2000" dirty="0" smtClean="0"/>
              <a:t>Коллективные проекты восполняют нехватку общения и самостоятельности.</a:t>
            </a:r>
          </a:p>
          <a:p>
            <a:r>
              <a:rPr lang="ru-RU" sz="2000" dirty="0" smtClean="0"/>
              <a:t>Создание  единого продукта  связано с предметной деятельностью, которой так не хватает современным детям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39850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>Проектная  деятельность  - ключ к решению многих проблем </a:t>
            </a:r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dirty="0"/>
          </a:p>
        </p:txBody>
      </p:sp>
      <p:pic>
        <p:nvPicPr>
          <p:cNvPr id="4" name="Picture 2" descr="C:\Users\User\Desktop\ФОТОГР,  деят-сть\Фото197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3429000"/>
            <a:ext cx="3571900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 descr="C:\Users\User\Desktop\Фото школа 2015-17\2 - 3 кл. 2017  школа\3 кл. 2017\IMG_324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3429000"/>
            <a:ext cx="4071934" cy="312538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571472" y="1500174"/>
            <a:ext cx="8215370" cy="4525963"/>
          </a:xfrm>
        </p:spPr>
        <p:txBody>
          <a:bodyPr/>
          <a:lstStyle/>
          <a:p>
            <a:r>
              <a:rPr lang="ru-RU" sz="2400" dirty="0" smtClean="0"/>
              <a:t>«Активное участие детей в групповых формах обучения порождает условия для эффективного становления  их личности»       </a:t>
            </a:r>
            <a:r>
              <a:rPr lang="ru-RU" sz="2400" b="1" dirty="0" smtClean="0"/>
              <a:t>В. В. Степанова</a:t>
            </a:r>
          </a:p>
          <a:p>
            <a:pPr algn="r"/>
            <a:r>
              <a:rPr lang="ru-RU" sz="2400" dirty="0" smtClean="0"/>
              <a:t>«То, что дети могут сделать вместе сегодня, завтра каждый из них сможет сделать самостоятельно»                          </a:t>
            </a:r>
          </a:p>
          <a:p>
            <a:pPr algn="r"/>
            <a:r>
              <a:rPr lang="ru-RU" sz="2400" b="1" dirty="0" smtClean="0"/>
              <a:t>Л.С. </a:t>
            </a:r>
            <a:r>
              <a:rPr lang="ru-RU" sz="2400" b="1" dirty="0" err="1" smtClean="0"/>
              <a:t>Выготский</a:t>
            </a:r>
            <a:endParaRPr lang="ru-RU" sz="2400" b="1" dirty="0" smtClean="0"/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       Совместная деятельность в группах</a:t>
            </a:r>
            <a:endParaRPr lang="ru-RU" dirty="0"/>
          </a:p>
        </p:txBody>
      </p:sp>
      <p:pic>
        <p:nvPicPr>
          <p:cNvPr id="4098" name="Picture 2" descr="C:\Users\User\Desktop\Фото школа 2015-17\1 класс 2015-16\1 класс\IMG_22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3500438"/>
            <a:ext cx="5072098" cy="307183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ткрытая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919</TotalTime>
  <Words>485</Words>
  <Application>Microsoft Office PowerPoint</Application>
  <PresentationFormat>Экран (4:3)</PresentationFormat>
  <Paragraphs>72</Paragraphs>
  <Slides>31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Открытая</vt:lpstr>
      <vt:lpstr>  Проектная деятельность как средство развития коммуникативной компетентности младшего школьника</vt:lpstr>
      <vt:lpstr>  </vt:lpstr>
      <vt:lpstr>  Общение – базовая* потребность человека </vt:lpstr>
      <vt:lpstr>   Вместо общения: компьютерные игры и мультфильмы </vt:lpstr>
      <vt:lpstr>В основе речи должен быть огромный опыт   предметной деятельности  </vt:lpstr>
      <vt:lpstr>«Взрослые  делают все возможное, чтобы оградить детей от каких-либо усилий и самостоятельной деятельности»       Е. О. СМИРНОВА                                     </vt:lpstr>
      <vt:lpstr>   Без опыта предметной деятельности речь бедна, скудна Мелкая моторика рук неразвита Нарушается зрительное восприятие (возможна дистрофия  глазных  мышц)     </vt:lpstr>
      <vt:lpstr>  Проектная  деятельность  - ключ к решению многих проблем  </vt:lpstr>
      <vt:lpstr>       Совместная деятельность в группах</vt:lpstr>
      <vt:lpstr>Работа в группах возможна  на всех этапах проектной деятельности</vt:lpstr>
      <vt:lpstr>   Деятельность –   это  такое взаимодействие с окружающим миром, в ходе которого человек воздействует на мир, переустраивает его…</vt:lpstr>
      <vt:lpstr>      Коллективные проекты</vt:lpstr>
      <vt:lpstr>       Работа с множествами</vt:lpstr>
      <vt:lpstr>       Проект «Множество»</vt:lpstr>
      <vt:lpstr>  Проект «Величины. Длина» Дети измеряют длину моделью метра</vt:lpstr>
      <vt:lpstr>   Проект «Величины. Площадь»     Модель квадратного метра</vt:lpstr>
      <vt:lpstr>   Проект «Величины. Площадь» Работа с моделями квадратного дециметра</vt:lpstr>
      <vt:lpstr>       Проект «Дневник»</vt:lpstr>
      <vt:lpstr>      Проект «Календарь нашего класса»</vt:lpstr>
      <vt:lpstr>    Проект «Календарь нашего класса»</vt:lpstr>
      <vt:lpstr>  Проект «Изменчивая Луна»</vt:lpstr>
      <vt:lpstr>          Проект «Наблюдения за Солнцем»   </vt:lpstr>
      <vt:lpstr>Проект «Смена времен года»</vt:lpstr>
      <vt:lpstr>      Проект «Родословная»</vt:lpstr>
      <vt:lpstr>         Проект «Родословная» </vt:lpstr>
      <vt:lpstr>   Проект «Лента времени»</vt:lpstr>
      <vt:lpstr>  Проект «Лента времени»</vt:lpstr>
      <vt:lpstr>   Проект «Лента времени»</vt:lpstr>
      <vt:lpstr>                 Выводы</vt:lpstr>
      <vt:lpstr>       Спасибо за внимание!</vt:lpstr>
      <vt:lpstr>               Использованные ресурсы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Проектная деятельность как средство развития коммуникативной компетентности младшего школьника</dc:title>
  <dc:creator>User</dc:creator>
  <cp:lastModifiedBy>User</cp:lastModifiedBy>
  <cp:revision>95</cp:revision>
  <dcterms:created xsi:type="dcterms:W3CDTF">2019-10-06T12:14:10Z</dcterms:created>
  <dcterms:modified xsi:type="dcterms:W3CDTF">2019-10-10T04:19:19Z</dcterms:modified>
</cp:coreProperties>
</file>