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269" r:id="rId4"/>
    <p:sldId id="258" r:id="rId5"/>
    <p:sldId id="270" r:id="rId6"/>
    <p:sldId id="271" r:id="rId7"/>
    <p:sldId id="268" r:id="rId8"/>
    <p:sldId id="264" r:id="rId9"/>
    <p:sldId id="266" r:id="rId10"/>
    <p:sldId id="265" r:id="rId11"/>
    <p:sldId id="263" r:id="rId12"/>
    <p:sldId id="267" r:id="rId13"/>
    <p:sldId id="303" r:id="rId14"/>
    <p:sldId id="304" r:id="rId15"/>
    <p:sldId id="259" r:id="rId16"/>
    <p:sldId id="260" r:id="rId17"/>
    <p:sldId id="261" r:id="rId18"/>
    <p:sldId id="281" r:id="rId19"/>
    <p:sldId id="285" r:id="rId20"/>
    <p:sldId id="272" r:id="rId21"/>
    <p:sldId id="273" r:id="rId22"/>
    <p:sldId id="286" r:id="rId23"/>
    <p:sldId id="274" r:id="rId24"/>
    <p:sldId id="275" r:id="rId25"/>
    <p:sldId id="279" r:id="rId26"/>
    <p:sldId id="312" r:id="rId27"/>
    <p:sldId id="311" r:id="rId28"/>
    <p:sldId id="310" r:id="rId29"/>
    <p:sldId id="305" r:id="rId30"/>
    <p:sldId id="306" r:id="rId31"/>
    <p:sldId id="313" r:id="rId32"/>
    <p:sldId id="282" r:id="rId33"/>
    <p:sldId id="276" r:id="rId34"/>
    <p:sldId id="291" r:id="rId35"/>
    <p:sldId id="277" r:id="rId36"/>
    <p:sldId id="297" r:id="rId37"/>
    <p:sldId id="290" r:id="rId38"/>
    <p:sldId id="294" r:id="rId39"/>
    <p:sldId id="278" r:id="rId40"/>
    <p:sldId id="287" r:id="rId41"/>
    <p:sldId id="288" r:id="rId42"/>
    <p:sldId id="289" r:id="rId43"/>
    <p:sldId id="292" r:id="rId44"/>
    <p:sldId id="307" r:id="rId45"/>
    <p:sldId id="308" r:id="rId46"/>
    <p:sldId id="309" r:id="rId47"/>
    <p:sldId id="293" r:id="rId48"/>
    <p:sldId id="295" r:id="rId49"/>
    <p:sldId id="29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C1C"/>
    <a:srgbClr val="70AC2E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3" autoAdjust="0"/>
    <p:restoredTop sz="94660"/>
  </p:normalViewPr>
  <p:slideViewPr>
    <p:cSldViewPr>
      <p:cViewPr varScale="1">
        <p:scale>
          <a:sx n="63" d="100"/>
          <a:sy n="63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5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62;&#1044;&#1054;\&#1043;&#1048;&#1040;%202019\&#1093;&#1073;&#1075;\&#1057;&#1084;&#1086;&#1083;&#1077;&#1085;&#1089;&#1082;-%20&#1093;&#1080;&#1084;&#1080;&#1103;%2011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баллов ЕГЭ по химии в 2019 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83-4B34-9F35-17EB67F2656E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83-4B34-9F35-17EB67F2656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83-4B34-9F35-17EB67F2656E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83-4B34-9F35-17EB67F2656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83-4B34-9F35-17EB67F2656E}"/>
              </c:ext>
            </c:extLst>
          </c:dPt>
          <c:dLbls>
            <c:dLbl>
              <c:idx val="1"/>
              <c:layout>
                <c:manualLayout>
                  <c:x val="-0.23556071823057309"/>
                  <c:y val="-0.103576123816930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3319504903495572"/>
                  <c:y val="-0.117186714703657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'11 класс(2)'!$E$173:$E$177</c:f>
              <c:strCache>
                <c:ptCount val="5"/>
                <c:pt idx="0">
                  <c:v>0-35 баллов</c:v>
                </c:pt>
                <c:pt idx="1">
                  <c:v>36-60 баллов</c:v>
                </c:pt>
                <c:pt idx="2">
                  <c:v>61-80 баллов</c:v>
                </c:pt>
                <c:pt idx="3">
                  <c:v>81-99 баллов</c:v>
                </c:pt>
                <c:pt idx="4">
                  <c:v>100 баллов</c:v>
                </c:pt>
              </c:strCache>
            </c:strRef>
          </c:cat>
          <c:val>
            <c:numRef>
              <c:f>'11 класс(2)'!$F$173:$F$177</c:f>
              <c:numCache>
                <c:formatCode>0.0%</c:formatCode>
                <c:ptCount val="5"/>
                <c:pt idx="0">
                  <c:v>8.0536912751677847E-2</c:v>
                </c:pt>
                <c:pt idx="1">
                  <c:v>0.40939597315436244</c:v>
                </c:pt>
                <c:pt idx="2">
                  <c:v>0.43624161073825501</c:v>
                </c:pt>
                <c:pt idx="3">
                  <c:v>6.7114093959731544E-2</c:v>
                </c:pt>
                <c:pt idx="4">
                  <c:v>6.7114093959731542E-3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383-4B34-9F35-17EB67F265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988358501947903E-2"/>
          <c:y val="0.87109005084091184"/>
          <c:w val="0.90931115550981034"/>
          <c:h val="0.1163121425661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тестовых баллов ЕГЭ по</a:t>
            </a:r>
            <a:r>
              <a:rPr lang="ru-RU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lang="ru-RU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</a:t>
            </a:r>
            <a:endParaRPr lang="ru-RU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Лист1!$E$312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Лист1!$G$311:$P$311</c:f>
              <c:strCache>
                <c:ptCount val="10"/>
                <c:pt idx="0">
                  <c:v>1-10</c:v>
                </c:pt>
                <c:pt idx="1">
                  <c:v>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Лист1!$F$311:$P$311</c15:sqref>
                  </c15:fullRef>
                </c:ext>
              </c:extLst>
            </c:strRef>
          </c:cat>
          <c:val>
            <c:numRef>
              <c:f>Лист1!$G$312:$P$312</c:f>
              <c:numCache>
                <c:formatCode>General</c:formatCode>
                <c:ptCount val="10"/>
                <c:pt idx="0">
                  <c:v>0.7</c:v>
                </c:pt>
                <c:pt idx="1">
                  <c:v>2.7</c:v>
                </c:pt>
                <c:pt idx="2">
                  <c:v>10.4</c:v>
                </c:pt>
                <c:pt idx="3">
                  <c:v>20.7</c:v>
                </c:pt>
                <c:pt idx="4">
                  <c:v>18.100000000000001</c:v>
                </c:pt>
                <c:pt idx="5">
                  <c:v>17.7</c:v>
                </c:pt>
                <c:pt idx="6">
                  <c:v>12</c:v>
                </c:pt>
                <c:pt idx="7">
                  <c:v>11.4</c:v>
                </c:pt>
                <c:pt idx="8">
                  <c:v>4</c:v>
                </c:pt>
                <c:pt idx="9">
                  <c:v>2.2999999999999998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Лист1!$F$312:$P$312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07-4D05-ACFB-A6C97418B7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520512"/>
        <c:axId val="211669760"/>
      </c:barChart>
      <c:catAx>
        <c:axId val="2095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669760"/>
        <c:crosses val="autoZero"/>
        <c:auto val="1"/>
        <c:lblAlgn val="ctr"/>
        <c:lblOffset val="100"/>
        <c:noMultiLvlLbl val="0"/>
      </c:catAx>
      <c:valAx>
        <c:axId val="21166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Распределение баллов ЕГЭ по биологии в 2019 году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FC-4FF6-BE7A-7655AF5E6A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FC-4FF6-BE7A-7655AF5E6A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FC-4FF6-BE7A-7655AF5E6A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FC-4FF6-BE7A-7655AF5E6A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FC-4FF6-BE7A-7655AF5E6A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Ч1!$F$336:$F$340</c:f>
              <c:strCache>
                <c:ptCount val="5"/>
                <c:pt idx="0">
                  <c:v>0-35 баллов</c:v>
                </c:pt>
                <c:pt idx="1">
                  <c:v>36-60 баллов</c:v>
                </c:pt>
                <c:pt idx="2">
                  <c:v>61-80 баллов</c:v>
                </c:pt>
                <c:pt idx="3">
                  <c:v>81-99 баллов</c:v>
                </c:pt>
                <c:pt idx="4">
                  <c:v>100 баллов</c:v>
                </c:pt>
              </c:strCache>
            </c:strRef>
          </c:cat>
          <c:val>
            <c:numRef>
              <c:f>Ч1!$G$336:$G$340</c:f>
              <c:numCache>
                <c:formatCode>General</c:formatCode>
                <c:ptCount val="5"/>
                <c:pt idx="0">
                  <c:v>57</c:v>
                </c:pt>
                <c:pt idx="1">
                  <c:v>171</c:v>
                </c:pt>
                <c:pt idx="2">
                  <c:v>81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1B-4652-B2A3-985CFC4FA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888580073735956E-2"/>
          <c:y val="0.84116579639299338"/>
          <c:w val="0.9556333143189506"/>
          <c:h val="0.1441367625819353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Соотношение верно выполненных и невыполненных заданий части 1 ЕГЭ по биологии в 2019 г.</a:t>
            </a:r>
          </a:p>
        </c:rich>
      </c:tx>
      <c:layout>
        <c:manualLayout>
          <c:xMode val="edge"/>
          <c:yMode val="edge"/>
          <c:x val="0.18445822397200351"/>
          <c:y val="3.240740740740740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Ч1!$AF$31</c:f>
              <c:strCache>
                <c:ptCount val="1"/>
                <c:pt idx="0">
                  <c:v>"+"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Ч1!$AG$30:$AL$30</c:f>
              <c:strCache>
                <c:ptCount val="4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№6</c:v>
                </c:pt>
              </c:strCache>
            </c:strRef>
          </c:cat>
          <c:val>
            <c:numRef>
              <c:f>Ч1!$AG$31:$AL$31</c:f>
              <c:numCache>
                <c:formatCode>0%</c:formatCode>
                <c:ptCount val="4"/>
                <c:pt idx="0">
                  <c:v>0.63862928348909653</c:v>
                </c:pt>
                <c:pt idx="1">
                  <c:v>0.5669781931464174</c:v>
                </c:pt>
                <c:pt idx="2">
                  <c:v>0.63239875389408096</c:v>
                </c:pt>
                <c:pt idx="3">
                  <c:v>0.68535825545171336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C2-4839-930B-8EE45FBF7B72}"/>
            </c:ext>
          </c:extLst>
        </c:ser>
        <c:ser>
          <c:idx val="1"/>
          <c:order val="1"/>
          <c:tx>
            <c:strRef>
              <c:f>Ч1!$AF$32</c:f>
              <c:strCache>
                <c:ptCount val="1"/>
                <c:pt idx="0">
                  <c:v>"-"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C2-4839-930B-8EE45FBF7B72}"/>
                </c:ext>
              </c:extLst>
            </c:dLbl>
            <c:dLbl>
              <c:idx val="1"/>
              <c:layout>
                <c:manualLayout>
                  <c:x val="2.5000000000000001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C2-4839-930B-8EE45FBF7B72}"/>
                </c:ext>
              </c:extLst>
            </c:dLbl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C2-4839-930B-8EE45FBF7B72}"/>
                </c:ext>
              </c:extLst>
            </c:dLbl>
            <c:dLbl>
              <c:idx val="3"/>
              <c:layout>
                <c:manualLayout>
                  <c:x val="3.888888888888889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C2-4839-930B-8EE45FBF7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Ч1!$AG$30:$AL$30</c:f>
              <c:strCache>
                <c:ptCount val="4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№6</c:v>
                </c:pt>
              </c:strCache>
            </c:strRef>
          </c:cat>
          <c:val>
            <c:numRef>
              <c:f>Ч1!$AG$32:$AL$32</c:f>
              <c:numCache>
                <c:formatCode>0%</c:formatCode>
                <c:ptCount val="4"/>
                <c:pt idx="0">
                  <c:v>0.36137071651090341</c:v>
                </c:pt>
                <c:pt idx="1">
                  <c:v>0.43302180685358255</c:v>
                </c:pt>
                <c:pt idx="2">
                  <c:v>0.36760124610591899</c:v>
                </c:pt>
                <c:pt idx="3">
                  <c:v>0.31464174454828658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FC2-4839-930B-8EE45FBF7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545216"/>
        <c:axId val="243546752"/>
        <c:axId val="0"/>
      </c:bar3DChart>
      <c:catAx>
        <c:axId val="2435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43546752"/>
        <c:crosses val="autoZero"/>
        <c:auto val="1"/>
        <c:lblAlgn val="ctr"/>
        <c:lblOffset val="100"/>
        <c:noMultiLvlLbl val="0"/>
      </c:catAx>
      <c:valAx>
        <c:axId val="2435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4354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Процент выполнения заданий части 1 ЕГЭ по биологии в 2019 г., оцениваемых баллами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2"/>
          <c:order val="0"/>
          <c:tx>
            <c:strRef>
              <c:f>Ч1!$AF$33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C2C1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(Ч1!$AJ$30:$AK$30,Ч1!$AM$30:$BA$30)</c:f>
              <c:strCache>
                <c:ptCount val="17"/>
                <c:pt idx="0">
                  <c:v>№4</c:v>
                </c:pt>
                <c:pt idx="1">
                  <c:v>№5</c:v>
                </c:pt>
                <c:pt idx="2">
                  <c:v>№7</c:v>
                </c:pt>
                <c:pt idx="3">
                  <c:v>№8</c:v>
                </c:pt>
                <c:pt idx="4">
                  <c:v>№9</c:v>
                </c:pt>
                <c:pt idx="5">
                  <c:v>№10</c:v>
                </c:pt>
                <c:pt idx="6">
                  <c:v>№11</c:v>
                </c:pt>
                <c:pt idx="7">
                  <c:v>№12</c:v>
                </c:pt>
                <c:pt idx="8">
                  <c:v>№13</c:v>
                </c:pt>
                <c:pt idx="9">
                  <c:v>№14</c:v>
                </c:pt>
                <c:pt idx="10">
                  <c:v>№15</c:v>
                </c:pt>
                <c:pt idx="11">
                  <c:v>№16</c:v>
                </c:pt>
                <c:pt idx="12">
                  <c:v>№17</c:v>
                </c:pt>
                <c:pt idx="13">
                  <c:v>№18</c:v>
                </c:pt>
                <c:pt idx="14">
                  <c:v>№19</c:v>
                </c:pt>
                <c:pt idx="15">
                  <c:v>№20</c:v>
                </c:pt>
                <c:pt idx="16">
                  <c:v>№21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Ч1!$AG$30:$BA$30</c15:sqref>
                  </c15:fullRef>
                </c:ext>
              </c:extLst>
            </c:strRef>
          </c:cat>
          <c:val>
            <c:numRef>
              <c:f>(Ч1!$AJ$33:$AK$33,Ч1!$AM$33:$BA$33)</c:f>
              <c:numCache>
                <c:formatCode>0%</c:formatCode>
                <c:ptCount val="17"/>
                <c:pt idx="0">
                  <c:v>0.14953271028037382</c:v>
                </c:pt>
                <c:pt idx="1">
                  <c:v>0.55140186915887845</c:v>
                </c:pt>
                <c:pt idx="2">
                  <c:v>0.20249221183800623</c:v>
                </c:pt>
                <c:pt idx="3">
                  <c:v>0.38006230529595014</c:v>
                </c:pt>
                <c:pt idx="4">
                  <c:v>0.10903426791277258</c:v>
                </c:pt>
                <c:pt idx="5">
                  <c:v>0.69158878504672894</c:v>
                </c:pt>
                <c:pt idx="6">
                  <c:v>0.2554517133956386</c:v>
                </c:pt>
                <c:pt idx="7">
                  <c:v>0.29595015576323985</c:v>
                </c:pt>
                <c:pt idx="8">
                  <c:v>0.52336448598130836</c:v>
                </c:pt>
                <c:pt idx="9">
                  <c:v>0.17133956386292834</c:v>
                </c:pt>
                <c:pt idx="10">
                  <c:v>5.6074766355140186E-2</c:v>
                </c:pt>
                <c:pt idx="11">
                  <c:v>0.48286604361370716</c:v>
                </c:pt>
                <c:pt idx="12">
                  <c:v>0.18380062305295949</c:v>
                </c:pt>
                <c:pt idx="13">
                  <c:v>0.3925233644859813</c:v>
                </c:pt>
                <c:pt idx="14">
                  <c:v>0.21495327102803738</c:v>
                </c:pt>
                <c:pt idx="15">
                  <c:v>0.35825545171339562</c:v>
                </c:pt>
                <c:pt idx="16">
                  <c:v>9.3457943925233641E-2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Ч1!$AG$33:$BA$33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F0-4633-8427-D7C85C867C7A}"/>
            </c:ext>
          </c:extLst>
        </c:ser>
        <c:ser>
          <c:idx val="3"/>
          <c:order val="1"/>
          <c:tx>
            <c:strRef>
              <c:f>Ч1!$AF$34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(Ч1!$AJ$30:$AK$30,Ч1!$AM$30:$BA$30)</c:f>
              <c:strCache>
                <c:ptCount val="17"/>
                <c:pt idx="0">
                  <c:v>№4</c:v>
                </c:pt>
                <c:pt idx="1">
                  <c:v>№5</c:v>
                </c:pt>
                <c:pt idx="2">
                  <c:v>№7</c:v>
                </c:pt>
                <c:pt idx="3">
                  <c:v>№8</c:v>
                </c:pt>
                <c:pt idx="4">
                  <c:v>№9</c:v>
                </c:pt>
                <c:pt idx="5">
                  <c:v>№10</c:v>
                </c:pt>
                <c:pt idx="6">
                  <c:v>№11</c:v>
                </c:pt>
                <c:pt idx="7">
                  <c:v>№12</c:v>
                </c:pt>
                <c:pt idx="8">
                  <c:v>№13</c:v>
                </c:pt>
                <c:pt idx="9">
                  <c:v>№14</c:v>
                </c:pt>
                <c:pt idx="10">
                  <c:v>№15</c:v>
                </c:pt>
                <c:pt idx="11">
                  <c:v>№16</c:v>
                </c:pt>
                <c:pt idx="12">
                  <c:v>№17</c:v>
                </c:pt>
                <c:pt idx="13">
                  <c:v>№18</c:v>
                </c:pt>
                <c:pt idx="14">
                  <c:v>№19</c:v>
                </c:pt>
                <c:pt idx="15">
                  <c:v>№20</c:v>
                </c:pt>
                <c:pt idx="16">
                  <c:v>№21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Ч1!$AG$30:$BA$30</c15:sqref>
                  </c15:fullRef>
                </c:ext>
              </c:extLst>
            </c:strRef>
          </c:cat>
          <c:val>
            <c:numRef>
              <c:f>(Ч1!$AJ$34:$AK$34,Ч1!$AM$34:$BA$34)</c:f>
              <c:numCache>
                <c:formatCode>0%</c:formatCode>
                <c:ptCount val="17"/>
                <c:pt idx="0">
                  <c:v>0.37694704049844235</c:v>
                </c:pt>
                <c:pt idx="1">
                  <c:v>0.18068535825545171</c:v>
                </c:pt>
                <c:pt idx="2">
                  <c:v>0.54517133956386288</c:v>
                </c:pt>
                <c:pt idx="3">
                  <c:v>0.28037383177570091</c:v>
                </c:pt>
                <c:pt idx="4">
                  <c:v>0.42990654205607476</c:v>
                </c:pt>
                <c:pt idx="5">
                  <c:v>0.14330218068535824</c:v>
                </c:pt>
                <c:pt idx="6">
                  <c:v>0.19626168224299065</c:v>
                </c:pt>
                <c:pt idx="7">
                  <c:v>0.48598130841121495</c:v>
                </c:pt>
                <c:pt idx="8">
                  <c:v>0.11526479750778816</c:v>
                </c:pt>
                <c:pt idx="9">
                  <c:v>0.18380062305295949</c:v>
                </c:pt>
                <c:pt idx="10">
                  <c:v>9.9688473520249218E-2</c:v>
                </c:pt>
                <c:pt idx="11">
                  <c:v>0.23364485981308411</c:v>
                </c:pt>
                <c:pt idx="12">
                  <c:v>0.24299065420560748</c:v>
                </c:pt>
                <c:pt idx="13">
                  <c:v>0.12149532710280374</c:v>
                </c:pt>
                <c:pt idx="14">
                  <c:v>0.26168224299065418</c:v>
                </c:pt>
                <c:pt idx="15">
                  <c:v>0.16510903426791276</c:v>
                </c:pt>
                <c:pt idx="16">
                  <c:v>0.39563862928348908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Ч1!$AG$34:$BA$34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F0-4633-8427-D7C85C867C7A}"/>
            </c:ext>
          </c:extLst>
        </c:ser>
        <c:ser>
          <c:idx val="4"/>
          <c:order val="2"/>
          <c:tx>
            <c:strRef>
              <c:f>Ч1!$AF$35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(Ч1!$AJ$30:$AK$30,Ч1!$AM$30:$BA$30)</c:f>
              <c:strCache>
                <c:ptCount val="17"/>
                <c:pt idx="0">
                  <c:v>№4</c:v>
                </c:pt>
                <c:pt idx="1">
                  <c:v>№5</c:v>
                </c:pt>
                <c:pt idx="2">
                  <c:v>№7</c:v>
                </c:pt>
                <c:pt idx="3">
                  <c:v>№8</c:v>
                </c:pt>
                <c:pt idx="4">
                  <c:v>№9</c:v>
                </c:pt>
                <c:pt idx="5">
                  <c:v>№10</c:v>
                </c:pt>
                <c:pt idx="6">
                  <c:v>№11</c:v>
                </c:pt>
                <c:pt idx="7">
                  <c:v>№12</c:v>
                </c:pt>
                <c:pt idx="8">
                  <c:v>№13</c:v>
                </c:pt>
                <c:pt idx="9">
                  <c:v>№14</c:v>
                </c:pt>
                <c:pt idx="10">
                  <c:v>№15</c:v>
                </c:pt>
                <c:pt idx="11">
                  <c:v>№16</c:v>
                </c:pt>
                <c:pt idx="12">
                  <c:v>№17</c:v>
                </c:pt>
                <c:pt idx="13">
                  <c:v>№18</c:v>
                </c:pt>
                <c:pt idx="14">
                  <c:v>№19</c:v>
                </c:pt>
                <c:pt idx="15">
                  <c:v>№20</c:v>
                </c:pt>
                <c:pt idx="16">
                  <c:v>№21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Ч1!$AG$30:$BA$30</c15:sqref>
                  </c15:fullRef>
                </c:ext>
              </c:extLst>
            </c:strRef>
          </c:cat>
          <c:val>
            <c:numRef>
              <c:f>(Ч1!$AJ$35:$AK$35,Ч1!$AM$35:$BA$35)</c:f>
              <c:numCache>
                <c:formatCode>0%</c:formatCode>
                <c:ptCount val="17"/>
                <c:pt idx="0">
                  <c:v>0.4735202492211838</c:v>
                </c:pt>
                <c:pt idx="1">
                  <c:v>0.26791277258566976</c:v>
                </c:pt>
                <c:pt idx="2">
                  <c:v>0.25233644859813081</c:v>
                </c:pt>
                <c:pt idx="3">
                  <c:v>0.33956386292834889</c:v>
                </c:pt>
                <c:pt idx="4">
                  <c:v>0.46105919003115264</c:v>
                </c:pt>
                <c:pt idx="5">
                  <c:v>0.16510903426791276</c:v>
                </c:pt>
                <c:pt idx="6">
                  <c:v>0.54828660436137067</c:v>
                </c:pt>
                <c:pt idx="7">
                  <c:v>0.21806853582554517</c:v>
                </c:pt>
                <c:pt idx="8">
                  <c:v>0.36137071651090341</c:v>
                </c:pt>
                <c:pt idx="9">
                  <c:v>0.64485981308411211</c:v>
                </c:pt>
                <c:pt idx="10">
                  <c:v>0.84423676012461057</c:v>
                </c:pt>
                <c:pt idx="11">
                  <c:v>0.2834890965732087</c:v>
                </c:pt>
                <c:pt idx="12">
                  <c:v>0.57320872274143297</c:v>
                </c:pt>
                <c:pt idx="13">
                  <c:v>0.48598130841121495</c:v>
                </c:pt>
                <c:pt idx="14">
                  <c:v>0.52336448598130836</c:v>
                </c:pt>
                <c:pt idx="15">
                  <c:v>0.47663551401869159</c:v>
                </c:pt>
                <c:pt idx="16">
                  <c:v>0.5109034267912772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Ч1!$AG$35:$BA$35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F0-4633-8427-D7C85C867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734400"/>
        <c:axId val="243735936"/>
        <c:axId val="0"/>
      </c:bar3DChart>
      <c:catAx>
        <c:axId val="24373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735936"/>
        <c:crosses val="autoZero"/>
        <c:auto val="1"/>
        <c:lblAlgn val="ctr"/>
        <c:lblOffset val="100"/>
        <c:noMultiLvlLbl val="0"/>
      </c:catAx>
      <c:valAx>
        <c:axId val="2437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73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Выполнение заданий повышенного уровня </a:t>
            </a:r>
            <a:r>
              <a:rPr lang="ru-RU" sz="1600" dirty="0" smtClean="0"/>
              <a:t>сложности по биологии в 2019 г.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Ч1!$AF$70:$AN$70</c:f>
              <c:strCache>
                <c:ptCount val="9"/>
                <c:pt idx="0">
                  <c:v>№5</c:v>
                </c:pt>
                <c:pt idx="1">
                  <c:v>№8</c:v>
                </c:pt>
                <c:pt idx="2">
                  <c:v>№10</c:v>
                </c:pt>
                <c:pt idx="3">
                  <c:v>№13</c:v>
                </c:pt>
                <c:pt idx="4">
                  <c:v>№14</c:v>
                </c:pt>
                <c:pt idx="5">
                  <c:v>№16</c:v>
                </c:pt>
                <c:pt idx="6">
                  <c:v>№18</c:v>
                </c:pt>
                <c:pt idx="7">
                  <c:v>№19</c:v>
                </c:pt>
                <c:pt idx="8">
                  <c:v>№20</c:v>
                </c:pt>
              </c:strCache>
            </c:strRef>
          </c:cat>
          <c:val>
            <c:numRef>
              <c:f>Ч1!$AF$71:$AN$71</c:f>
              <c:numCache>
                <c:formatCode>0%</c:formatCode>
                <c:ptCount val="9"/>
                <c:pt idx="0">
                  <c:v>0.45</c:v>
                </c:pt>
                <c:pt idx="1">
                  <c:v>0.62</c:v>
                </c:pt>
                <c:pt idx="2">
                  <c:v>0.31</c:v>
                </c:pt>
                <c:pt idx="3">
                  <c:v>0.48</c:v>
                </c:pt>
                <c:pt idx="4">
                  <c:v>0.83</c:v>
                </c:pt>
                <c:pt idx="5">
                  <c:v>0.52</c:v>
                </c:pt>
                <c:pt idx="6">
                  <c:v>0.61</c:v>
                </c:pt>
                <c:pt idx="7">
                  <c:v>0.61</c:v>
                </c:pt>
                <c:pt idx="8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44-4FE6-AA08-A4EE6B65A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107968"/>
        <c:axId val="249109504"/>
        <c:axId val="0"/>
      </c:bar3DChart>
      <c:catAx>
        <c:axId val="24910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109504"/>
        <c:crosses val="autoZero"/>
        <c:auto val="1"/>
        <c:lblAlgn val="ctr"/>
        <c:lblOffset val="100"/>
        <c:noMultiLvlLbl val="0"/>
      </c:catAx>
      <c:valAx>
        <c:axId val="24910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10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Выполнение заданий повышенной сложности с кратким ответом части 1 ЕГЭ по биологии в </a:t>
            </a:r>
            <a:r>
              <a:rPr lang="ru-RU" sz="1200" dirty="0" smtClean="0"/>
              <a:t>2018г</a:t>
            </a:r>
            <a:r>
              <a:rPr lang="ru-RU" sz="1200" dirty="0"/>
              <a:t>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Лист1!$I$10:$Q$10</c:f>
              <c:strCache>
                <c:ptCount val="9"/>
                <c:pt idx="0">
                  <c:v>№5</c:v>
                </c:pt>
                <c:pt idx="1">
                  <c:v>№8</c:v>
                </c:pt>
                <c:pt idx="2">
                  <c:v>№10</c:v>
                </c:pt>
                <c:pt idx="3">
                  <c:v>№13</c:v>
                </c:pt>
                <c:pt idx="4">
                  <c:v>№14</c:v>
                </c:pt>
                <c:pt idx="5">
                  <c:v>№16</c:v>
                </c:pt>
                <c:pt idx="6">
                  <c:v>№18</c:v>
                </c:pt>
                <c:pt idx="7">
                  <c:v>№19</c:v>
                </c:pt>
                <c:pt idx="8">
                  <c:v>№20</c:v>
                </c:pt>
              </c:strCache>
            </c:strRef>
          </c:cat>
          <c:val>
            <c:numRef>
              <c:f>Лист1!$I$11:$Q$11</c:f>
              <c:numCache>
                <c:formatCode>0%</c:formatCode>
                <c:ptCount val="9"/>
                <c:pt idx="0">
                  <c:v>0.47491638795986624</c:v>
                </c:pt>
                <c:pt idx="1">
                  <c:v>0.56856187290969895</c:v>
                </c:pt>
                <c:pt idx="2">
                  <c:v>0.54849498327759194</c:v>
                </c:pt>
                <c:pt idx="3">
                  <c:v>0.58862876254180607</c:v>
                </c:pt>
                <c:pt idx="4">
                  <c:v>0.68227424749163879</c:v>
                </c:pt>
                <c:pt idx="5">
                  <c:v>0.70568561872909696</c:v>
                </c:pt>
                <c:pt idx="6">
                  <c:v>0.67892976588628762</c:v>
                </c:pt>
                <c:pt idx="7">
                  <c:v>0.451505016722408</c:v>
                </c:pt>
                <c:pt idx="8">
                  <c:v>0.51839464882943143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125888"/>
        <c:axId val="251835136"/>
      </c:barChart>
      <c:catAx>
        <c:axId val="249125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51835136"/>
        <c:crosses val="autoZero"/>
        <c:auto val="1"/>
        <c:lblAlgn val="ctr"/>
        <c:lblOffset val="100"/>
        <c:noMultiLvlLbl val="0"/>
      </c:catAx>
      <c:valAx>
        <c:axId val="2518351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49125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Распределение баллов за задания части 2 высокого уровня сложности ЕГЭ по биологии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Ч2!$G$333:$I$333</c:f>
              <c:strCache>
                <c:ptCount val="3"/>
                <c:pt idx="0">
                  <c:v>"0"</c:v>
                </c:pt>
              </c:strCache>
            </c:strRef>
          </c:tx>
          <c:invertIfNegative val="0"/>
          <c:cat>
            <c:strRef>
              <c:f>Ч2!$J$332:$P$332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Ч2!$J$333:$P$333</c:f>
              <c:numCache>
                <c:formatCode>General</c:formatCode>
                <c:ptCount val="7"/>
                <c:pt idx="0">
                  <c:v>230</c:v>
                </c:pt>
                <c:pt idx="1">
                  <c:v>145</c:v>
                </c:pt>
                <c:pt idx="2">
                  <c:v>143</c:v>
                </c:pt>
                <c:pt idx="3">
                  <c:v>170</c:v>
                </c:pt>
                <c:pt idx="4">
                  <c:v>166</c:v>
                </c:pt>
                <c:pt idx="5">
                  <c:v>193</c:v>
                </c:pt>
                <c:pt idx="6">
                  <c:v>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1E-4BE9-9B96-C3490AAB25D8}"/>
            </c:ext>
          </c:extLst>
        </c:ser>
        <c:ser>
          <c:idx val="1"/>
          <c:order val="1"/>
          <c:tx>
            <c:strRef>
              <c:f>Ч2!$G$334:$I$334</c:f>
              <c:strCache>
                <c:ptCount val="3"/>
                <c:pt idx="0">
                  <c:v>"1"</c:v>
                </c:pt>
              </c:strCache>
            </c:strRef>
          </c:tx>
          <c:invertIfNegative val="0"/>
          <c:cat>
            <c:strRef>
              <c:f>Ч2!$J$332:$P$332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Ч2!$J$334:$P$334</c:f>
              <c:numCache>
                <c:formatCode>General</c:formatCode>
                <c:ptCount val="7"/>
                <c:pt idx="0">
                  <c:v>71</c:v>
                </c:pt>
                <c:pt idx="1">
                  <c:v>77</c:v>
                </c:pt>
                <c:pt idx="2">
                  <c:v>66</c:v>
                </c:pt>
                <c:pt idx="3">
                  <c:v>83</c:v>
                </c:pt>
                <c:pt idx="4">
                  <c:v>92</c:v>
                </c:pt>
                <c:pt idx="5">
                  <c:v>31</c:v>
                </c:pt>
                <c:pt idx="6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1E-4BE9-9B96-C3490AAB25D8}"/>
            </c:ext>
          </c:extLst>
        </c:ser>
        <c:ser>
          <c:idx val="2"/>
          <c:order val="2"/>
          <c:tx>
            <c:strRef>
              <c:f>Ч2!$G$335:$I$335</c:f>
              <c:strCache>
                <c:ptCount val="3"/>
                <c:pt idx="0">
                  <c:v>"2"</c:v>
                </c:pt>
              </c:strCache>
            </c:strRef>
          </c:tx>
          <c:invertIfNegative val="0"/>
          <c:cat>
            <c:strRef>
              <c:f>Ч2!$J$332:$P$332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Ч2!$J$335:$P$335</c:f>
              <c:numCache>
                <c:formatCode>General</c:formatCode>
                <c:ptCount val="7"/>
                <c:pt idx="0">
                  <c:v>20</c:v>
                </c:pt>
                <c:pt idx="1">
                  <c:v>63</c:v>
                </c:pt>
                <c:pt idx="2">
                  <c:v>80</c:v>
                </c:pt>
                <c:pt idx="3">
                  <c:v>46</c:v>
                </c:pt>
                <c:pt idx="4">
                  <c:v>55</c:v>
                </c:pt>
                <c:pt idx="5">
                  <c:v>43</c:v>
                </c:pt>
                <c:pt idx="6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1E-4BE9-9B96-C3490AAB25D8}"/>
            </c:ext>
          </c:extLst>
        </c:ser>
        <c:ser>
          <c:idx val="3"/>
          <c:order val="3"/>
          <c:tx>
            <c:strRef>
              <c:f>Ч2!$G$336:$I$336</c:f>
              <c:strCache>
                <c:ptCount val="3"/>
                <c:pt idx="0">
                  <c:v>"3"</c:v>
                </c:pt>
              </c:strCache>
            </c:strRef>
          </c:tx>
          <c:invertIfNegative val="0"/>
          <c:cat>
            <c:strRef>
              <c:f>Ч2!$J$332:$P$332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Ч2!$J$336:$P$336</c:f>
              <c:numCache>
                <c:formatCode>General</c:formatCode>
                <c:ptCount val="7"/>
                <c:pt idx="0">
                  <c:v>0</c:v>
                </c:pt>
                <c:pt idx="1">
                  <c:v>36</c:v>
                </c:pt>
                <c:pt idx="2">
                  <c:v>32</c:v>
                </c:pt>
                <c:pt idx="3">
                  <c:v>22</c:v>
                </c:pt>
                <c:pt idx="4">
                  <c:v>8</c:v>
                </c:pt>
                <c:pt idx="5">
                  <c:v>54</c:v>
                </c:pt>
                <c:pt idx="6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1E-4BE9-9B96-C3490AAB2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2810752"/>
        <c:axId val="252812672"/>
        <c:axId val="0"/>
      </c:bar3DChart>
      <c:catAx>
        <c:axId val="252810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Номера заданий части 2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252812672"/>
        <c:crosses val="autoZero"/>
        <c:auto val="1"/>
        <c:lblAlgn val="ctr"/>
        <c:lblOffset val="100"/>
        <c:noMultiLvlLbl val="0"/>
      </c:catAx>
      <c:valAx>
        <c:axId val="252812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/>
                  <a:t>Кол-во участников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52810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Ч2!$F$342</c:f>
              <c:strCache>
                <c:ptCount val="1"/>
                <c:pt idx="0">
                  <c:v>Процент выполнения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Ч2!$J$341:$P$341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Ч2!$J$342:$P$342</c:f>
              <c:numCache>
                <c:formatCode>0%</c:formatCode>
                <c:ptCount val="7"/>
                <c:pt idx="0">
                  <c:v>0.2834890965732087</c:v>
                </c:pt>
                <c:pt idx="1">
                  <c:v>0.54828660436137067</c:v>
                </c:pt>
                <c:pt idx="2">
                  <c:v>0.55451713395638624</c:v>
                </c:pt>
                <c:pt idx="3">
                  <c:v>0.47040498442367601</c:v>
                </c:pt>
                <c:pt idx="4">
                  <c:v>0.48286604361370716</c:v>
                </c:pt>
                <c:pt idx="5">
                  <c:v>0.39875389408099687</c:v>
                </c:pt>
                <c:pt idx="6">
                  <c:v>0.43302180685358255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63-4C11-90DC-208DA1184131}"/>
            </c:ext>
          </c:extLst>
        </c:ser>
        <c:ser>
          <c:idx val="1"/>
          <c:order val="1"/>
          <c:tx>
            <c:strRef>
              <c:f>Ч2!$F$344</c:f>
              <c:strCache>
                <c:ptCount val="1"/>
                <c:pt idx="0">
                  <c:v>Процент невыполнения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Ч2!$J$341:$P$341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Ч2!$J$343:$P$343</c:f>
              <c:numCache>
                <c:formatCode>0%</c:formatCode>
                <c:ptCount val="7"/>
                <c:pt idx="0">
                  <c:v>0.71651090342679136</c:v>
                </c:pt>
                <c:pt idx="1">
                  <c:v>0.45171339563862933</c:v>
                </c:pt>
                <c:pt idx="2">
                  <c:v>0.44548286604361376</c:v>
                </c:pt>
                <c:pt idx="3">
                  <c:v>0.52959501557632405</c:v>
                </c:pt>
                <c:pt idx="4">
                  <c:v>0.51713395638629289</c:v>
                </c:pt>
                <c:pt idx="5">
                  <c:v>0.60124610591900307</c:v>
                </c:pt>
                <c:pt idx="6">
                  <c:v>0.56697819314641751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63-4C11-90DC-208DA1184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52394112"/>
        <c:axId val="252400000"/>
        <c:axId val="0"/>
      </c:bar3DChart>
      <c:catAx>
        <c:axId val="252394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2400000"/>
        <c:crosses val="autoZero"/>
        <c:auto val="1"/>
        <c:lblAlgn val="ctr"/>
        <c:lblOffset val="100"/>
        <c:noMultiLvlLbl val="0"/>
      </c:catAx>
      <c:valAx>
        <c:axId val="2524000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52394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/>
              <a:t>Баллы</a:t>
            </a:r>
            <a:r>
              <a:rPr lang="ru-RU" sz="1200" baseline="0"/>
              <a:t> за задания высокого уровня сложности части 2 ЕГЭ по биологии в 2018 г.</a:t>
            </a:r>
            <a:endParaRPr lang="ru-RU" sz="12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Лист1!$O$14</c:f>
              <c:strCache>
                <c:ptCount val="1"/>
                <c:pt idx="0">
                  <c:v>"0"</c:v>
                </c:pt>
              </c:strCache>
            </c:strRef>
          </c:tx>
          <c:cat>
            <c:strRef>
              <c:f>Лист1!$N$15:$N$21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Лист1!$O$15:$O$21</c:f>
              <c:numCache>
                <c:formatCode>0%</c:formatCode>
                <c:ptCount val="7"/>
                <c:pt idx="0">
                  <c:v>0.6488294314381271</c:v>
                </c:pt>
                <c:pt idx="1">
                  <c:v>0.44481605351170567</c:v>
                </c:pt>
                <c:pt idx="2">
                  <c:v>0.52173913043478259</c:v>
                </c:pt>
                <c:pt idx="3">
                  <c:v>0.57190635451505012</c:v>
                </c:pt>
                <c:pt idx="4">
                  <c:v>0.57859531772575246</c:v>
                </c:pt>
                <c:pt idx="5">
                  <c:v>0.64548494983277593</c:v>
                </c:pt>
                <c:pt idx="6">
                  <c:v>0.52508361204013376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Лист1!$P$14</c:f>
              <c:strCache>
                <c:ptCount val="1"/>
                <c:pt idx="0">
                  <c:v>"1"</c:v>
                </c:pt>
              </c:strCache>
            </c:strRef>
          </c:tx>
          <c:cat>
            <c:strRef>
              <c:f>Лист1!$N$15:$N$21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Лист1!$P$15:$P$21</c:f>
              <c:numCache>
                <c:formatCode>0%</c:formatCode>
                <c:ptCount val="7"/>
                <c:pt idx="0">
                  <c:v>0.24414715719063546</c:v>
                </c:pt>
                <c:pt idx="1">
                  <c:v>0.26421404682274247</c:v>
                </c:pt>
                <c:pt idx="2">
                  <c:v>0.21739130434782608</c:v>
                </c:pt>
                <c:pt idx="3">
                  <c:v>0.18729096989966554</c:v>
                </c:pt>
                <c:pt idx="4">
                  <c:v>0.25083612040133779</c:v>
                </c:pt>
                <c:pt idx="5">
                  <c:v>0.15050167224080269</c:v>
                </c:pt>
                <c:pt idx="6">
                  <c:v>0.16053511705685619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Лист1!$Q$14</c:f>
              <c:strCache>
                <c:ptCount val="1"/>
                <c:pt idx="0">
                  <c:v>"2"</c:v>
                </c:pt>
              </c:strCache>
            </c:strRef>
          </c:tx>
          <c:cat>
            <c:strRef>
              <c:f>Лист1!$N$15:$N$21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Лист1!$Q$15:$Q$21</c:f>
              <c:numCache>
                <c:formatCode>0%</c:formatCode>
                <c:ptCount val="7"/>
                <c:pt idx="0">
                  <c:v>0.10702341137123746</c:v>
                </c:pt>
                <c:pt idx="1">
                  <c:v>0.18729096989966554</c:v>
                </c:pt>
                <c:pt idx="2">
                  <c:v>0.15719063545150502</c:v>
                </c:pt>
                <c:pt idx="3">
                  <c:v>0.16053511705685619</c:v>
                </c:pt>
                <c:pt idx="4">
                  <c:v>0.13043478260869565</c:v>
                </c:pt>
                <c:pt idx="5">
                  <c:v>0.10033444816053512</c:v>
                </c:pt>
                <c:pt idx="6">
                  <c:v>0.14046822742474915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Лист1!$R$14</c:f>
              <c:strCache>
                <c:ptCount val="1"/>
                <c:pt idx="0">
                  <c:v>"3"</c:v>
                </c:pt>
              </c:strCache>
            </c:strRef>
          </c:tx>
          <c:cat>
            <c:strRef>
              <c:f>Лист1!$N$15:$N$21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Лист1!$R$15:$R$21</c:f>
              <c:numCache>
                <c:formatCode>0%</c:formatCode>
                <c:ptCount val="7"/>
                <c:pt idx="0">
                  <c:v>0</c:v>
                </c:pt>
                <c:pt idx="1">
                  <c:v>0.10367892976588629</c:v>
                </c:pt>
                <c:pt idx="2">
                  <c:v>0.10367892976588629</c:v>
                </c:pt>
                <c:pt idx="3">
                  <c:v>8.0267558528428096E-2</c:v>
                </c:pt>
                <c:pt idx="4">
                  <c:v>4.0133779264214048E-2</c:v>
                </c:pt>
                <c:pt idx="5">
                  <c:v>0.10367892976588629</c:v>
                </c:pt>
                <c:pt idx="6">
                  <c:v>0.17391304347826086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159296"/>
        <c:axId val="253160832"/>
      </c:lineChart>
      <c:catAx>
        <c:axId val="253159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53160832"/>
        <c:crosses val="autoZero"/>
        <c:auto val="1"/>
        <c:lblAlgn val="ctr"/>
        <c:lblOffset val="100"/>
        <c:noMultiLvlLbl val="0"/>
      </c:catAx>
      <c:valAx>
        <c:axId val="2531608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53159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/>
              <a:t>Выполнение</a:t>
            </a:r>
            <a:r>
              <a:rPr lang="ru-RU" sz="1200" baseline="0"/>
              <a:t> заданий высокого уровня сложности части 2 ЕГЭ по биологии в 2019 г.</a:t>
            </a:r>
            <a:endParaRPr lang="ru-RU" sz="12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Ч2!$R$333</c:f>
              <c:strCache>
                <c:ptCount val="1"/>
                <c:pt idx="0">
                  <c:v>"0"</c:v>
                </c:pt>
              </c:strCache>
            </c:strRef>
          </c:tx>
          <c:cat>
            <c:strRef>
              <c:f>Ч2!$S$332:$Y$332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Ч2!$S$333:$Y$333</c:f>
              <c:numCache>
                <c:formatCode>0%</c:formatCode>
                <c:ptCount val="7"/>
                <c:pt idx="0">
                  <c:v>0.71651090342679125</c:v>
                </c:pt>
                <c:pt idx="1">
                  <c:v>0.45171339563862928</c:v>
                </c:pt>
                <c:pt idx="2">
                  <c:v>0.4454828660436137</c:v>
                </c:pt>
                <c:pt idx="3">
                  <c:v>0.52959501557632394</c:v>
                </c:pt>
                <c:pt idx="4">
                  <c:v>0.51713395638629278</c:v>
                </c:pt>
                <c:pt idx="5">
                  <c:v>0.60124610591900307</c:v>
                </c:pt>
                <c:pt idx="6">
                  <c:v>0.5669781931464174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Ч2!$R$334</c:f>
              <c:strCache>
                <c:ptCount val="1"/>
                <c:pt idx="0">
                  <c:v>"1"</c:v>
                </c:pt>
              </c:strCache>
            </c:strRef>
          </c:tx>
          <c:cat>
            <c:strRef>
              <c:f>Ч2!$S$332:$Y$332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Ч2!$S$334:$Y$334</c:f>
              <c:numCache>
                <c:formatCode>0%</c:formatCode>
                <c:ptCount val="7"/>
                <c:pt idx="0">
                  <c:v>0.22118380062305296</c:v>
                </c:pt>
                <c:pt idx="1">
                  <c:v>0.23987538940809969</c:v>
                </c:pt>
                <c:pt idx="2">
                  <c:v>0.20560747663551401</c:v>
                </c:pt>
                <c:pt idx="3">
                  <c:v>0.25856697819314639</c:v>
                </c:pt>
                <c:pt idx="4">
                  <c:v>0.28660436137071649</c:v>
                </c:pt>
                <c:pt idx="5">
                  <c:v>9.657320872274143E-2</c:v>
                </c:pt>
                <c:pt idx="6">
                  <c:v>0.1557632398753894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Ч2!$R$335</c:f>
              <c:strCache>
                <c:ptCount val="1"/>
                <c:pt idx="0">
                  <c:v>"2"</c:v>
                </c:pt>
              </c:strCache>
            </c:strRef>
          </c:tx>
          <c:cat>
            <c:strRef>
              <c:f>Ч2!$S$332:$Y$332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Ч2!$S$335:$Y$335</c:f>
              <c:numCache>
                <c:formatCode>0%</c:formatCode>
                <c:ptCount val="7"/>
                <c:pt idx="0">
                  <c:v>6.2305295950155763E-2</c:v>
                </c:pt>
                <c:pt idx="1">
                  <c:v>0.19626168224299065</c:v>
                </c:pt>
                <c:pt idx="2">
                  <c:v>0.24922118380062305</c:v>
                </c:pt>
                <c:pt idx="3">
                  <c:v>0.14330218068535824</c:v>
                </c:pt>
                <c:pt idx="4">
                  <c:v>0.17133956386292834</c:v>
                </c:pt>
                <c:pt idx="5">
                  <c:v>0.13395638629283488</c:v>
                </c:pt>
                <c:pt idx="6">
                  <c:v>9.0342679127725853E-2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Ч2!$R$336</c:f>
              <c:strCache>
                <c:ptCount val="1"/>
                <c:pt idx="0">
                  <c:v>"3"</c:v>
                </c:pt>
              </c:strCache>
            </c:strRef>
          </c:tx>
          <c:cat>
            <c:strRef>
              <c:f>Ч2!$S$332:$Y$332</c:f>
              <c:strCache>
                <c:ptCount val="7"/>
                <c:pt idx="0">
                  <c:v>№22</c:v>
                </c:pt>
                <c:pt idx="1">
                  <c:v>№23</c:v>
                </c:pt>
                <c:pt idx="2">
                  <c:v>№24</c:v>
                </c:pt>
                <c:pt idx="3">
                  <c:v>№25</c:v>
                </c:pt>
                <c:pt idx="4">
                  <c:v>№26</c:v>
                </c:pt>
                <c:pt idx="5">
                  <c:v>№27</c:v>
                </c:pt>
                <c:pt idx="6">
                  <c:v>№28</c:v>
                </c:pt>
              </c:strCache>
            </c:strRef>
          </c:cat>
          <c:val>
            <c:numRef>
              <c:f>Ч2!$S$336:$Y$336</c:f>
              <c:numCache>
                <c:formatCode>0%</c:formatCode>
                <c:ptCount val="7"/>
                <c:pt idx="0">
                  <c:v>0</c:v>
                </c:pt>
                <c:pt idx="1">
                  <c:v>0.11214953271028037</c:v>
                </c:pt>
                <c:pt idx="2">
                  <c:v>9.9688473520249218E-2</c:v>
                </c:pt>
                <c:pt idx="3">
                  <c:v>6.8535825545171333E-2</c:v>
                </c:pt>
                <c:pt idx="4">
                  <c:v>2.4922118380062305E-2</c:v>
                </c:pt>
                <c:pt idx="5">
                  <c:v>0.16822429906542055</c:v>
                </c:pt>
                <c:pt idx="6">
                  <c:v>0.18691588785046728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50112"/>
        <c:axId val="253451648"/>
      </c:lineChart>
      <c:catAx>
        <c:axId val="253450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53451648"/>
        <c:crosses val="autoZero"/>
        <c:auto val="1"/>
        <c:lblAlgn val="ctr"/>
        <c:lblOffset val="100"/>
        <c:noMultiLvlLbl val="0"/>
      </c:catAx>
      <c:valAx>
        <c:axId val="2534516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53450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Распределение баллов ЕГЭ по химии в 2018 году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Лист1!$C$181:$M$181</c:f>
              <c:strCache>
                <c:ptCount val="11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91-99</c:v>
                </c:pt>
                <c:pt idx="10">
                  <c:v>100</c:v>
                </c:pt>
              </c:strCache>
            </c:strRef>
          </c:cat>
          <c:val>
            <c:numRef>
              <c:f>Лист1!$C$182:$M$182</c:f>
              <c:numCache>
                <c:formatCode>General</c:formatCode>
                <c:ptCount val="11"/>
                <c:pt idx="0">
                  <c:v>1.8</c:v>
                </c:pt>
                <c:pt idx="1">
                  <c:v>5.5</c:v>
                </c:pt>
                <c:pt idx="2">
                  <c:v>3.7</c:v>
                </c:pt>
                <c:pt idx="3">
                  <c:v>13.4</c:v>
                </c:pt>
                <c:pt idx="4">
                  <c:v>13.4</c:v>
                </c:pt>
                <c:pt idx="5">
                  <c:v>12.8</c:v>
                </c:pt>
                <c:pt idx="6">
                  <c:v>15.2</c:v>
                </c:pt>
                <c:pt idx="7">
                  <c:v>20.7</c:v>
                </c:pt>
                <c:pt idx="8">
                  <c:v>5.5</c:v>
                </c:pt>
                <c:pt idx="9">
                  <c:v>7.3</c:v>
                </c:pt>
                <c:pt idx="1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FD-48C8-A838-16608C4F90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238592"/>
        <c:axId val="50246016"/>
        <c:axId val="0"/>
      </c:bar3DChart>
      <c:catAx>
        <c:axId val="5023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Тестовые баллы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46016"/>
        <c:crosses val="autoZero"/>
        <c:auto val="1"/>
        <c:lblAlgn val="ctr"/>
        <c:lblOffset val="100"/>
        <c:noMultiLvlLbl val="0"/>
      </c:catAx>
      <c:valAx>
        <c:axId val="5024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 участников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3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ru-RU" sz="1400"/>
              <a:t>Распределение тестовых баллов ЕГЭ по географии в 2019 г.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'Часть 1'!$AR$53</c:f>
              <c:strCache>
                <c:ptCount val="1"/>
                <c:pt idx="0">
                  <c:v>г.Смоленск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multiLvlStrRef>
              <c:f>'Часть 1'!$AT$51:$BD$52</c:f>
              <c:multiLvlStrCache>
                <c:ptCount val="11"/>
                <c:lvl>
                  <c:pt idx="0">
                    <c:v>1-10</c:v>
                  </c:pt>
                  <c:pt idx="1">
                    <c:v>11-20</c:v>
                  </c:pt>
                  <c:pt idx="2">
                    <c:v>21-30</c:v>
                  </c:pt>
                  <c:pt idx="3">
                    <c:v>31-40</c:v>
                  </c:pt>
                  <c:pt idx="4">
                    <c:v>41-50</c:v>
                  </c:pt>
                  <c:pt idx="5">
                    <c:v>51-60</c:v>
                  </c:pt>
                  <c:pt idx="6">
                    <c:v>61-70</c:v>
                  </c:pt>
                  <c:pt idx="7">
                    <c:v>71-80</c:v>
                  </c:pt>
                  <c:pt idx="8">
                    <c:v>81-90</c:v>
                  </c:pt>
                  <c:pt idx="9">
                    <c:v>91-100</c:v>
                  </c:pt>
                  <c:pt idx="10">
                    <c:v>100</c:v>
                  </c:pt>
                </c:lvl>
                <c:lvl>
                  <c:pt idx="0">
                    <c:v>Баллы</c:v>
                  </c:pt>
                </c:lvl>
              </c:multiLvlStrCache>
            </c:multiLvlStrRef>
          </c:cat>
          <c:val>
            <c:numRef>
              <c:f>'Часть 1'!$AT$53:$BD$53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0.125</c:v>
                </c:pt>
                <c:pt idx="3">
                  <c:v>0.25</c:v>
                </c:pt>
                <c:pt idx="4">
                  <c:v>0.25</c:v>
                </c:pt>
                <c:pt idx="5">
                  <c:v>0.17499999999999999</c:v>
                </c:pt>
                <c:pt idx="6">
                  <c:v>0.125</c:v>
                </c:pt>
                <c:pt idx="7">
                  <c:v>0.05</c:v>
                </c:pt>
                <c:pt idx="8">
                  <c:v>0</c:v>
                </c:pt>
                <c:pt idx="9">
                  <c:v>2.5000000000000001E-2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61-4E2B-8520-C88EDF7F2038}"/>
            </c:ext>
          </c:extLst>
        </c:ser>
        <c:ser>
          <c:idx val="1"/>
          <c:order val="1"/>
          <c:tx>
            <c:strRef>
              <c:f>'Часть 1'!$AR$54</c:f>
              <c:strCache>
                <c:ptCount val="1"/>
                <c:pt idx="0">
                  <c:v>Область</c:v>
                </c:pt>
              </c:strCache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multiLvlStrRef>
              <c:f>'Часть 1'!$AT$51:$BD$52</c:f>
              <c:multiLvlStrCache>
                <c:ptCount val="11"/>
                <c:lvl>
                  <c:pt idx="0">
                    <c:v>1-10</c:v>
                  </c:pt>
                  <c:pt idx="1">
                    <c:v>11-20</c:v>
                  </c:pt>
                  <c:pt idx="2">
                    <c:v>21-30</c:v>
                  </c:pt>
                  <c:pt idx="3">
                    <c:v>31-40</c:v>
                  </c:pt>
                  <c:pt idx="4">
                    <c:v>41-50</c:v>
                  </c:pt>
                  <c:pt idx="5">
                    <c:v>51-60</c:v>
                  </c:pt>
                  <c:pt idx="6">
                    <c:v>61-70</c:v>
                  </c:pt>
                  <c:pt idx="7">
                    <c:v>71-80</c:v>
                  </c:pt>
                  <c:pt idx="8">
                    <c:v>81-90</c:v>
                  </c:pt>
                  <c:pt idx="9">
                    <c:v>91-100</c:v>
                  </c:pt>
                  <c:pt idx="10">
                    <c:v>100</c:v>
                  </c:pt>
                </c:lvl>
                <c:lvl>
                  <c:pt idx="0">
                    <c:v>Баллы</c:v>
                  </c:pt>
                </c:lvl>
              </c:multiLvlStrCache>
            </c:multiLvlStrRef>
          </c:cat>
          <c:val>
            <c:numRef>
              <c:f>'Часть 1'!$AT$54:$BD$54</c:f>
              <c:numCache>
                <c:formatCode>0%</c:formatCode>
                <c:ptCount val="11"/>
                <c:pt idx="0">
                  <c:v>8.9285714285714281E-3</c:v>
                </c:pt>
                <c:pt idx="1">
                  <c:v>8.9285714285714281E-3</c:v>
                </c:pt>
                <c:pt idx="2">
                  <c:v>6.25E-2</c:v>
                </c:pt>
                <c:pt idx="3">
                  <c:v>0.16071428571428573</c:v>
                </c:pt>
                <c:pt idx="4">
                  <c:v>0.26785714285714285</c:v>
                </c:pt>
                <c:pt idx="5">
                  <c:v>0.20535714285714285</c:v>
                </c:pt>
                <c:pt idx="6">
                  <c:v>0.20535714285714285</c:v>
                </c:pt>
                <c:pt idx="7">
                  <c:v>3.5714285714285712E-2</c:v>
                </c:pt>
                <c:pt idx="8">
                  <c:v>8.9285714285714281E-3</c:v>
                </c:pt>
                <c:pt idx="9">
                  <c:v>3.5714285714285712E-2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661-4E2B-8520-C88EDF7F2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115072"/>
        <c:axId val="256116992"/>
      </c:lineChart>
      <c:catAx>
        <c:axId val="25611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56116992"/>
        <c:crosses val="autoZero"/>
        <c:auto val="1"/>
        <c:lblAlgn val="ctr"/>
        <c:lblOffset val="100"/>
        <c:noMultiLvlLbl val="0"/>
      </c:catAx>
      <c:valAx>
        <c:axId val="25611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561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Распределение тестовых баллов ЕГЭ по географии в 2018 г.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Лист1!$J$8:$S$8</c:f>
              <c:strCache>
                <c:ptCount val="10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</c:strCache>
            </c:strRef>
          </c:cat>
          <c:val>
            <c:numRef>
              <c:f>Лист1!$J$9:$S$9</c:f>
              <c:numCache>
                <c:formatCode>General</c:formatCode>
                <c:ptCount val="10"/>
                <c:pt idx="0">
                  <c:v>0</c:v>
                </c:pt>
                <c:pt idx="1">
                  <c:v>2.4</c:v>
                </c:pt>
                <c:pt idx="2">
                  <c:v>4.8</c:v>
                </c:pt>
                <c:pt idx="3">
                  <c:v>16.7</c:v>
                </c:pt>
                <c:pt idx="4">
                  <c:v>23.8</c:v>
                </c:pt>
                <c:pt idx="5">
                  <c:v>31</c:v>
                </c:pt>
                <c:pt idx="6">
                  <c:v>4.8</c:v>
                </c:pt>
                <c:pt idx="7">
                  <c:v>4.8</c:v>
                </c:pt>
                <c:pt idx="8">
                  <c:v>9.5</c:v>
                </c:pt>
                <c:pt idx="9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305408"/>
        <c:axId val="256307200"/>
      </c:lineChart>
      <c:catAx>
        <c:axId val="256305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56307200"/>
        <c:crosses val="autoZero"/>
        <c:auto val="1"/>
        <c:lblAlgn val="ctr"/>
        <c:lblOffset val="100"/>
        <c:noMultiLvlLbl val="0"/>
      </c:catAx>
      <c:valAx>
        <c:axId val="256307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Количество, в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5630540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Распределение тестовых баллов ЕГЭ по географии в 2019 г.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59-42B6-AA54-5520C8162F0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59-42B6-AA54-5520C8162F0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59-42B6-AA54-5520C8162F0C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59-42B6-AA54-5520C8162F0C}"/>
              </c:ext>
            </c:extLst>
          </c:dPt>
          <c:dLbls>
            <c:dLbl>
              <c:idx val="0"/>
              <c:layout>
                <c:manualLayout>
                  <c:x val="-0.17411406386701661"/>
                  <c:y val="0.11237241178186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59-42B6-AA54-5520C8162F0C}"/>
                </c:ext>
              </c:extLst>
            </c:dLbl>
            <c:dLbl>
              <c:idx val="1"/>
              <c:layout>
                <c:manualLayout>
                  <c:x val="0.20585684601924759"/>
                  <c:y val="-0.321111111111111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59-42B6-AA54-5520C8162F0C}"/>
                </c:ext>
              </c:extLst>
            </c:dLbl>
            <c:dLbl>
              <c:idx val="2"/>
              <c:layout>
                <c:manualLayout>
                  <c:x val="0.13072025371828522"/>
                  <c:y val="8.43460192475940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59-42B6-AA54-5520C8162F0C}"/>
                </c:ext>
              </c:extLst>
            </c:dLbl>
            <c:dLbl>
              <c:idx val="3"/>
              <c:layout>
                <c:manualLayout>
                  <c:x val="-0.27433923884514438"/>
                  <c:y val="4.15638670166229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59-42B6-AA54-5520C8162F0C}"/>
                </c:ext>
              </c:extLst>
            </c:dLbl>
            <c:dLbl>
              <c:idx val="4"/>
              <c:layout>
                <c:manualLayout>
                  <c:x val="0.36111012685914262"/>
                  <c:y val="4.61934966462525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59-42B6-AA54-5520C8162F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'Часть 2'!$H$64:$H$68</c:f>
              <c:strCache>
                <c:ptCount val="5"/>
                <c:pt idx="0">
                  <c:v>0-36 баллов</c:v>
                </c:pt>
                <c:pt idx="1">
                  <c:v>37-60 баллов</c:v>
                </c:pt>
                <c:pt idx="2">
                  <c:v>61-80 баллов</c:v>
                </c:pt>
                <c:pt idx="3">
                  <c:v>81-99 баллов</c:v>
                </c:pt>
                <c:pt idx="4">
                  <c:v>100 баллов</c:v>
                </c:pt>
              </c:strCache>
            </c:strRef>
          </c:cat>
          <c:val>
            <c:numRef>
              <c:f>'Часть 2'!$I$64:$I$68</c:f>
              <c:numCache>
                <c:formatCode>General</c:formatCode>
                <c:ptCount val="5"/>
                <c:pt idx="0">
                  <c:v>11</c:v>
                </c:pt>
                <c:pt idx="1">
                  <c:v>21</c:v>
                </c:pt>
                <c:pt idx="2">
                  <c:v>6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659-42B6-AA54-5520C8162F0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Средний процент выполнения заданий базового уровня части 1 ЕГЭ по географии в 2019 г.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'Часть 1'!$I$101</c:f>
              <c:strCache>
                <c:ptCount val="1"/>
                <c:pt idx="0">
                  <c:v>Смоленск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'Часть 1'!$J$100:$AA$100</c:f>
              <c:strCache>
                <c:ptCount val="18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  <c:pt idx="12">
                  <c:v>№14</c:v>
                </c:pt>
                <c:pt idx="13">
                  <c:v>№15</c:v>
                </c:pt>
                <c:pt idx="14">
                  <c:v>№16</c:v>
                </c:pt>
                <c:pt idx="15">
                  <c:v>№17</c:v>
                </c:pt>
                <c:pt idx="16">
                  <c:v>№18</c:v>
                </c:pt>
                <c:pt idx="17">
                  <c:v>№26</c:v>
                </c:pt>
              </c:strCache>
            </c:strRef>
          </c:cat>
          <c:val>
            <c:numRef>
              <c:f>'Часть 1'!$J$101:$AA$101</c:f>
              <c:numCache>
                <c:formatCode>0%</c:formatCode>
                <c:ptCount val="18"/>
                <c:pt idx="0">
                  <c:v>0.8</c:v>
                </c:pt>
                <c:pt idx="1">
                  <c:v>0.4</c:v>
                </c:pt>
                <c:pt idx="2">
                  <c:v>0.76</c:v>
                </c:pt>
                <c:pt idx="3">
                  <c:v>0.53</c:v>
                </c:pt>
                <c:pt idx="4">
                  <c:v>0.38</c:v>
                </c:pt>
                <c:pt idx="5">
                  <c:v>0.38</c:v>
                </c:pt>
                <c:pt idx="6">
                  <c:v>0.45</c:v>
                </c:pt>
                <c:pt idx="7">
                  <c:v>0.83</c:v>
                </c:pt>
                <c:pt idx="8">
                  <c:v>0.48</c:v>
                </c:pt>
                <c:pt idx="9">
                  <c:v>0.68</c:v>
                </c:pt>
                <c:pt idx="10">
                  <c:v>0.71</c:v>
                </c:pt>
                <c:pt idx="11">
                  <c:v>0.63</c:v>
                </c:pt>
                <c:pt idx="12">
                  <c:v>0.86</c:v>
                </c:pt>
                <c:pt idx="13">
                  <c:v>0.89</c:v>
                </c:pt>
                <c:pt idx="14">
                  <c:v>0.45</c:v>
                </c:pt>
                <c:pt idx="15">
                  <c:v>0.63</c:v>
                </c:pt>
                <c:pt idx="16">
                  <c:v>0.71</c:v>
                </c:pt>
                <c:pt idx="17">
                  <c:v>0.78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97-4773-82B3-0D95F34C2653}"/>
            </c:ext>
          </c:extLst>
        </c:ser>
        <c:ser>
          <c:idx val="1"/>
          <c:order val="1"/>
          <c:tx>
            <c:strRef>
              <c:f>'Часть 1'!$I$102</c:f>
              <c:strCache>
                <c:ptCount val="1"/>
                <c:pt idx="0">
                  <c:v>Область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'Часть 1'!$J$100:$AA$100</c:f>
              <c:strCache>
                <c:ptCount val="18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  <c:pt idx="12">
                  <c:v>№14</c:v>
                </c:pt>
                <c:pt idx="13">
                  <c:v>№15</c:v>
                </c:pt>
                <c:pt idx="14">
                  <c:v>№16</c:v>
                </c:pt>
                <c:pt idx="15">
                  <c:v>№17</c:v>
                </c:pt>
                <c:pt idx="16">
                  <c:v>№18</c:v>
                </c:pt>
                <c:pt idx="17">
                  <c:v>№26</c:v>
                </c:pt>
              </c:strCache>
            </c:strRef>
          </c:cat>
          <c:val>
            <c:numRef>
              <c:f>'Часть 1'!$J$102:$AA$102</c:f>
              <c:numCache>
                <c:formatCode>0%</c:formatCode>
                <c:ptCount val="18"/>
                <c:pt idx="0">
                  <c:v>0.87</c:v>
                </c:pt>
                <c:pt idx="1">
                  <c:v>0.55000000000000004</c:v>
                </c:pt>
                <c:pt idx="2">
                  <c:v>0.77</c:v>
                </c:pt>
                <c:pt idx="3">
                  <c:v>0.56000000000000005</c:v>
                </c:pt>
                <c:pt idx="4">
                  <c:v>0.41</c:v>
                </c:pt>
                <c:pt idx="5">
                  <c:v>0.44</c:v>
                </c:pt>
                <c:pt idx="6">
                  <c:v>0.59</c:v>
                </c:pt>
                <c:pt idx="7">
                  <c:v>0.82</c:v>
                </c:pt>
                <c:pt idx="8">
                  <c:v>0.5</c:v>
                </c:pt>
                <c:pt idx="9">
                  <c:v>0.68</c:v>
                </c:pt>
                <c:pt idx="10">
                  <c:v>0.74</c:v>
                </c:pt>
                <c:pt idx="11">
                  <c:v>0.61</c:v>
                </c:pt>
                <c:pt idx="12">
                  <c:v>0.79</c:v>
                </c:pt>
                <c:pt idx="13">
                  <c:v>0.91</c:v>
                </c:pt>
                <c:pt idx="14">
                  <c:v>0.63</c:v>
                </c:pt>
                <c:pt idx="15">
                  <c:v>0.69</c:v>
                </c:pt>
                <c:pt idx="16">
                  <c:v>0.68</c:v>
                </c:pt>
                <c:pt idx="17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97-4773-82B3-0D95F34C2653}"/>
            </c:ext>
          </c:extLst>
        </c:ser>
        <c:ser>
          <c:idx val="2"/>
          <c:order val="2"/>
          <c:tx>
            <c:strRef>
              <c:f>'Часть 1'!$I$103</c:f>
              <c:strCache>
                <c:ptCount val="1"/>
                <c:pt idx="0">
                  <c:v>РФ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'Часть 1'!$J$100:$AA$100</c:f>
              <c:strCache>
                <c:ptCount val="18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  <c:pt idx="12">
                  <c:v>№14</c:v>
                </c:pt>
                <c:pt idx="13">
                  <c:v>№15</c:v>
                </c:pt>
                <c:pt idx="14">
                  <c:v>№16</c:v>
                </c:pt>
                <c:pt idx="15">
                  <c:v>№17</c:v>
                </c:pt>
                <c:pt idx="16">
                  <c:v>№18</c:v>
                </c:pt>
                <c:pt idx="17">
                  <c:v>№26</c:v>
                </c:pt>
              </c:strCache>
            </c:strRef>
          </c:cat>
          <c:val>
            <c:numRef>
              <c:f>'Часть 1'!$J$103:$AA$103</c:f>
              <c:numCache>
                <c:formatCode>0%</c:formatCode>
                <c:ptCount val="18"/>
                <c:pt idx="0">
                  <c:v>0.877</c:v>
                </c:pt>
                <c:pt idx="1">
                  <c:v>0.69</c:v>
                </c:pt>
                <c:pt idx="2">
                  <c:v>0.60199999999999998</c:v>
                </c:pt>
                <c:pt idx="3">
                  <c:v>0.46</c:v>
                </c:pt>
                <c:pt idx="4">
                  <c:v>0.62</c:v>
                </c:pt>
                <c:pt idx="5">
                  <c:v>0.59</c:v>
                </c:pt>
                <c:pt idx="6">
                  <c:v>0.63</c:v>
                </c:pt>
                <c:pt idx="7">
                  <c:v>0.78</c:v>
                </c:pt>
                <c:pt idx="8">
                  <c:v>0.62</c:v>
                </c:pt>
                <c:pt idx="9">
                  <c:v>0.77</c:v>
                </c:pt>
                <c:pt idx="10">
                  <c:v>0.59</c:v>
                </c:pt>
                <c:pt idx="11">
                  <c:v>0.64</c:v>
                </c:pt>
                <c:pt idx="12">
                  <c:v>0.63</c:v>
                </c:pt>
                <c:pt idx="13">
                  <c:v>0.63</c:v>
                </c:pt>
                <c:pt idx="14">
                  <c:v>0.62</c:v>
                </c:pt>
                <c:pt idx="15">
                  <c:v>0.62</c:v>
                </c:pt>
                <c:pt idx="16">
                  <c:v>0.61</c:v>
                </c:pt>
                <c:pt idx="17">
                  <c:v>0.59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697-4773-82B3-0D95F34C2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625472"/>
        <c:axId val="251627392"/>
      </c:lineChart>
      <c:catAx>
        <c:axId val="25162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51627392"/>
        <c:crosses val="autoZero"/>
        <c:auto val="1"/>
        <c:lblAlgn val="ctr"/>
        <c:lblOffset val="100"/>
        <c:noMultiLvlLbl val="0"/>
      </c:catAx>
      <c:valAx>
        <c:axId val="25162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5162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Средний процент выполнения заданий повышенного и высокого уровня части 1 ЕГЭ по географии в 2019 г.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'Часть 1'!$I$106</c:f>
              <c:strCache>
                <c:ptCount val="1"/>
                <c:pt idx="0">
                  <c:v>Смоленск</c:v>
                </c:pt>
              </c:strCache>
            </c:strRef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'Часть 1'!$J$105:$R$105</c:f>
              <c:strCache>
                <c:ptCount val="9"/>
                <c:pt idx="0">
                  <c:v>№13</c:v>
                </c:pt>
                <c:pt idx="1">
                  <c:v>№19</c:v>
                </c:pt>
                <c:pt idx="2">
                  <c:v>№20</c:v>
                </c:pt>
                <c:pt idx="3">
                  <c:v>№21</c:v>
                </c:pt>
                <c:pt idx="4">
                  <c:v>№22</c:v>
                </c:pt>
                <c:pt idx="5">
                  <c:v>№23</c:v>
                </c:pt>
                <c:pt idx="6">
                  <c:v>№24</c:v>
                </c:pt>
                <c:pt idx="7">
                  <c:v>№25</c:v>
                </c:pt>
                <c:pt idx="8">
                  <c:v>№27</c:v>
                </c:pt>
              </c:strCache>
            </c:strRef>
          </c:cat>
          <c:val>
            <c:numRef>
              <c:f>'Часть 1'!$J$106:$R$106</c:f>
              <c:numCache>
                <c:formatCode>0%</c:formatCode>
                <c:ptCount val="9"/>
                <c:pt idx="0">
                  <c:v>0.28000000000000003</c:v>
                </c:pt>
                <c:pt idx="1">
                  <c:v>0.33</c:v>
                </c:pt>
                <c:pt idx="2">
                  <c:v>0.73</c:v>
                </c:pt>
                <c:pt idx="3">
                  <c:v>0.63</c:v>
                </c:pt>
                <c:pt idx="4">
                  <c:v>0.5</c:v>
                </c:pt>
                <c:pt idx="5">
                  <c:v>0.53</c:v>
                </c:pt>
                <c:pt idx="6">
                  <c:v>0.4</c:v>
                </c:pt>
                <c:pt idx="7">
                  <c:v>0.25</c:v>
                </c:pt>
                <c:pt idx="8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6F-4BF9-9FAC-D6F91979433E}"/>
            </c:ext>
          </c:extLst>
        </c:ser>
        <c:ser>
          <c:idx val="1"/>
          <c:order val="1"/>
          <c:tx>
            <c:strRef>
              <c:f>'Часть 1'!$I$107</c:f>
              <c:strCache>
                <c:ptCount val="1"/>
                <c:pt idx="0">
                  <c:v>Область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'Часть 1'!$J$105:$R$105</c:f>
              <c:strCache>
                <c:ptCount val="9"/>
                <c:pt idx="0">
                  <c:v>№13</c:v>
                </c:pt>
                <c:pt idx="1">
                  <c:v>№19</c:v>
                </c:pt>
                <c:pt idx="2">
                  <c:v>№20</c:v>
                </c:pt>
                <c:pt idx="3">
                  <c:v>№21</c:v>
                </c:pt>
                <c:pt idx="4">
                  <c:v>№22</c:v>
                </c:pt>
                <c:pt idx="5">
                  <c:v>№23</c:v>
                </c:pt>
                <c:pt idx="6">
                  <c:v>№24</c:v>
                </c:pt>
                <c:pt idx="7">
                  <c:v>№25</c:v>
                </c:pt>
                <c:pt idx="8">
                  <c:v>№27</c:v>
                </c:pt>
              </c:strCache>
            </c:strRef>
          </c:cat>
          <c:val>
            <c:numRef>
              <c:f>'Часть 1'!$J$107:$R$107</c:f>
              <c:numCache>
                <c:formatCode>0%</c:formatCode>
                <c:ptCount val="9"/>
                <c:pt idx="0">
                  <c:v>0.3</c:v>
                </c:pt>
                <c:pt idx="1">
                  <c:v>0.33</c:v>
                </c:pt>
                <c:pt idx="2">
                  <c:v>0.77</c:v>
                </c:pt>
                <c:pt idx="3">
                  <c:v>0.71</c:v>
                </c:pt>
                <c:pt idx="4">
                  <c:v>0.6</c:v>
                </c:pt>
                <c:pt idx="5">
                  <c:v>0.6</c:v>
                </c:pt>
                <c:pt idx="6">
                  <c:v>0.505</c:v>
                </c:pt>
                <c:pt idx="7">
                  <c:v>0.4</c:v>
                </c:pt>
                <c:pt idx="8">
                  <c:v>0.46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6F-4BF9-9FAC-D6F91979433E}"/>
            </c:ext>
          </c:extLst>
        </c:ser>
        <c:ser>
          <c:idx val="2"/>
          <c:order val="2"/>
          <c:tx>
            <c:strRef>
              <c:f>'Часть 1'!$I$108</c:f>
              <c:strCache>
                <c:ptCount val="1"/>
                <c:pt idx="0">
                  <c:v>РФ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'Часть 1'!$J$105:$R$105</c:f>
              <c:strCache>
                <c:ptCount val="9"/>
                <c:pt idx="0">
                  <c:v>№13</c:v>
                </c:pt>
                <c:pt idx="1">
                  <c:v>№19</c:v>
                </c:pt>
                <c:pt idx="2">
                  <c:v>№20</c:v>
                </c:pt>
                <c:pt idx="3">
                  <c:v>№21</c:v>
                </c:pt>
                <c:pt idx="4">
                  <c:v>№22</c:v>
                </c:pt>
                <c:pt idx="5">
                  <c:v>№23</c:v>
                </c:pt>
                <c:pt idx="6">
                  <c:v>№24</c:v>
                </c:pt>
                <c:pt idx="7">
                  <c:v>№25</c:v>
                </c:pt>
                <c:pt idx="8">
                  <c:v>№27</c:v>
                </c:pt>
              </c:strCache>
            </c:strRef>
          </c:cat>
          <c:val>
            <c:numRef>
              <c:f>'Часть 1'!$J$108:$R$108</c:f>
              <c:numCache>
                <c:formatCode>0%</c:formatCode>
                <c:ptCount val="9"/>
                <c:pt idx="0">
                  <c:v>0.63</c:v>
                </c:pt>
                <c:pt idx="1">
                  <c:v>0.61</c:v>
                </c:pt>
                <c:pt idx="2">
                  <c:v>0.61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0.59</c:v>
                </c:pt>
                <c:pt idx="7">
                  <c:v>0.59</c:v>
                </c:pt>
                <c:pt idx="8">
                  <c:v>0.57999999999999996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36F-4BF9-9FAC-D6F919794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694208"/>
        <c:axId val="219696128"/>
      </c:lineChart>
      <c:catAx>
        <c:axId val="21969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19696128"/>
        <c:crosses val="autoZero"/>
        <c:auto val="1"/>
        <c:lblAlgn val="ctr"/>
        <c:lblOffset val="100"/>
        <c:noMultiLvlLbl val="0"/>
      </c:catAx>
      <c:valAx>
        <c:axId val="21969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1969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Средний процент выполнения заданий части 2 повышенного и высокого уровня сложности  ЕГЭ по географии в 2019 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'Часть 1'!$I$111</c:f>
              <c:strCache>
                <c:ptCount val="1"/>
                <c:pt idx="0">
                  <c:v>Смоленск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'Часть 1'!$J$110:$P$110</c:f>
              <c:strCache>
                <c:ptCount val="7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  <c:pt idx="3">
                  <c:v>№31</c:v>
                </c:pt>
                <c:pt idx="4">
                  <c:v>№32</c:v>
                </c:pt>
                <c:pt idx="5">
                  <c:v>№33</c:v>
                </c:pt>
                <c:pt idx="6">
                  <c:v>№34</c:v>
                </c:pt>
              </c:strCache>
            </c:strRef>
          </c:cat>
          <c:val>
            <c:numRef>
              <c:f>'Часть 1'!$J$111:$P$111</c:f>
              <c:numCache>
                <c:formatCode>0%</c:formatCode>
                <c:ptCount val="7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  <c:pt idx="3">
                  <c:v>0.4</c:v>
                </c:pt>
                <c:pt idx="4">
                  <c:v>0.23</c:v>
                </c:pt>
                <c:pt idx="5">
                  <c:v>0.38</c:v>
                </c:pt>
                <c:pt idx="6">
                  <c:v>0.28000000000000003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D5-4936-88A2-BCA184A93E50}"/>
            </c:ext>
          </c:extLst>
        </c:ser>
        <c:ser>
          <c:idx val="1"/>
          <c:order val="1"/>
          <c:tx>
            <c:strRef>
              <c:f>'Часть 1'!$I$112</c:f>
              <c:strCache>
                <c:ptCount val="1"/>
                <c:pt idx="0">
                  <c:v>Область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'Часть 1'!$J$110:$P$110</c:f>
              <c:strCache>
                <c:ptCount val="7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  <c:pt idx="3">
                  <c:v>№31</c:v>
                </c:pt>
                <c:pt idx="4">
                  <c:v>№32</c:v>
                </c:pt>
                <c:pt idx="5">
                  <c:v>№33</c:v>
                </c:pt>
                <c:pt idx="6">
                  <c:v>№34</c:v>
                </c:pt>
              </c:strCache>
            </c:strRef>
          </c:cat>
          <c:val>
            <c:numRef>
              <c:f>'Часть 1'!$J$112:$P$112</c:f>
              <c:numCache>
                <c:formatCode>0%</c:formatCode>
                <c:ptCount val="7"/>
                <c:pt idx="0">
                  <c:v>0.61</c:v>
                </c:pt>
                <c:pt idx="1">
                  <c:v>0.28000000000000003</c:v>
                </c:pt>
                <c:pt idx="2">
                  <c:v>0.34</c:v>
                </c:pt>
                <c:pt idx="3">
                  <c:v>0.56999999999999995</c:v>
                </c:pt>
                <c:pt idx="4">
                  <c:v>0.24</c:v>
                </c:pt>
                <c:pt idx="5">
                  <c:v>0.56999999999999995</c:v>
                </c:pt>
                <c:pt idx="6">
                  <c:v>0.48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D5-4936-88A2-BCA184A93E50}"/>
            </c:ext>
          </c:extLst>
        </c:ser>
        <c:ser>
          <c:idx val="2"/>
          <c:order val="2"/>
          <c:tx>
            <c:strRef>
              <c:f>'Часть 1'!$I$113</c:f>
              <c:strCache>
                <c:ptCount val="1"/>
                <c:pt idx="0">
                  <c:v>РФ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'Часть 1'!$J$110:$P$110</c:f>
              <c:strCache>
                <c:ptCount val="7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  <c:pt idx="3">
                  <c:v>№31</c:v>
                </c:pt>
                <c:pt idx="4">
                  <c:v>№32</c:v>
                </c:pt>
                <c:pt idx="5">
                  <c:v>№33</c:v>
                </c:pt>
                <c:pt idx="6">
                  <c:v>№34</c:v>
                </c:pt>
              </c:strCache>
            </c:strRef>
          </c:cat>
          <c:val>
            <c:numRef>
              <c:f>'Часть 1'!$J$113:$P$113</c:f>
              <c:numCache>
                <c:formatCode>0%</c:formatCode>
                <c:ptCount val="7"/>
                <c:pt idx="0">
                  <c:v>0.57999999999999996</c:v>
                </c:pt>
                <c:pt idx="1">
                  <c:v>0.56999999999999995</c:v>
                </c:pt>
                <c:pt idx="2">
                  <c:v>0.56999999999999995</c:v>
                </c:pt>
                <c:pt idx="3">
                  <c:v>0.56999999999999995</c:v>
                </c:pt>
                <c:pt idx="4">
                  <c:v>0.56000000000000005</c:v>
                </c:pt>
                <c:pt idx="5">
                  <c:v>0.56000000000000005</c:v>
                </c:pt>
                <c:pt idx="6">
                  <c:v>0.56000000000000005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AD5-4936-88A2-BCA184A93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510208"/>
        <c:axId val="256512384"/>
      </c:lineChart>
      <c:catAx>
        <c:axId val="2565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56512384"/>
        <c:crosses val="autoZero"/>
        <c:auto val="1"/>
        <c:lblAlgn val="ctr"/>
        <c:lblOffset val="100"/>
        <c:noMultiLvlLbl val="0"/>
      </c:catAx>
      <c:valAx>
        <c:axId val="25651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5651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Распределение баллов за задания части 2 повышенного и высокого уровня сложности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'Часть 2'!$N$52</c:f>
              <c:strCache>
                <c:ptCount val="1"/>
                <c:pt idx="0">
                  <c:v>"0"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'Часть 2'!$O$51:$U$51</c:f>
              <c:strCache>
                <c:ptCount val="7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  <c:pt idx="3">
                  <c:v>№31</c:v>
                </c:pt>
                <c:pt idx="4">
                  <c:v>№32</c:v>
                </c:pt>
                <c:pt idx="5">
                  <c:v>№33</c:v>
                </c:pt>
                <c:pt idx="6">
                  <c:v>№34</c:v>
                </c:pt>
              </c:strCache>
            </c:strRef>
          </c:cat>
          <c:val>
            <c:numRef>
              <c:f>'Часть 2'!$O$52:$U$52</c:f>
              <c:numCache>
                <c:formatCode>General</c:formatCode>
                <c:ptCount val="7"/>
                <c:pt idx="0">
                  <c:v>20</c:v>
                </c:pt>
                <c:pt idx="1">
                  <c:v>30</c:v>
                </c:pt>
                <c:pt idx="2">
                  <c:v>30</c:v>
                </c:pt>
                <c:pt idx="3">
                  <c:v>23</c:v>
                </c:pt>
                <c:pt idx="4">
                  <c:v>30</c:v>
                </c:pt>
                <c:pt idx="5">
                  <c:v>24</c:v>
                </c:pt>
                <c:pt idx="6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62-4EA5-ABBF-F1651688AD50}"/>
            </c:ext>
          </c:extLst>
        </c:ser>
        <c:ser>
          <c:idx val="1"/>
          <c:order val="1"/>
          <c:tx>
            <c:strRef>
              <c:f>'Часть 2'!$N$53</c:f>
              <c:strCache>
                <c:ptCount val="1"/>
                <c:pt idx="0">
                  <c:v>"1"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'Часть 2'!$O$51:$U$51</c:f>
              <c:strCache>
                <c:ptCount val="7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  <c:pt idx="3">
                  <c:v>№31</c:v>
                </c:pt>
                <c:pt idx="4">
                  <c:v>№32</c:v>
                </c:pt>
                <c:pt idx="5">
                  <c:v>№33</c:v>
                </c:pt>
                <c:pt idx="6">
                  <c:v>№34</c:v>
                </c:pt>
              </c:strCache>
            </c:strRef>
          </c:cat>
          <c:val>
            <c:numRef>
              <c:f>'Часть 2'!$O$53:$U$53</c:f>
              <c:numCache>
                <c:formatCode>General</c:formatCode>
                <c:ptCount val="7"/>
                <c:pt idx="0">
                  <c:v>6</c:v>
                </c:pt>
                <c:pt idx="1">
                  <c:v>9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7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62-4EA5-ABBF-F1651688AD50}"/>
            </c:ext>
          </c:extLst>
        </c:ser>
        <c:ser>
          <c:idx val="2"/>
          <c:order val="2"/>
          <c:tx>
            <c:strRef>
              <c:f>'Часть 2'!$N$54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'Часть 2'!$O$51:$U$51</c:f>
              <c:strCache>
                <c:ptCount val="7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  <c:pt idx="3">
                  <c:v>№31</c:v>
                </c:pt>
                <c:pt idx="4">
                  <c:v>№32</c:v>
                </c:pt>
                <c:pt idx="5">
                  <c:v>№33</c:v>
                </c:pt>
                <c:pt idx="6">
                  <c:v>№34</c:v>
                </c:pt>
              </c:strCache>
            </c:strRef>
          </c:cat>
          <c:val>
            <c:numRef>
              <c:f>'Часть 2'!$O$54:$U$54</c:f>
              <c:numCache>
                <c:formatCode>General</c:formatCode>
                <c:ptCount val="7"/>
                <c:pt idx="0">
                  <c:v>14</c:v>
                </c:pt>
                <c:pt idx="1">
                  <c:v>1</c:v>
                </c:pt>
                <c:pt idx="2">
                  <c:v>4</c:v>
                </c:pt>
                <c:pt idx="3">
                  <c:v>11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62-4EA5-ABBF-F1651688A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6882176"/>
        <c:axId val="256883712"/>
        <c:axId val="0"/>
      </c:bar3DChart>
      <c:catAx>
        <c:axId val="25688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6883712"/>
        <c:crosses val="autoZero"/>
        <c:auto val="1"/>
        <c:lblAlgn val="ctr"/>
        <c:lblOffset val="100"/>
        <c:noMultiLvlLbl val="0"/>
      </c:catAx>
      <c:valAx>
        <c:axId val="256883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Кол-во участников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56882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Выполнение заданий части 2 ЕГЭ по географии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'Часть 2'!$N$58</c:f>
              <c:strCache>
                <c:ptCount val="1"/>
                <c:pt idx="0">
                  <c:v>"0"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'Часть 2'!$O$57:$U$57</c:f>
              <c:strCache>
                <c:ptCount val="7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  <c:pt idx="3">
                  <c:v>№31</c:v>
                </c:pt>
                <c:pt idx="4">
                  <c:v>№32</c:v>
                </c:pt>
                <c:pt idx="5">
                  <c:v>№33</c:v>
                </c:pt>
                <c:pt idx="6">
                  <c:v>№34</c:v>
                </c:pt>
              </c:strCache>
            </c:strRef>
          </c:cat>
          <c:val>
            <c:numRef>
              <c:f>'Часть 2'!$O$58:$U$58</c:f>
              <c:numCache>
                <c:formatCode>General</c:formatCode>
                <c:ptCount val="7"/>
                <c:pt idx="0">
                  <c:v>50</c:v>
                </c:pt>
                <c:pt idx="1">
                  <c:v>75</c:v>
                </c:pt>
                <c:pt idx="2">
                  <c:v>75</c:v>
                </c:pt>
                <c:pt idx="3">
                  <c:v>57.499999999999993</c:v>
                </c:pt>
                <c:pt idx="4">
                  <c:v>75</c:v>
                </c:pt>
                <c:pt idx="5">
                  <c:v>60</c:v>
                </c:pt>
                <c:pt idx="6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00-45DA-8D87-E2E1D81B507A}"/>
            </c:ext>
          </c:extLst>
        </c:ser>
        <c:ser>
          <c:idx val="3"/>
          <c:order val="1"/>
          <c:tx>
            <c:strRef>
              <c:f>'Часть 2'!$N$61</c:f>
              <c:strCache>
                <c:ptCount val="1"/>
                <c:pt idx="0">
                  <c:v>"1" и "2"</c:v>
                </c:pt>
              </c:strCache>
            </c:strRef>
          </c:tx>
          <c:spPr>
            <a:solidFill>
              <a:srgbClr val="70AC2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'Часть 2'!$O$57:$U$57</c:f>
              <c:strCache>
                <c:ptCount val="7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  <c:pt idx="3">
                  <c:v>№31</c:v>
                </c:pt>
                <c:pt idx="4">
                  <c:v>№32</c:v>
                </c:pt>
                <c:pt idx="5">
                  <c:v>№33</c:v>
                </c:pt>
                <c:pt idx="6">
                  <c:v>№34</c:v>
                </c:pt>
              </c:strCache>
            </c:strRef>
          </c:cat>
          <c:val>
            <c:numRef>
              <c:f>'Часть 2'!$O$61:$U$61</c:f>
              <c:numCache>
                <c:formatCode>General</c:formatCode>
                <c:ptCount val="7"/>
                <c:pt idx="0">
                  <c:v>50</c:v>
                </c:pt>
                <c:pt idx="1">
                  <c:v>25</c:v>
                </c:pt>
                <c:pt idx="2">
                  <c:v>25</c:v>
                </c:pt>
                <c:pt idx="3">
                  <c:v>40</c:v>
                </c:pt>
                <c:pt idx="4">
                  <c:v>22.5</c:v>
                </c:pt>
                <c:pt idx="5">
                  <c:v>37.5</c:v>
                </c:pt>
                <c:pt idx="6">
                  <c:v>27.500000000000004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00-45DA-8D87-E2E1D81B50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5441408"/>
        <c:axId val="2154429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'Часть 2'!$N$59</c15:sqref>
                        </c15:formulaRef>
                      </c:ext>
                    </c:extLst>
                    <c:strCache>
                      <c:ptCount val="1"/>
                      <c:pt idx="0">
                        <c:v>"1"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'Часть 2'!$O$57:$U$57</c15:sqref>
                        </c15:formulaRef>
                      </c:ext>
                    </c:extLst>
                    <c:strCache>
                      <c:ptCount val="7"/>
                      <c:pt idx="0">
                        <c:v>№28</c:v>
                      </c:pt>
                      <c:pt idx="1">
                        <c:v>№29</c:v>
                      </c:pt>
                      <c:pt idx="2">
                        <c:v>№30</c:v>
                      </c:pt>
                      <c:pt idx="3">
                        <c:v>№31</c:v>
                      </c:pt>
                      <c:pt idx="4">
                        <c:v>№32</c:v>
                      </c:pt>
                      <c:pt idx="5">
                        <c:v>№33</c:v>
                      </c:pt>
                      <c:pt idx="6">
                        <c:v>№34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'Часть 2'!$O$59:$U$59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15</c:v>
                      </c:pt>
                      <c:pt idx="1">
                        <c:v>22.5</c:v>
                      </c:pt>
                      <c:pt idx="2">
                        <c:v>15</c:v>
                      </c:pt>
                      <c:pt idx="3">
                        <c:v>12.5</c:v>
                      </c:pt>
                      <c:pt idx="4">
                        <c:v>7.5</c:v>
                      </c:pt>
                      <c:pt idx="5">
                        <c:v>17.5</c:v>
                      </c:pt>
                      <c:pt idx="6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C00-45DA-8D87-E2E1D81B507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'Часть 2'!$N$60</c15:sqref>
                        </c15:formulaRef>
                      </c:ext>
                    </c:extLst>
                    <c:strCache>
                      <c:ptCount val="1"/>
                      <c:pt idx="0">
                        <c:v>"2"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'Часть 2'!$O$57:$U$57</c15:sqref>
                        </c15:formulaRef>
                      </c:ext>
                    </c:extLst>
                    <c:strCache>
                      <c:ptCount val="7"/>
                      <c:pt idx="0">
                        <c:v>№28</c:v>
                      </c:pt>
                      <c:pt idx="1">
                        <c:v>№29</c:v>
                      </c:pt>
                      <c:pt idx="2">
                        <c:v>№30</c:v>
                      </c:pt>
                      <c:pt idx="3">
                        <c:v>№31</c:v>
                      </c:pt>
                      <c:pt idx="4">
                        <c:v>№32</c:v>
                      </c:pt>
                      <c:pt idx="5">
                        <c:v>№33</c:v>
                      </c:pt>
                      <c:pt idx="6">
                        <c:v>№34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'Часть 2'!$O$60:$U$60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35</c:v>
                      </c:pt>
                      <c:pt idx="1">
                        <c:v>2.5</c:v>
                      </c:pt>
                      <c:pt idx="2">
                        <c:v>10</c:v>
                      </c:pt>
                      <c:pt idx="3">
                        <c:v>27.500000000000004</c:v>
                      </c:pt>
                      <c:pt idx="4">
                        <c:v>15</c:v>
                      </c:pt>
                      <c:pt idx="5">
                        <c:v>20</c:v>
                      </c:pt>
                      <c:pt idx="6">
                        <c:v>22.5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C00-45DA-8D87-E2E1D81B507A}"/>
                  </c:ext>
                </c:extLst>
              </c15:ser>
            </c15:filteredBarSeries>
          </c:ext>
        </c:extLst>
      </c:barChart>
      <c:catAx>
        <c:axId val="2154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ru-RU"/>
          </a:p>
        </c:txPr>
        <c:crossAx val="215442944"/>
        <c:crosses val="autoZero"/>
        <c:auto val="1"/>
        <c:lblAlgn val="ctr"/>
        <c:lblOffset val="100"/>
        <c:noMultiLvlLbl val="0"/>
      </c:catAx>
      <c:valAx>
        <c:axId val="2154429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ru-RU"/>
          </a:p>
        </c:txPr>
        <c:crossAx val="2154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Распределение тестовых баллов ЕГЭ по химии </a:t>
            </a:r>
          </a:p>
          <a:p>
            <a:pPr>
              <a:defRPr/>
            </a:pPr>
            <a:r>
              <a:rPr lang="ru-RU" sz="1200"/>
              <a:t>в 2019г.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PowerPoint]11 класс(2)'!$Y$11</c:f>
              <c:strCache>
                <c:ptCount val="1"/>
                <c:pt idx="0">
                  <c:v>г.Смоленск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PowerPoint]11 класс(2)'!$AA$10:$AK$10</c:f>
              <c:strCache>
                <c:ptCount val="11"/>
                <c:pt idx="0">
                  <c:v>1-10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100</c:v>
                </c:pt>
              </c:strCache>
            </c:strRef>
          </c:cat>
          <c:val>
            <c:numRef>
              <c:f>'[Диаграмма в Microsoft PowerPoint]11 класс(2)'!$AA$11:$AK$11</c:f>
              <c:numCache>
                <c:formatCode>0%</c:formatCode>
                <c:ptCount val="11"/>
                <c:pt idx="0">
                  <c:v>0</c:v>
                </c:pt>
                <c:pt idx="1">
                  <c:v>2.0134228187919462E-2</c:v>
                </c:pt>
                <c:pt idx="2">
                  <c:v>5.3691275167785234E-2</c:v>
                </c:pt>
                <c:pt idx="3">
                  <c:v>7.3825503355704702E-2</c:v>
                </c:pt>
                <c:pt idx="4">
                  <c:v>0.16107382550335569</c:v>
                </c:pt>
                <c:pt idx="5">
                  <c:v>0.18120805369127516</c:v>
                </c:pt>
                <c:pt idx="6">
                  <c:v>0.18120805369127516</c:v>
                </c:pt>
                <c:pt idx="7">
                  <c:v>0.25503355704697989</c:v>
                </c:pt>
                <c:pt idx="8">
                  <c:v>2.6845637583892617E-2</c:v>
                </c:pt>
                <c:pt idx="9">
                  <c:v>4.6979865771812082E-2</c:v>
                </c:pt>
                <c:pt idx="10">
                  <c:v>6.7114093959731542E-3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'11 класс(2)'!$AA$9:$AK$10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1699-420D-9F53-F20368F6179F}"/>
            </c:ext>
          </c:extLst>
        </c:ser>
        <c:ser>
          <c:idx val="1"/>
          <c:order val="1"/>
          <c:tx>
            <c:strRef>
              <c:f>'[Диаграмма в Microsoft PowerPoint]11 класс(2)'!$Y$12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'[Диаграмма в Microsoft PowerPoint]11 класс(2)'!$AA$10:$AK$10</c:f>
              <c:strCache>
                <c:ptCount val="11"/>
                <c:pt idx="0">
                  <c:v>1-10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100</c:v>
                </c:pt>
              </c:strCache>
            </c:strRef>
          </c:cat>
          <c:val>
            <c:numRef>
              <c:f>'[Диаграмма в Microsoft PowerPoint]11 класс(2)'!$AA$12:$AK$12</c:f>
              <c:numCache>
                <c:formatCode>0%</c:formatCode>
                <c:ptCount val="11"/>
                <c:pt idx="0">
                  <c:v>1.1396011396011397E-2</c:v>
                </c:pt>
                <c:pt idx="1">
                  <c:v>3.5612535612535613E-2</c:v>
                </c:pt>
                <c:pt idx="2">
                  <c:v>5.128205128205128E-2</c:v>
                </c:pt>
                <c:pt idx="3">
                  <c:v>0.10398860398860399</c:v>
                </c:pt>
                <c:pt idx="4">
                  <c:v>0.16381766381766383</c:v>
                </c:pt>
                <c:pt idx="5">
                  <c:v>0.16809116809116809</c:v>
                </c:pt>
                <c:pt idx="6">
                  <c:v>0.1752136752136752</c:v>
                </c:pt>
                <c:pt idx="7">
                  <c:v>0.1737891737891738</c:v>
                </c:pt>
                <c:pt idx="8">
                  <c:v>3.8461538461538464E-2</c:v>
                </c:pt>
                <c:pt idx="9">
                  <c:v>7.8347578347578342E-2</c:v>
                </c:pt>
                <c:pt idx="10">
                  <c:v>1.7094017094017096E-2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'11 класс(2)'!$AA$9:$AK$10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1699-420D-9F53-F20368F61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189824"/>
        <c:axId val="52203904"/>
        <c:axId val="0"/>
      </c:bar3DChart>
      <c:catAx>
        <c:axId val="52189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2203904"/>
        <c:crosses val="autoZero"/>
        <c:auto val="1"/>
        <c:lblAlgn val="ctr"/>
        <c:lblOffset val="100"/>
        <c:noMultiLvlLbl val="0"/>
      </c:catAx>
      <c:valAx>
        <c:axId val="522039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21898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Процент выполнения заданий части 1 базового уровня сложности ЕГЭ по химии в 2019 г.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'11 класс (1)'!$BA$5</c:f>
              <c:strCache>
                <c:ptCount val="1"/>
                <c:pt idx="0">
                  <c:v>РФ</c:v>
                </c:pt>
              </c:strCache>
            </c:strRef>
          </c:tx>
          <c:cat>
            <c:strRef>
              <c:f>'11 класс (1)'!$BB$4:$BW$4</c:f>
              <c:strCache>
                <c:ptCount val="22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№10</c:v>
                </c:pt>
                <c:pt idx="9">
                  <c:v>№11</c:v>
                </c:pt>
                <c:pt idx="10">
                  <c:v>№12</c:v>
                </c:pt>
                <c:pt idx="11">
                  <c:v>№13</c:v>
                </c:pt>
                <c:pt idx="12">
                  <c:v>№14</c:v>
                </c:pt>
                <c:pt idx="13">
                  <c:v>№15</c:v>
                </c:pt>
                <c:pt idx="14">
                  <c:v>№18</c:v>
                </c:pt>
                <c:pt idx="15">
                  <c:v>№19</c:v>
                </c:pt>
                <c:pt idx="16">
                  <c:v>№20</c:v>
                </c:pt>
                <c:pt idx="17">
                  <c:v>№21</c:v>
                </c:pt>
                <c:pt idx="18">
                  <c:v>№26</c:v>
                </c:pt>
                <c:pt idx="19">
                  <c:v>№27</c:v>
                </c:pt>
                <c:pt idx="20">
                  <c:v>№28</c:v>
                </c:pt>
                <c:pt idx="21">
                  <c:v>№29</c:v>
                </c:pt>
              </c:strCache>
            </c:strRef>
          </c:cat>
          <c:val>
            <c:numRef>
              <c:f>'11 класс (1)'!$BB$5:$BW$5</c:f>
              <c:numCache>
                <c:formatCode>0%</c:formatCode>
                <c:ptCount val="22"/>
                <c:pt idx="0">
                  <c:v>0.78300000000000003</c:v>
                </c:pt>
                <c:pt idx="1">
                  <c:v>0.80500000000000005</c:v>
                </c:pt>
                <c:pt idx="2">
                  <c:v>0.80500000000000005</c:v>
                </c:pt>
                <c:pt idx="3">
                  <c:v>0.59499999999999997</c:v>
                </c:pt>
                <c:pt idx="4">
                  <c:v>0.73</c:v>
                </c:pt>
                <c:pt idx="5">
                  <c:v>0.65400000000000003</c:v>
                </c:pt>
                <c:pt idx="6">
                  <c:v>0.69</c:v>
                </c:pt>
                <c:pt idx="7">
                  <c:v>0.53</c:v>
                </c:pt>
                <c:pt idx="8">
                  <c:v>0.75</c:v>
                </c:pt>
                <c:pt idx="9">
                  <c:v>0.61</c:v>
                </c:pt>
                <c:pt idx="10">
                  <c:v>0.52</c:v>
                </c:pt>
                <c:pt idx="11">
                  <c:v>0.59499999999999997</c:v>
                </c:pt>
                <c:pt idx="12">
                  <c:v>0.44</c:v>
                </c:pt>
                <c:pt idx="13">
                  <c:v>0.53</c:v>
                </c:pt>
                <c:pt idx="14">
                  <c:v>0.68</c:v>
                </c:pt>
                <c:pt idx="15">
                  <c:v>0.61</c:v>
                </c:pt>
                <c:pt idx="16">
                  <c:v>0.78</c:v>
                </c:pt>
                <c:pt idx="17">
                  <c:v>0.75</c:v>
                </c:pt>
                <c:pt idx="18">
                  <c:v>0.67</c:v>
                </c:pt>
                <c:pt idx="19">
                  <c:v>0.59</c:v>
                </c:pt>
                <c:pt idx="20">
                  <c:v>0.66</c:v>
                </c:pt>
                <c:pt idx="21">
                  <c:v>0.56499999999999995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C8-4DDF-A201-D20055E714B1}"/>
            </c:ext>
          </c:extLst>
        </c:ser>
        <c:ser>
          <c:idx val="1"/>
          <c:order val="1"/>
          <c:tx>
            <c:strRef>
              <c:f>'11 класс (1)'!$BA$6</c:f>
              <c:strCache>
                <c:ptCount val="1"/>
                <c:pt idx="0">
                  <c:v>Смоленская область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'11 класс (1)'!$BB$4:$BW$4</c:f>
              <c:strCache>
                <c:ptCount val="22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№10</c:v>
                </c:pt>
                <c:pt idx="9">
                  <c:v>№11</c:v>
                </c:pt>
                <c:pt idx="10">
                  <c:v>№12</c:v>
                </c:pt>
                <c:pt idx="11">
                  <c:v>№13</c:v>
                </c:pt>
                <c:pt idx="12">
                  <c:v>№14</c:v>
                </c:pt>
                <c:pt idx="13">
                  <c:v>№15</c:v>
                </c:pt>
                <c:pt idx="14">
                  <c:v>№18</c:v>
                </c:pt>
                <c:pt idx="15">
                  <c:v>№19</c:v>
                </c:pt>
                <c:pt idx="16">
                  <c:v>№20</c:v>
                </c:pt>
                <c:pt idx="17">
                  <c:v>№21</c:v>
                </c:pt>
                <c:pt idx="18">
                  <c:v>№26</c:v>
                </c:pt>
                <c:pt idx="19">
                  <c:v>№27</c:v>
                </c:pt>
                <c:pt idx="20">
                  <c:v>№28</c:v>
                </c:pt>
                <c:pt idx="21">
                  <c:v>№29</c:v>
                </c:pt>
              </c:strCache>
            </c:strRef>
          </c:cat>
          <c:val>
            <c:numRef>
              <c:f>'11 класс (1)'!$BB$6:$BW$6</c:f>
              <c:numCache>
                <c:formatCode>0%</c:formatCode>
                <c:ptCount val="22"/>
                <c:pt idx="0">
                  <c:v>0.81</c:v>
                </c:pt>
                <c:pt idx="1">
                  <c:v>0.80200000000000005</c:v>
                </c:pt>
                <c:pt idx="2">
                  <c:v>0.81599999999999995</c:v>
                </c:pt>
                <c:pt idx="3">
                  <c:v>0.60599999999999998</c:v>
                </c:pt>
                <c:pt idx="4">
                  <c:v>0.78400000000000003</c:v>
                </c:pt>
                <c:pt idx="5">
                  <c:v>0.72799999999999998</c:v>
                </c:pt>
                <c:pt idx="6">
                  <c:v>0.89700000000000002</c:v>
                </c:pt>
                <c:pt idx="7">
                  <c:v>0.70899999999999996</c:v>
                </c:pt>
                <c:pt idx="8">
                  <c:v>0.93600000000000005</c:v>
                </c:pt>
                <c:pt idx="9">
                  <c:v>0.47</c:v>
                </c:pt>
                <c:pt idx="10">
                  <c:v>0.51800000000000002</c:v>
                </c:pt>
                <c:pt idx="11">
                  <c:v>0.60399999999999998</c:v>
                </c:pt>
                <c:pt idx="12">
                  <c:v>0.42499999999999999</c:v>
                </c:pt>
                <c:pt idx="13">
                  <c:v>0.54800000000000004</c:v>
                </c:pt>
                <c:pt idx="14">
                  <c:v>0.878</c:v>
                </c:pt>
                <c:pt idx="15">
                  <c:v>0.71299999999999997</c:v>
                </c:pt>
                <c:pt idx="16">
                  <c:v>0.81899999999999995</c:v>
                </c:pt>
                <c:pt idx="17">
                  <c:v>0.78800000000000003</c:v>
                </c:pt>
                <c:pt idx="18">
                  <c:v>0.61</c:v>
                </c:pt>
                <c:pt idx="19">
                  <c:v>0.60599999999999998</c:v>
                </c:pt>
                <c:pt idx="20">
                  <c:v>0.72399999999999998</c:v>
                </c:pt>
                <c:pt idx="21">
                  <c:v>0.56699999999999995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C8-4DDF-A201-D20055E714B1}"/>
            </c:ext>
          </c:extLst>
        </c:ser>
        <c:ser>
          <c:idx val="2"/>
          <c:order val="2"/>
          <c:tx>
            <c:strRef>
              <c:f>'11 класс (1)'!$BA$7</c:f>
              <c:strCache>
                <c:ptCount val="1"/>
                <c:pt idx="0">
                  <c:v>ОО г.Смоленска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'11 класс (1)'!$BB$4:$BW$4</c:f>
              <c:strCache>
                <c:ptCount val="22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№10</c:v>
                </c:pt>
                <c:pt idx="9">
                  <c:v>№11</c:v>
                </c:pt>
                <c:pt idx="10">
                  <c:v>№12</c:v>
                </c:pt>
                <c:pt idx="11">
                  <c:v>№13</c:v>
                </c:pt>
                <c:pt idx="12">
                  <c:v>№14</c:v>
                </c:pt>
                <c:pt idx="13">
                  <c:v>№15</c:v>
                </c:pt>
                <c:pt idx="14">
                  <c:v>№18</c:v>
                </c:pt>
                <c:pt idx="15">
                  <c:v>№19</c:v>
                </c:pt>
                <c:pt idx="16">
                  <c:v>№20</c:v>
                </c:pt>
                <c:pt idx="17">
                  <c:v>№21</c:v>
                </c:pt>
                <c:pt idx="18">
                  <c:v>№26</c:v>
                </c:pt>
                <c:pt idx="19">
                  <c:v>№27</c:v>
                </c:pt>
                <c:pt idx="20">
                  <c:v>№28</c:v>
                </c:pt>
                <c:pt idx="21">
                  <c:v>№29</c:v>
                </c:pt>
              </c:strCache>
            </c:strRef>
          </c:cat>
          <c:val>
            <c:numRef>
              <c:f>'11 класс (1)'!$BB$7:$BW$7</c:f>
              <c:numCache>
                <c:formatCode>0%</c:formatCode>
                <c:ptCount val="22"/>
                <c:pt idx="0">
                  <c:v>0.83</c:v>
                </c:pt>
                <c:pt idx="1">
                  <c:v>0.79</c:v>
                </c:pt>
                <c:pt idx="2">
                  <c:v>0.82</c:v>
                </c:pt>
                <c:pt idx="3">
                  <c:v>0.62</c:v>
                </c:pt>
                <c:pt idx="4">
                  <c:v>0.82</c:v>
                </c:pt>
                <c:pt idx="5">
                  <c:v>0.77</c:v>
                </c:pt>
                <c:pt idx="6">
                  <c:v>0.91</c:v>
                </c:pt>
                <c:pt idx="7">
                  <c:v>0.72</c:v>
                </c:pt>
                <c:pt idx="8">
                  <c:v>0.94</c:v>
                </c:pt>
                <c:pt idx="9">
                  <c:v>0.48</c:v>
                </c:pt>
                <c:pt idx="10">
                  <c:v>0.52</c:v>
                </c:pt>
                <c:pt idx="11">
                  <c:v>0.63</c:v>
                </c:pt>
                <c:pt idx="12">
                  <c:v>0.38</c:v>
                </c:pt>
                <c:pt idx="13">
                  <c:v>0.51</c:v>
                </c:pt>
                <c:pt idx="14">
                  <c:v>0.87</c:v>
                </c:pt>
                <c:pt idx="15">
                  <c:v>0.72</c:v>
                </c:pt>
                <c:pt idx="16">
                  <c:v>0.84</c:v>
                </c:pt>
                <c:pt idx="17">
                  <c:v>0.85</c:v>
                </c:pt>
                <c:pt idx="18">
                  <c:v>0.61</c:v>
                </c:pt>
                <c:pt idx="19">
                  <c:v>0.66</c:v>
                </c:pt>
                <c:pt idx="20">
                  <c:v>0.74</c:v>
                </c:pt>
                <c:pt idx="21">
                  <c:v>0.56000000000000005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4C8-4DDF-A201-D20055E71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48960"/>
        <c:axId val="52250880"/>
      </c:lineChart>
      <c:catAx>
        <c:axId val="52248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52250880"/>
        <c:crosses val="autoZero"/>
        <c:auto val="1"/>
        <c:lblAlgn val="ctr"/>
        <c:lblOffset val="100"/>
        <c:noMultiLvlLbl val="0"/>
      </c:catAx>
      <c:valAx>
        <c:axId val="52250880"/>
        <c:scaling>
          <c:orientation val="minMax"/>
          <c:max val="1"/>
          <c:min val="0.3000000000000000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2248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Выполнение заданий части 1 ЕГЭ по химии, оцениваемых "+" или "-"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 класс (1)'!$AO$156</c:f>
              <c:strCache>
                <c:ptCount val="1"/>
                <c:pt idx="0">
                  <c:v>"+"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cat>
            <c:strRef>
              <c:f>'11 класс (1)'!$AP$155:$BG$155</c:f>
              <c:strCache>
                <c:ptCount val="18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№11</c:v>
                </c:pt>
                <c:pt idx="7">
                  <c:v>№12</c:v>
                </c:pt>
                <c:pt idx="8">
                  <c:v>№13</c:v>
                </c:pt>
                <c:pt idx="9">
                  <c:v>№14</c:v>
                </c:pt>
                <c:pt idx="10">
                  <c:v>№15</c:v>
                </c:pt>
                <c:pt idx="11">
                  <c:v>№19</c:v>
                </c:pt>
                <c:pt idx="12">
                  <c:v>№20</c:v>
                </c:pt>
                <c:pt idx="13">
                  <c:v>№21</c:v>
                </c:pt>
                <c:pt idx="14">
                  <c:v>№26</c:v>
                </c:pt>
                <c:pt idx="15">
                  <c:v>№27</c:v>
                </c:pt>
                <c:pt idx="16">
                  <c:v>№28</c:v>
                </c:pt>
                <c:pt idx="17">
                  <c:v>№29</c:v>
                </c:pt>
              </c:strCache>
            </c:strRef>
          </c:cat>
          <c:val>
            <c:numRef>
              <c:f>'11 класс (1)'!$AP$156:$BG$156</c:f>
              <c:numCache>
                <c:formatCode>0%</c:formatCode>
                <c:ptCount val="18"/>
                <c:pt idx="0">
                  <c:v>0.82550335570469802</c:v>
                </c:pt>
                <c:pt idx="1">
                  <c:v>0.79194630872483218</c:v>
                </c:pt>
                <c:pt idx="2">
                  <c:v>0.81879194630872487</c:v>
                </c:pt>
                <c:pt idx="3">
                  <c:v>0.6174496644295302</c:v>
                </c:pt>
                <c:pt idx="4">
                  <c:v>0.81879194630872487</c:v>
                </c:pt>
                <c:pt idx="5">
                  <c:v>0.7651006711409396</c:v>
                </c:pt>
                <c:pt idx="6">
                  <c:v>0.47651006711409394</c:v>
                </c:pt>
                <c:pt idx="7">
                  <c:v>0.51677852348993292</c:v>
                </c:pt>
                <c:pt idx="8">
                  <c:v>0.63087248322147649</c:v>
                </c:pt>
                <c:pt idx="9">
                  <c:v>0.3825503355704698</c:v>
                </c:pt>
                <c:pt idx="10">
                  <c:v>0.51006711409395977</c:v>
                </c:pt>
                <c:pt idx="11">
                  <c:v>0.72483221476510062</c:v>
                </c:pt>
                <c:pt idx="12">
                  <c:v>0.83892617449664431</c:v>
                </c:pt>
                <c:pt idx="13">
                  <c:v>0.84563758389261745</c:v>
                </c:pt>
                <c:pt idx="14">
                  <c:v>0.61073825503355705</c:v>
                </c:pt>
                <c:pt idx="15">
                  <c:v>0.65771812080536918</c:v>
                </c:pt>
                <c:pt idx="16">
                  <c:v>0.74496644295302017</c:v>
                </c:pt>
                <c:pt idx="17">
                  <c:v>0.55704697986577179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EB-40FB-A81D-78AB6D01976D}"/>
            </c:ext>
          </c:extLst>
        </c:ser>
        <c:ser>
          <c:idx val="1"/>
          <c:order val="1"/>
          <c:tx>
            <c:strRef>
              <c:f>'11 класс (1)'!$AO$157</c:f>
              <c:strCache>
                <c:ptCount val="1"/>
                <c:pt idx="0">
                  <c:v>"-"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 класс (1)'!$AP$155:$BG$155</c:f>
              <c:strCache>
                <c:ptCount val="18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№11</c:v>
                </c:pt>
                <c:pt idx="7">
                  <c:v>№12</c:v>
                </c:pt>
                <c:pt idx="8">
                  <c:v>№13</c:v>
                </c:pt>
                <c:pt idx="9">
                  <c:v>№14</c:v>
                </c:pt>
                <c:pt idx="10">
                  <c:v>№15</c:v>
                </c:pt>
                <c:pt idx="11">
                  <c:v>№19</c:v>
                </c:pt>
                <c:pt idx="12">
                  <c:v>№20</c:v>
                </c:pt>
                <c:pt idx="13">
                  <c:v>№21</c:v>
                </c:pt>
                <c:pt idx="14">
                  <c:v>№26</c:v>
                </c:pt>
                <c:pt idx="15">
                  <c:v>№27</c:v>
                </c:pt>
                <c:pt idx="16">
                  <c:v>№28</c:v>
                </c:pt>
                <c:pt idx="17">
                  <c:v>№29</c:v>
                </c:pt>
              </c:strCache>
            </c:strRef>
          </c:cat>
          <c:val>
            <c:numRef>
              <c:f>'11 класс (1)'!$AP$157:$BG$157</c:f>
              <c:numCache>
                <c:formatCode>0%</c:formatCode>
                <c:ptCount val="18"/>
                <c:pt idx="0">
                  <c:v>0.17449664429530201</c:v>
                </c:pt>
                <c:pt idx="1">
                  <c:v>0.20805369127516779</c:v>
                </c:pt>
                <c:pt idx="2">
                  <c:v>0.18120805369127516</c:v>
                </c:pt>
                <c:pt idx="3">
                  <c:v>0.3825503355704698</c:v>
                </c:pt>
                <c:pt idx="4">
                  <c:v>0.18120805369127516</c:v>
                </c:pt>
                <c:pt idx="5">
                  <c:v>0.2348993288590604</c:v>
                </c:pt>
                <c:pt idx="6">
                  <c:v>0.52348993288590606</c:v>
                </c:pt>
                <c:pt idx="7">
                  <c:v>0.48322147651006714</c:v>
                </c:pt>
                <c:pt idx="8">
                  <c:v>0.36912751677852351</c:v>
                </c:pt>
                <c:pt idx="9">
                  <c:v>0.6174496644295302</c:v>
                </c:pt>
                <c:pt idx="10">
                  <c:v>0.48993288590604028</c:v>
                </c:pt>
                <c:pt idx="11">
                  <c:v>0.27516778523489932</c:v>
                </c:pt>
                <c:pt idx="12">
                  <c:v>0.16107382550335569</c:v>
                </c:pt>
                <c:pt idx="13">
                  <c:v>0.15436241610738255</c:v>
                </c:pt>
                <c:pt idx="14">
                  <c:v>0.38926174496644295</c:v>
                </c:pt>
                <c:pt idx="15">
                  <c:v>0.34228187919463088</c:v>
                </c:pt>
                <c:pt idx="16">
                  <c:v>0.25503355704697989</c:v>
                </c:pt>
                <c:pt idx="17">
                  <c:v>0.44295302013422821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EB-40FB-A81D-78AB6D019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32736"/>
        <c:axId val="52534272"/>
      </c:barChart>
      <c:catAx>
        <c:axId val="52532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2534272"/>
        <c:crosses val="autoZero"/>
        <c:auto val="1"/>
        <c:lblAlgn val="ctr"/>
        <c:lblOffset val="100"/>
        <c:noMultiLvlLbl val="0"/>
      </c:catAx>
      <c:valAx>
        <c:axId val="525342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25327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Выполнение заданий части 1 ЕГЭ по химии, оцениваемых баллами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'11 класс (1)'!$AO$161</c:f>
              <c:strCache>
                <c:ptCount val="1"/>
                <c:pt idx="0">
                  <c:v>"0"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класс (1)'!$AP$160:$AZ$160</c:f>
              <c:strCache>
                <c:ptCount val="11"/>
                <c:pt idx="0">
                  <c:v>№7</c:v>
                </c:pt>
                <c:pt idx="1">
                  <c:v>№8</c:v>
                </c:pt>
                <c:pt idx="2">
                  <c:v>№9</c:v>
                </c:pt>
                <c:pt idx="3">
                  <c:v>№10</c:v>
                </c:pt>
                <c:pt idx="4">
                  <c:v>№16</c:v>
                </c:pt>
                <c:pt idx="5">
                  <c:v>№17</c:v>
                </c:pt>
                <c:pt idx="6">
                  <c:v>№18</c:v>
                </c:pt>
                <c:pt idx="7">
                  <c:v>№22</c:v>
                </c:pt>
                <c:pt idx="8">
                  <c:v>№23</c:v>
                </c:pt>
                <c:pt idx="9">
                  <c:v>№24</c:v>
                </c:pt>
                <c:pt idx="10">
                  <c:v>№25</c:v>
                </c:pt>
              </c:strCache>
            </c:strRef>
          </c:cat>
          <c:val>
            <c:numRef>
              <c:f>'11 класс (1)'!$AP$161:$AZ$161</c:f>
              <c:numCache>
                <c:formatCode>0%</c:formatCode>
                <c:ptCount val="11"/>
                <c:pt idx="0">
                  <c:v>8.0536912751677847E-2</c:v>
                </c:pt>
                <c:pt idx="1">
                  <c:v>0.26845637583892618</c:v>
                </c:pt>
                <c:pt idx="2">
                  <c:v>0.39597315436241609</c:v>
                </c:pt>
                <c:pt idx="3">
                  <c:v>5.3691275167785234E-2</c:v>
                </c:pt>
                <c:pt idx="4">
                  <c:v>8.7248322147651006E-2</c:v>
                </c:pt>
                <c:pt idx="5">
                  <c:v>0.31543624161073824</c:v>
                </c:pt>
                <c:pt idx="6">
                  <c:v>0.12080536912751678</c:v>
                </c:pt>
                <c:pt idx="7">
                  <c:v>0.18791946308724833</c:v>
                </c:pt>
                <c:pt idx="8">
                  <c:v>0.24832214765100671</c:v>
                </c:pt>
                <c:pt idx="9">
                  <c:v>0.20805369127516779</c:v>
                </c:pt>
                <c:pt idx="10">
                  <c:v>0.59731543624161076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9A-4CBF-8747-FD4C50552E65}"/>
            </c:ext>
          </c:extLst>
        </c:ser>
        <c:ser>
          <c:idx val="1"/>
          <c:order val="1"/>
          <c:tx>
            <c:strRef>
              <c:f>'11 класс (1)'!$AO$162</c:f>
              <c:strCache>
                <c:ptCount val="1"/>
                <c:pt idx="0">
                  <c:v>"1"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'11 класс (1)'!$AP$160:$AZ$160</c:f>
              <c:strCache>
                <c:ptCount val="11"/>
                <c:pt idx="0">
                  <c:v>№7</c:v>
                </c:pt>
                <c:pt idx="1">
                  <c:v>№8</c:v>
                </c:pt>
                <c:pt idx="2">
                  <c:v>№9</c:v>
                </c:pt>
                <c:pt idx="3">
                  <c:v>№10</c:v>
                </c:pt>
                <c:pt idx="4">
                  <c:v>№16</c:v>
                </c:pt>
                <c:pt idx="5">
                  <c:v>№17</c:v>
                </c:pt>
                <c:pt idx="6">
                  <c:v>№18</c:v>
                </c:pt>
                <c:pt idx="7">
                  <c:v>№22</c:v>
                </c:pt>
                <c:pt idx="8">
                  <c:v>№23</c:v>
                </c:pt>
                <c:pt idx="9">
                  <c:v>№24</c:v>
                </c:pt>
                <c:pt idx="10">
                  <c:v>№25</c:v>
                </c:pt>
              </c:strCache>
            </c:strRef>
          </c:cat>
          <c:val>
            <c:numRef>
              <c:f>'11 класс (1)'!$AP$162:$AZ$162</c:f>
              <c:numCache>
                <c:formatCode>0%</c:formatCode>
                <c:ptCount val="11"/>
                <c:pt idx="0">
                  <c:v>0.28187919463087246</c:v>
                </c:pt>
                <c:pt idx="1">
                  <c:v>0.27516778523489932</c:v>
                </c:pt>
                <c:pt idx="2">
                  <c:v>0.29530201342281881</c:v>
                </c:pt>
                <c:pt idx="3">
                  <c:v>0.52348993288590606</c:v>
                </c:pt>
                <c:pt idx="4">
                  <c:v>0.26174496644295303</c:v>
                </c:pt>
                <c:pt idx="5">
                  <c:v>0.18120805369127516</c:v>
                </c:pt>
                <c:pt idx="6">
                  <c:v>0.21476510067114093</c:v>
                </c:pt>
                <c:pt idx="7">
                  <c:v>0.13422818791946309</c:v>
                </c:pt>
                <c:pt idx="8">
                  <c:v>0.10738255033557047</c:v>
                </c:pt>
                <c:pt idx="9">
                  <c:v>0.1476510067114094</c:v>
                </c:pt>
                <c:pt idx="10">
                  <c:v>0.15436241610738255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9A-4CBF-8747-FD4C50552E65}"/>
            </c:ext>
          </c:extLst>
        </c:ser>
        <c:ser>
          <c:idx val="2"/>
          <c:order val="2"/>
          <c:tx>
            <c:strRef>
              <c:f>'11 класс (1)'!$AO$163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'11 класс (1)'!$AP$160:$AZ$160</c:f>
              <c:strCache>
                <c:ptCount val="11"/>
                <c:pt idx="0">
                  <c:v>№7</c:v>
                </c:pt>
                <c:pt idx="1">
                  <c:v>№8</c:v>
                </c:pt>
                <c:pt idx="2">
                  <c:v>№9</c:v>
                </c:pt>
                <c:pt idx="3">
                  <c:v>№10</c:v>
                </c:pt>
                <c:pt idx="4">
                  <c:v>№16</c:v>
                </c:pt>
                <c:pt idx="5">
                  <c:v>№17</c:v>
                </c:pt>
                <c:pt idx="6">
                  <c:v>№18</c:v>
                </c:pt>
                <c:pt idx="7">
                  <c:v>№22</c:v>
                </c:pt>
                <c:pt idx="8">
                  <c:v>№23</c:v>
                </c:pt>
                <c:pt idx="9">
                  <c:v>№24</c:v>
                </c:pt>
                <c:pt idx="10">
                  <c:v>№25</c:v>
                </c:pt>
              </c:strCache>
            </c:strRef>
          </c:cat>
          <c:val>
            <c:numRef>
              <c:f>'11 класс (1)'!$AP$163:$AZ$163</c:f>
              <c:numCache>
                <c:formatCode>0%</c:formatCode>
                <c:ptCount val="11"/>
                <c:pt idx="0">
                  <c:v>0.63087248322147649</c:v>
                </c:pt>
                <c:pt idx="1">
                  <c:v>0.44966442953020136</c:v>
                </c:pt>
                <c:pt idx="2">
                  <c:v>0.30201342281879195</c:v>
                </c:pt>
                <c:pt idx="3">
                  <c:v>0.41610738255033558</c:v>
                </c:pt>
                <c:pt idx="4">
                  <c:v>0.64429530201342278</c:v>
                </c:pt>
                <c:pt idx="5">
                  <c:v>0.50335570469798663</c:v>
                </c:pt>
                <c:pt idx="6">
                  <c:v>0.65771812080536918</c:v>
                </c:pt>
                <c:pt idx="7">
                  <c:v>0.66442953020134232</c:v>
                </c:pt>
                <c:pt idx="8">
                  <c:v>0.63758389261744963</c:v>
                </c:pt>
                <c:pt idx="9">
                  <c:v>0.63087248322147649</c:v>
                </c:pt>
                <c:pt idx="10">
                  <c:v>0.24832214765100671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9A-4CBF-8747-FD4C50552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484608"/>
        <c:axId val="164486144"/>
        <c:axId val="0"/>
      </c:bar3DChart>
      <c:catAx>
        <c:axId val="164484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4486144"/>
        <c:crosses val="autoZero"/>
        <c:auto val="1"/>
        <c:lblAlgn val="ctr"/>
        <c:lblOffset val="100"/>
        <c:noMultiLvlLbl val="0"/>
      </c:catAx>
      <c:valAx>
        <c:axId val="1644861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64484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Процент выполнения заданий части 1</a:t>
            </a:r>
          </a:p>
          <a:p>
            <a:pPr>
              <a:defRPr sz="1800"/>
            </a:pPr>
            <a:r>
              <a:rPr lang="ru-RU" sz="1800" dirty="0"/>
              <a:t> (повышенного</a:t>
            </a:r>
            <a:r>
              <a:rPr lang="ru-RU" sz="1800" baseline="0" dirty="0"/>
              <a:t> уровня) </a:t>
            </a:r>
            <a:r>
              <a:rPr lang="ru-RU" sz="1800" dirty="0"/>
              <a:t>ЕГЭ по химии в 2019 г.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'11 класс (1)'!$BA$12</c:f>
              <c:strCache>
                <c:ptCount val="1"/>
                <c:pt idx="0">
                  <c:v>РФ</c:v>
                </c:pt>
              </c:strCache>
            </c:strRef>
          </c:tx>
          <c:cat>
            <c:strRef>
              <c:f>'11 класс (1)'!$BB$10:$BI$11</c:f>
              <c:strCache>
                <c:ptCount val="8"/>
                <c:pt idx="0">
                  <c:v>№8</c:v>
                </c:pt>
                <c:pt idx="1">
                  <c:v>№9</c:v>
                </c:pt>
                <c:pt idx="2">
                  <c:v>№16</c:v>
                </c:pt>
                <c:pt idx="3">
                  <c:v>№17</c:v>
                </c:pt>
                <c:pt idx="4">
                  <c:v>№22</c:v>
                </c:pt>
                <c:pt idx="5">
                  <c:v>№23</c:v>
                </c:pt>
                <c:pt idx="6">
                  <c:v>№24</c:v>
                </c:pt>
                <c:pt idx="7">
                  <c:v>№25</c:v>
                </c:pt>
              </c:strCache>
            </c:strRef>
          </c:cat>
          <c:val>
            <c:numRef>
              <c:f>'11 класс (1)'!$BB$12:$BI$12</c:f>
              <c:numCache>
                <c:formatCode>0%</c:formatCode>
                <c:ptCount val="8"/>
                <c:pt idx="0">
                  <c:v>0.53400000000000003</c:v>
                </c:pt>
                <c:pt idx="1">
                  <c:v>0.47899999999999998</c:v>
                </c:pt>
                <c:pt idx="2">
                  <c:v>0.63900000000000001</c:v>
                </c:pt>
                <c:pt idx="3">
                  <c:v>0.46300000000000002</c:v>
                </c:pt>
                <c:pt idx="4">
                  <c:v>0.76200000000000001</c:v>
                </c:pt>
                <c:pt idx="5">
                  <c:v>0.68700000000000006</c:v>
                </c:pt>
                <c:pt idx="6">
                  <c:v>0.67100000000000004</c:v>
                </c:pt>
                <c:pt idx="7">
                  <c:v>0.41299999999999998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AB-4CBD-A882-F724A43B4C90}"/>
            </c:ext>
          </c:extLst>
        </c:ser>
        <c:ser>
          <c:idx val="1"/>
          <c:order val="1"/>
          <c:tx>
            <c:strRef>
              <c:f>'11 класс (1)'!$BA$13</c:f>
              <c:strCache>
                <c:ptCount val="1"/>
                <c:pt idx="0">
                  <c:v>Смоленская область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'11 класс (1)'!$BB$10:$BI$11</c:f>
              <c:strCache>
                <c:ptCount val="8"/>
                <c:pt idx="0">
                  <c:v>№8</c:v>
                </c:pt>
                <c:pt idx="1">
                  <c:v>№9</c:v>
                </c:pt>
                <c:pt idx="2">
                  <c:v>№16</c:v>
                </c:pt>
                <c:pt idx="3">
                  <c:v>№17</c:v>
                </c:pt>
                <c:pt idx="4">
                  <c:v>№22</c:v>
                </c:pt>
                <c:pt idx="5">
                  <c:v>№23</c:v>
                </c:pt>
                <c:pt idx="6">
                  <c:v>№24</c:v>
                </c:pt>
                <c:pt idx="7">
                  <c:v>№25</c:v>
                </c:pt>
              </c:strCache>
            </c:strRef>
          </c:cat>
          <c:val>
            <c:numRef>
              <c:f>'11 класс (1)'!$BB$13:$BI$13</c:f>
              <c:numCache>
                <c:formatCode>0%</c:formatCode>
                <c:ptCount val="8"/>
                <c:pt idx="0">
                  <c:v>0.70899999999999996</c:v>
                </c:pt>
                <c:pt idx="1">
                  <c:v>0.57299999999999995</c:v>
                </c:pt>
                <c:pt idx="2">
                  <c:v>0.77600000000000002</c:v>
                </c:pt>
                <c:pt idx="3">
                  <c:v>0.65800000000000003</c:v>
                </c:pt>
                <c:pt idx="4">
                  <c:v>0.81599999999999995</c:v>
                </c:pt>
                <c:pt idx="5">
                  <c:v>0.746</c:v>
                </c:pt>
                <c:pt idx="6">
                  <c:v>0.79600000000000004</c:v>
                </c:pt>
                <c:pt idx="7">
                  <c:v>0.47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AB-4CBD-A882-F724A43B4C90}"/>
            </c:ext>
          </c:extLst>
        </c:ser>
        <c:ser>
          <c:idx val="2"/>
          <c:order val="2"/>
          <c:tx>
            <c:strRef>
              <c:f>'11 класс (1)'!$BA$14</c:f>
              <c:strCache>
                <c:ptCount val="1"/>
                <c:pt idx="0">
                  <c:v>ОО г.Смоленска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'11 класс (1)'!$BB$10:$BI$11</c:f>
              <c:strCache>
                <c:ptCount val="8"/>
                <c:pt idx="0">
                  <c:v>№8</c:v>
                </c:pt>
                <c:pt idx="1">
                  <c:v>№9</c:v>
                </c:pt>
                <c:pt idx="2">
                  <c:v>№16</c:v>
                </c:pt>
                <c:pt idx="3">
                  <c:v>№17</c:v>
                </c:pt>
                <c:pt idx="4">
                  <c:v>№22</c:v>
                </c:pt>
                <c:pt idx="5">
                  <c:v>№23</c:v>
                </c:pt>
                <c:pt idx="6">
                  <c:v>№24</c:v>
                </c:pt>
                <c:pt idx="7">
                  <c:v>№25</c:v>
                </c:pt>
              </c:strCache>
            </c:strRef>
          </c:cat>
          <c:val>
            <c:numRef>
              <c:f>'11 класс (1)'!$BB$14:$BI$14</c:f>
              <c:numCache>
                <c:formatCode>0%</c:formatCode>
                <c:ptCount val="8"/>
                <c:pt idx="0">
                  <c:v>0.72</c:v>
                </c:pt>
                <c:pt idx="1">
                  <c:v>0.6</c:v>
                </c:pt>
                <c:pt idx="2">
                  <c:v>0.91</c:v>
                </c:pt>
                <c:pt idx="3">
                  <c:v>0.68</c:v>
                </c:pt>
                <c:pt idx="4">
                  <c:v>0.8</c:v>
                </c:pt>
                <c:pt idx="5">
                  <c:v>0.74</c:v>
                </c:pt>
                <c:pt idx="6">
                  <c:v>0.78</c:v>
                </c:pt>
                <c:pt idx="7">
                  <c:v>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1AB-4CBD-A882-F724A43B4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45184"/>
        <c:axId val="194702720"/>
      </c:lineChart>
      <c:catAx>
        <c:axId val="52445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4702720"/>
        <c:crosses val="autoZero"/>
        <c:auto val="1"/>
        <c:lblAlgn val="ctr"/>
        <c:lblOffset val="100"/>
        <c:noMultiLvlLbl val="0"/>
      </c:catAx>
      <c:valAx>
        <c:axId val="1947027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2445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Выполнение заданий части 2 высокого уровня сложности ЕГЭ по химии в 2019 г.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'11 класс(2)'!$P$166</c:f>
              <c:strCache>
                <c:ptCount val="1"/>
                <c:pt idx="0">
                  <c:v>ОО г.Смоленска</c:v>
                </c:pt>
              </c:strCache>
            </c:strRef>
          </c:tx>
          <c:spPr>
            <a:ln>
              <a:solidFill>
                <a:srgbClr val="CC0000"/>
              </a:solidFill>
            </a:ln>
          </c:spPr>
          <c:marker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marker>
          <c:cat>
            <c:strRef>
              <c:f>'11 класс(2)'!$R$158:$W$158</c:f>
              <c:strCache>
                <c:ptCount val="6"/>
                <c:pt idx="0">
                  <c:v>№30</c:v>
                </c:pt>
                <c:pt idx="1">
                  <c:v>№31</c:v>
                </c:pt>
                <c:pt idx="2">
                  <c:v>№32</c:v>
                </c:pt>
                <c:pt idx="3">
                  <c:v>№33</c:v>
                </c:pt>
                <c:pt idx="4">
                  <c:v>№34</c:v>
                </c:pt>
                <c:pt idx="5">
                  <c:v>№35</c:v>
                </c:pt>
              </c:strCache>
            </c:strRef>
          </c:cat>
          <c:val>
            <c:numRef>
              <c:f>'11 класс(2)'!$R$166:$W$166</c:f>
              <c:numCache>
                <c:formatCode>0%</c:formatCode>
                <c:ptCount val="6"/>
                <c:pt idx="0">
                  <c:v>0.33557046979865773</c:v>
                </c:pt>
                <c:pt idx="1">
                  <c:v>0.65100671140939592</c:v>
                </c:pt>
                <c:pt idx="2">
                  <c:v>0.6912751677852349</c:v>
                </c:pt>
                <c:pt idx="3">
                  <c:v>0.67785234899328861</c:v>
                </c:pt>
                <c:pt idx="4">
                  <c:v>0.40939597315436244</c:v>
                </c:pt>
                <c:pt idx="5">
                  <c:v>0.34899328859060402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77-44BB-822E-1F65FFD45E2B}"/>
            </c:ext>
          </c:extLst>
        </c:ser>
        <c:ser>
          <c:idx val="3"/>
          <c:order val="1"/>
          <c:tx>
            <c:strRef>
              <c:f>'11 класс(2)'!$P$168</c:f>
              <c:strCache>
                <c:ptCount val="1"/>
                <c:pt idx="0">
                  <c:v> Смоленская область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'11 класс(2)'!$R$158:$W$158</c:f>
              <c:strCache>
                <c:ptCount val="6"/>
                <c:pt idx="0">
                  <c:v>№30</c:v>
                </c:pt>
                <c:pt idx="1">
                  <c:v>№31</c:v>
                </c:pt>
                <c:pt idx="2">
                  <c:v>№32</c:v>
                </c:pt>
                <c:pt idx="3">
                  <c:v>№33</c:v>
                </c:pt>
                <c:pt idx="4">
                  <c:v>№34</c:v>
                </c:pt>
                <c:pt idx="5">
                  <c:v>№35</c:v>
                </c:pt>
              </c:strCache>
            </c:strRef>
          </c:cat>
          <c:val>
            <c:numRef>
              <c:f>'11 класс(2)'!$R$168:$W$168</c:f>
              <c:numCache>
                <c:formatCode>0%</c:formatCode>
                <c:ptCount val="6"/>
                <c:pt idx="0">
                  <c:v>0.35899999999999999</c:v>
                </c:pt>
                <c:pt idx="1">
                  <c:v>0.64700000000000002</c:v>
                </c:pt>
                <c:pt idx="2">
                  <c:v>0.69699999999999995</c:v>
                </c:pt>
                <c:pt idx="3">
                  <c:v>0.67800000000000005</c:v>
                </c:pt>
                <c:pt idx="4">
                  <c:v>0.437</c:v>
                </c:pt>
                <c:pt idx="5">
                  <c:v>0.35899999999999999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777-44BB-822E-1F65FFD45E2B}"/>
            </c:ext>
          </c:extLst>
        </c:ser>
        <c:ser>
          <c:idx val="5"/>
          <c:order val="2"/>
          <c:tx>
            <c:strRef>
              <c:f>'11 класс(2)'!$P$170</c:f>
              <c:strCache>
                <c:ptCount val="1"/>
                <c:pt idx="0">
                  <c:v>РФ</c:v>
                </c:pt>
              </c:strCache>
            </c:strRef>
          </c:tx>
          <c:cat>
            <c:strRef>
              <c:f>'11 класс(2)'!$R$158:$W$158</c:f>
              <c:strCache>
                <c:ptCount val="6"/>
                <c:pt idx="0">
                  <c:v>№30</c:v>
                </c:pt>
                <c:pt idx="1">
                  <c:v>№31</c:v>
                </c:pt>
                <c:pt idx="2">
                  <c:v>№32</c:v>
                </c:pt>
                <c:pt idx="3">
                  <c:v>№33</c:v>
                </c:pt>
                <c:pt idx="4">
                  <c:v>№34</c:v>
                </c:pt>
                <c:pt idx="5">
                  <c:v>№35</c:v>
                </c:pt>
              </c:strCache>
            </c:strRef>
          </c:cat>
          <c:val>
            <c:numRef>
              <c:f>'11 класс(2)'!$R$170:$W$170</c:f>
              <c:numCache>
                <c:formatCode>0%</c:formatCode>
                <c:ptCount val="6"/>
                <c:pt idx="0">
                  <c:v>0.36799999999999999</c:v>
                </c:pt>
                <c:pt idx="1">
                  <c:v>0.54900000000000004</c:v>
                </c:pt>
                <c:pt idx="2">
                  <c:v>0.39100000000000001</c:v>
                </c:pt>
                <c:pt idx="3">
                  <c:v>0.44900000000000001</c:v>
                </c:pt>
                <c:pt idx="4">
                  <c:v>0.23799999999999999</c:v>
                </c:pt>
                <c:pt idx="5">
                  <c:v>0.28100000000000003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777-44BB-822E-1F65FFD45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530304"/>
        <c:axId val="194536192"/>
      </c:lineChart>
      <c:catAx>
        <c:axId val="194530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4536192"/>
        <c:crosses val="autoZero"/>
        <c:auto val="1"/>
        <c:lblAlgn val="ctr"/>
        <c:lblOffset val="100"/>
        <c:noMultiLvlLbl val="0"/>
      </c:catAx>
      <c:valAx>
        <c:axId val="194536192"/>
        <c:scaling>
          <c:orientation val="minMax"/>
          <c:min val="0.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Процент выполнения, %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1945303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Распределение тестовых баллов ЕГЭ по биологии в 2019 г.</a:t>
            </a:r>
          </a:p>
        </c:rich>
      </c:tx>
      <c:layout>
        <c:manualLayout>
          <c:xMode val="edge"/>
          <c:yMode val="edge"/>
          <c:x val="0.197788689097437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Ч1!$AB$7</c:f>
              <c:strCache>
                <c:ptCount val="1"/>
                <c:pt idx="0">
                  <c:v>г.Смоленск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Ч1!$AE$5:$AO$6</c:f>
              <c:multiLvlStrCache>
                <c:ptCount val="11"/>
                <c:lvl>
                  <c:pt idx="0">
                    <c:v>1-10</c:v>
                  </c:pt>
                  <c:pt idx="1">
                    <c:v>11-20</c:v>
                  </c:pt>
                  <c:pt idx="2">
                    <c:v>21-30</c:v>
                  </c:pt>
                  <c:pt idx="3">
                    <c:v>31-40</c:v>
                  </c:pt>
                  <c:pt idx="4">
                    <c:v>41-50</c:v>
                  </c:pt>
                  <c:pt idx="5">
                    <c:v>51-60</c:v>
                  </c:pt>
                  <c:pt idx="6">
                    <c:v>61-70</c:v>
                  </c:pt>
                  <c:pt idx="7">
                    <c:v>71-80</c:v>
                  </c:pt>
                  <c:pt idx="8">
                    <c:v>81-90</c:v>
                  </c:pt>
                  <c:pt idx="9">
                    <c:v>91-100</c:v>
                  </c:pt>
                  <c:pt idx="10">
                    <c:v>100</c:v>
                  </c:pt>
                </c:lvl>
                <c:lvl>
                  <c:pt idx="0">
                    <c:v>Баллы</c:v>
                  </c:pt>
                </c:lvl>
              </c:multiLvlStrCache>
            </c:multiLvlStrRef>
          </c:cat>
          <c:val>
            <c:numRef>
              <c:f>Ч1!$AE$7:$AO$7</c:f>
              <c:numCache>
                <c:formatCode>0%</c:formatCode>
                <c:ptCount val="11"/>
                <c:pt idx="0">
                  <c:v>6.2305295950155761E-3</c:v>
                </c:pt>
                <c:pt idx="1">
                  <c:v>2.8037383177570093E-2</c:v>
                </c:pt>
                <c:pt idx="2">
                  <c:v>9.3457943925233641E-2</c:v>
                </c:pt>
                <c:pt idx="3">
                  <c:v>0.16199376947040497</c:v>
                </c:pt>
                <c:pt idx="4">
                  <c:v>0.20249221183800623</c:v>
                </c:pt>
                <c:pt idx="5">
                  <c:v>0.21806853582554517</c:v>
                </c:pt>
                <c:pt idx="6">
                  <c:v>0.16199376947040497</c:v>
                </c:pt>
                <c:pt idx="7">
                  <c:v>9.0342679127725853E-2</c:v>
                </c:pt>
                <c:pt idx="8">
                  <c:v>3.1152647975077882E-2</c:v>
                </c:pt>
                <c:pt idx="9">
                  <c:v>6.2305295950155761E-3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2C-42BB-AA2F-673FAF63198F}"/>
            </c:ext>
          </c:extLst>
        </c:ser>
        <c:ser>
          <c:idx val="1"/>
          <c:order val="1"/>
          <c:tx>
            <c:strRef>
              <c:f>Ч1!$AB$8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Ч1!$AE$5:$AO$6</c:f>
              <c:multiLvlStrCache>
                <c:ptCount val="11"/>
                <c:lvl>
                  <c:pt idx="0">
                    <c:v>1-10</c:v>
                  </c:pt>
                  <c:pt idx="1">
                    <c:v>11-20</c:v>
                  </c:pt>
                  <c:pt idx="2">
                    <c:v>21-30</c:v>
                  </c:pt>
                  <c:pt idx="3">
                    <c:v>31-40</c:v>
                  </c:pt>
                  <c:pt idx="4">
                    <c:v>41-50</c:v>
                  </c:pt>
                  <c:pt idx="5">
                    <c:v>51-60</c:v>
                  </c:pt>
                  <c:pt idx="6">
                    <c:v>61-70</c:v>
                  </c:pt>
                  <c:pt idx="7">
                    <c:v>71-80</c:v>
                  </c:pt>
                  <c:pt idx="8">
                    <c:v>81-90</c:v>
                  </c:pt>
                  <c:pt idx="9">
                    <c:v>91-100</c:v>
                  </c:pt>
                  <c:pt idx="10">
                    <c:v>100</c:v>
                  </c:pt>
                </c:lvl>
                <c:lvl>
                  <c:pt idx="0">
                    <c:v>Баллы</c:v>
                  </c:pt>
                </c:lvl>
              </c:multiLvlStrCache>
            </c:multiLvlStrRef>
          </c:cat>
          <c:val>
            <c:numRef>
              <c:f>Ч1!$AE$8:$AO$8</c:f>
              <c:numCache>
                <c:formatCode>0%</c:formatCode>
                <c:ptCount val="11"/>
                <c:pt idx="0">
                  <c:v>2.6200873362445414E-3</c:v>
                </c:pt>
                <c:pt idx="1">
                  <c:v>2.0087336244541485E-2</c:v>
                </c:pt>
                <c:pt idx="2">
                  <c:v>9.5196506550218343E-2</c:v>
                </c:pt>
                <c:pt idx="3">
                  <c:v>0.1799126637554585</c:v>
                </c:pt>
                <c:pt idx="4">
                  <c:v>0.20436681222707423</c:v>
                </c:pt>
                <c:pt idx="5">
                  <c:v>0.2183406113537118</c:v>
                </c:pt>
                <c:pt idx="6">
                  <c:v>0.14672489082969431</c:v>
                </c:pt>
                <c:pt idx="7">
                  <c:v>8.9082969432314404E-2</c:v>
                </c:pt>
                <c:pt idx="8">
                  <c:v>3.4934497816593885E-2</c:v>
                </c:pt>
                <c:pt idx="9">
                  <c:v>8.7336244541484712E-3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2C-42BB-AA2F-673FAF631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19968"/>
        <c:axId val="154421888"/>
      </c:barChart>
      <c:catAx>
        <c:axId val="1544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4421888"/>
        <c:crosses val="autoZero"/>
        <c:auto val="1"/>
        <c:lblAlgn val="ctr"/>
        <c:lblOffset val="100"/>
        <c:noMultiLvlLbl val="0"/>
      </c:catAx>
      <c:valAx>
        <c:axId val="1544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441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0.52101</cdr:x>
      <cdr:y>0.08333</cdr:y>
    </cdr:from>
    <cdr:to>
      <cdr:x>0.53782</cdr:x>
      <cdr:y>0.11111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464496" y="432048"/>
          <a:ext cx="144016" cy="14401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0.78151</cdr:x>
      <cdr:y>0.08333</cdr:y>
    </cdr:from>
    <cdr:to>
      <cdr:x>0.79832</cdr:x>
      <cdr:y>0.11111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696744" y="432048"/>
          <a:ext cx="144016" cy="14401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301208"/>
            <a:ext cx="7579568" cy="7745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Выполнила </a:t>
            </a:r>
            <a:r>
              <a:rPr lang="ru-RU" sz="2000" dirty="0" err="1" smtClean="0"/>
              <a:t>левина</a:t>
            </a:r>
            <a:r>
              <a:rPr lang="ru-RU" sz="2000" dirty="0" smtClean="0"/>
              <a:t> О.А., методист методического отдела МБУ ДО «ЦДО» </a:t>
            </a:r>
            <a:r>
              <a:rPr lang="ru-RU" sz="2000" dirty="0" err="1" smtClean="0"/>
              <a:t>г.Смоленска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458200" cy="9144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Результаты государственной итоговой аттестации 2019</a:t>
            </a:r>
          </a:p>
          <a:p>
            <a:pPr algn="ctr"/>
            <a:r>
              <a:rPr lang="ru-RU" sz="4400" b="1" dirty="0"/>
              <a:t>ЕГЭ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Химия, биология, география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Часть 1.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1340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33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1. Задания повышенного уровня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82481"/>
              </p:ext>
            </p:extLst>
          </p:nvPr>
        </p:nvGraphicFramePr>
        <p:xfrm>
          <a:off x="827584" y="1196752"/>
          <a:ext cx="78488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7956376" y="4293096"/>
            <a:ext cx="360040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0800000">
            <a:off x="2771800" y="2924944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2. Задания высокого уровня сложности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642766"/>
              </p:ext>
            </p:extLst>
          </p:nvPr>
        </p:nvGraphicFramePr>
        <p:xfrm>
          <a:off x="539552" y="1484784"/>
          <a:ext cx="8028384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5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363272" cy="223224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Выделение перечня ОО, продемонстрировавших </a:t>
            </a:r>
            <a:r>
              <a:rPr lang="ru-RU" sz="1800" b="1" u="sng" dirty="0"/>
              <a:t>наиболее высокие результаты ОГЭ по предмету:</a:t>
            </a:r>
            <a:r>
              <a:rPr lang="ru-RU" sz="1800" u="sng" dirty="0"/>
              <a:t> </a:t>
            </a:r>
            <a:r>
              <a:rPr lang="ru-RU" sz="1800" dirty="0"/>
              <a:t>выбирается от 5 до 15% от общего числа ОО в субъекте РФ, в которых </a:t>
            </a:r>
          </a:p>
          <a:p>
            <a:pPr lvl="0" algn="just"/>
            <a:r>
              <a:rPr lang="ru-RU" sz="1800" dirty="0"/>
              <a:t>доля участников ОГЭ, </a:t>
            </a:r>
            <a:r>
              <a:rPr lang="ru-RU" sz="1800" b="1" dirty="0"/>
              <a:t>получивших отметки «4» и «5»,</a:t>
            </a:r>
            <a:r>
              <a:rPr lang="ru-RU" sz="1800" dirty="0"/>
              <a:t>имеет </a:t>
            </a:r>
            <a:r>
              <a:rPr lang="ru-RU" sz="1800" b="1" i="1" dirty="0"/>
              <a:t>максимальные значения</a:t>
            </a:r>
            <a:r>
              <a:rPr lang="ru-RU" sz="1800" dirty="0"/>
              <a:t> (по сравнению с другими ОО субъекта РФ);</a:t>
            </a:r>
          </a:p>
          <a:p>
            <a:pPr lvl="0" algn="just"/>
            <a:r>
              <a:rPr lang="ru-RU" sz="1800" dirty="0"/>
              <a:t>доля участников ОГЭ, </a:t>
            </a:r>
            <a:r>
              <a:rPr lang="ru-RU" sz="1800" b="1" dirty="0"/>
              <a:t>получивших неудовлетворительную отметку</a:t>
            </a:r>
            <a:r>
              <a:rPr lang="ru-RU" sz="1800" dirty="0"/>
              <a:t>, имеет </a:t>
            </a:r>
            <a:r>
              <a:rPr lang="ru-RU" sz="1800" b="1" i="1" dirty="0"/>
              <a:t>минимальные значения</a:t>
            </a:r>
            <a:r>
              <a:rPr lang="ru-RU" sz="1800" dirty="0"/>
              <a:t> (по сравнению с другими ОО субъекта РФ</a:t>
            </a:r>
            <a:r>
              <a:rPr lang="ru-RU" sz="1800" dirty="0" smtClean="0"/>
              <a:t>).</a:t>
            </a:r>
          </a:p>
          <a:p>
            <a:pPr lvl="0" algn="just"/>
            <a:endParaRPr lang="ru-RU" sz="21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571840"/>
              </p:ext>
            </p:extLst>
          </p:nvPr>
        </p:nvGraphicFramePr>
        <p:xfrm>
          <a:off x="539552" y="2636912"/>
          <a:ext cx="8136903" cy="3680460"/>
        </p:xfrm>
        <a:graphic>
          <a:graphicData uri="http://schemas.openxmlformats.org/drawingml/2006/table">
            <a:tbl>
              <a:tblPr firstRow="1" firstCol="1" bandRow="1"/>
              <a:tblGrid>
                <a:gridCol w="67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0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95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95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6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indent="-498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отметку «2»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отметки «4» и «5» (Качество обучения)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отметки «3», «4» и «5» </a:t>
                      </a:r>
                      <a:r>
                        <a:rPr lang="ru-RU" sz="12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обученности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«Гимназия № 4»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96,8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6»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441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«Гимназия №1 им. Н.М. Пржевальского»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25»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467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33»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94,3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474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40»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25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16024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Выделение перечня ОО, продемонстрировавших </a:t>
            </a:r>
            <a:r>
              <a:rPr lang="ru-RU" sz="1800" b="1" u="sng" dirty="0"/>
              <a:t>низкие результаты ОГЭ </a:t>
            </a:r>
            <a:r>
              <a:rPr lang="ru-RU" sz="1800" b="1" dirty="0"/>
              <a:t>по предмету:</a:t>
            </a:r>
            <a:r>
              <a:rPr lang="ru-RU" sz="1800" dirty="0"/>
              <a:t> выбирается от 5 до15% от общего числа ОО в субъекте РФ, </a:t>
            </a:r>
            <a:r>
              <a:rPr lang="ru-RU" sz="1800" dirty="0" smtClean="0"/>
              <a:t>в которых </a:t>
            </a:r>
            <a:endParaRPr lang="ru-RU" sz="1800" dirty="0"/>
          </a:p>
          <a:p>
            <a:pPr lvl="0" algn="just"/>
            <a:r>
              <a:rPr lang="ru-RU" sz="1800" dirty="0"/>
              <a:t>доля участников ОГЭ, </a:t>
            </a:r>
            <a:r>
              <a:rPr lang="ru-RU" sz="1800" b="1" dirty="0"/>
              <a:t>получивших отметку «2»</a:t>
            </a:r>
            <a:r>
              <a:rPr lang="ru-RU" sz="1800" dirty="0"/>
              <a:t>, имеет </a:t>
            </a:r>
            <a:r>
              <a:rPr lang="ru-RU" sz="1800" b="1" i="1" dirty="0"/>
              <a:t>максимальные значения</a:t>
            </a:r>
            <a:r>
              <a:rPr lang="ru-RU" sz="1800" dirty="0"/>
              <a:t> (по сравнению с другими ОО субъекта РФ);</a:t>
            </a:r>
          </a:p>
          <a:p>
            <a:pPr lvl="0" algn="just"/>
            <a:r>
              <a:rPr lang="ru-RU" sz="1800" dirty="0"/>
              <a:t>доля участников ЕГЭ, </a:t>
            </a:r>
            <a:r>
              <a:rPr lang="ru-RU" sz="1800" b="1" dirty="0"/>
              <a:t>получивших отметки«4» и «5»</a:t>
            </a:r>
            <a:r>
              <a:rPr lang="ru-RU" sz="1800" dirty="0"/>
              <a:t>, имеет </a:t>
            </a:r>
            <a:r>
              <a:rPr lang="ru-RU" sz="1800" b="1" i="1" dirty="0"/>
              <a:t>минимальные значения</a:t>
            </a:r>
            <a:r>
              <a:rPr lang="ru-RU" sz="1800" dirty="0"/>
              <a:t> (по сравнению с другими ОО субъекта РФ).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80452"/>
              </p:ext>
            </p:extLst>
          </p:nvPr>
        </p:nvGraphicFramePr>
        <p:xfrm>
          <a:off x="395536" y="2924944"/>
          <a:ext cx="8496944" cy="3470148"/>
        </p:xfrm>
        <a:graphic>
          <a:graphicData uri="http://schemas.openxmlformats.org/drawingml/2006/table">
            <a:tbl>
              <a:tblPr firstRow="1" firstCol="1" bandRow="1"/>
              <a:tblGrid>
                <a:gridCol w="671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4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1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652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отметку «2»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отметки «4» и «5» (Качество обучения)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отметки «3», «4» и «5» </a:t>
                      </a: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обученности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2»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438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5»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57,1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7»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456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22»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31»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899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404664"/>
            <a:ext cx="8835591" cy="5716408"/>
            <a:chOff x="179512" y="404664"/>
            <a:chExt cx="8835591" cy="57164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 t="22083" r="33236" b="20209"/>
            <a:stretch/>
          </p:blipFill>
          <p:spPr bwMode="auto">
            <a:xfrm>
              <a:off x="179512" y="404664"/>
              <a:ext cx="8714593" cy="56886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sp>
          <p:nvSpPr>
            <p:cNvPr id="4" name="Блок-схема: процесс 3"/>
            <p:cNvSpPr/>
            <p:nvPr/>
          </p:nvSpPr>
          <p:spPr>
            <a:xfrm>
              <a:off x="5846752" y="5617016"/>
              <a:ext cx="3168351" cy="5040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18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22291" r="36516" b="25000"/>
          <a:stretch/>
        </p:blipFill>
        <p:spPr bwMode="auto">
          <a:xfrm>
            <a:off x="179512" y="402392"/>
            <a:ext cx="8851822" cy="47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2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22291" r="39209" b="25416"/>
          <a:stretch/>
        </p:blipFill>
        <p:spPr bwMode="auto">
          <a:xfrm>
            <a:off x="309072" y="620688"/>
            <a:ext cx="8496944" cy="477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4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515672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Учить </a:t>
            </a:r>
            <a:r>
              <a:rPr lang="ru-RU" b="1" dirty="0"/>
              <a:t>самостоятельно выстраивать алгоритм  решения </a:t>
            </a:r>
            <a:r>
              <a:rPr lang="ru-RU" dirty="0"/>
              <a:t>в зависимости от условия </a:t>
            </a:r>
            <a:r>
              <a:rPr lang="ru-RU" dirty="0" smtClean="0"/>
              <a:t>задания.</a:t>
            </a:r>
          </a:p>
          <a:p>
            <a:pPr algn="just"/>
            <a:r>
              <a:rPr lang="ru-RU" b="1" dirty="0" smtClean="0"/>
              <a:t>Реализовывать системный подход</a:t>
            </a:r>
            <a:r>
              <a:rPr lang="ru-RU" dirty="0" smtClean="0"/>
              <a:t> </a:t>
            </a:r>
            <a:r>
              <a:rPr lang="ru-RU" dirty="0"/>
              <a:t>к формированию химических знаний и отработке умения работать с информацией, представленной в условии заданий в различной форме (текст, формула, схема</a:t>
            </a:r>
            <a:r>
              <a:rPr lang="ru-RU" dirty="0" smtClean="0"/>
              <a:t>).</a:t>
            </a:r>
          </a:p>
          <a:p>
            <a:pPr algn="just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рамках текущего и рубежного контроля целесообразно применять </a:t>
            </a:r>
            <a:r>
              <a:rPr lang="ru-RU" b="1" dirty="0"/>
              <a:t>различные формы </a:t>
            </a:r>
            <a:r>
              <a:rPr lang="ru-RU" b="1" dirty="0" smtClean="0"/>
              <a:t>заданий.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93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Планируемые Изменения в ЕГЭ по химии (после 2020)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515672" cy="497118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С</a:t>
            </a:r>
            <a:r>
              <a:rPr lang="ru-RU" b="1" dirty="0" smtClean="0"/>
              <a:t>овершенствование </a:t>
            </a:r>
            <a:r>
              <a:rPr lang="ru-RU" b="1" dirty="0"/>
              <a:t>формулировок заданий с учетом двух направлений</a:t>
            </a:r>
            <a:r>
              <a:rPr lang="ru-RU" dirty="0"/>
              <a:t>:</a:t>
            </a:r>
          </a:p>
          <a:p>
            <a:pPr algn="just"/>
            <a:r>
              <a:rPr lang="ru-RU" dirty="0" smtClean="0"/>
              <a:t>- повышение </a:t>
            </a:r>
            <a:r>
              <a:rPr lang="ru-RU" u="sng" dirty="0"/>
              <a:t>практико-ориентированной направленности </a:t>
            </a:r>
            <a:r>
              <a:rPr lang="ru-RU" dirty="0"/>
              <a:t>КИМ, в результате включения заданий, ориентированных проверку знаний, приобретаемых в процессе выполнения реального химического эксперимента;</a:t>
            </a:r>
          </a:p>
          <a:p>
            <a:pPr algn="just"/>
            <a:r>
              <a:rPr lang="ru-RU" dirty="0" smtClean="0"/>
              <a:t>- повышение </a:t>
            </a:r>
            <a:r>
              <a:rPr lang="ru-RU" u="sng" dirty="0"/>
              <a:t>дифференцирующей способности заданий </a:t>
            </a:r>
            <a:r>
              <a:rPr lang="ru-RU" dirty="0"/>
              <a:t>за счет усиления вариативной составляющей их решений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Планируемые в формулировках уточнения могут быть учтены при проведении практических и лабораторных работ. Так, важное значение при выполнении заданий 30, 31, 32 и 33 имеет знание условий и признаков протекания химических реакций. В связи с этим </a:t>
            </a:r>
            <a:r>
              <a:rPr lang="ru-RU" b="1" dirty="0"/>
              <a:t>нужно осваивать умения наблюдать и фиксировать происходящие изменения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П</a:t>
            </a:r>
            <a:r>
              <a:rPr lang="ru-RU" b="1" dirty="0" smtClean="0"/>
              <a:t>родумывание </a:t>
            </a:r>
            <a:r>
              <a:rPr lang="ru-RU" b="1" dirty="0"/>
              <a:t>при решении заданий различного уровня сложности нескольких вариантов решения с последующим выбором оптимального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83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5277"/>
              </p:ext>
            </p:extLst>
          </p:nvPr>
        </p:nvGraphicFramePr>
        <p:xfrm>
          <a:off x="323528" y="927304"/>
          <a:ext cx="8424935" cy="29857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50267"/>
                <a:gridCol w="1630052"/>
                <a:gridCol w="1173852"/>
                <a:gridCol w="1130404"/>
                <a:gridCol w="1181936"/>
                <a:gridCol w="1029212"/>
                <a:gridCol w="1029212"/>
              </a:tblGrid>
              <a:tr h="2466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ctr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Смоленская область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Город Смоленск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29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учебного предмета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выпускников текущего года, участвующих в ЕГЭ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участников ЕГЭ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участников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ГВЭ-11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выпускников ОО текущего года, участвующих в ЕГЭ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участников ЕГЭ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участников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ГВЭ-11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ctr"/>
                </a:tc>
              </a:tr>
              <a:tr h="246642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</a:tr>
              <a:tr h="5101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1145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</a:tr>
              <a:tr h="5101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46" marR="25446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6" marR="25446" marT="0" marB="0"/>
                </a:tc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79512" y="127085"/>
            <a:ext cx="871296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участников экзаменационной кампании ГИА-11 в 2019 году в субъекте Российской Федерации, в г. Смоленске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97579"/>
              </p:ext>
            </p:extLst>
          </p:nvPr>
        </p:nvGraphicFramePr>
        <p:xfrm>
          <a:off x="228600" y="4129256"/>
          <a:ext cx="8686800" cy="2453640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901690"/>
                <a:gridCol w="821771"/>
                <a:gridCol w="806135"/>
                <a:gridCol w="818297"/>
                <a:gridCol w="637611"/>
                <a:gridCol w="703631"/>
                <a:gridCol w="670621"/>
                <a:gridCol w="670621"/>
                <a:gridCol w="670621"/>
                <a:gridCol w="667146"/>
                <a:gridCol w="667146"/>
                <a:gridCol w="651510"/>
              </a:tblGrid>
              <a:tr h="183515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Город Смоленск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География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2018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2019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2018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2019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2018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2019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чел.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% от общего числа участников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% от общего числа участников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% от общего числа участников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% от общего числа участников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% от общего числа участников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</a:rPr>
                        <a:t>% от общего числа участников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11,7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149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9,6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299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21,3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321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22,9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42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2,6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39330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553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553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553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553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553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553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553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553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553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3200" algn="l"/>
              </a:tabLst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2.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Картинки по запросу биолог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0" y="260648"/>
            <a:ext cx="8717890" cy="65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4348" y="1052736"/>
            <a:ext cx="50236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БИОЛОГИЯ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5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ЕГЭ по биологии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177910"/>
              </p:ext>
            </p:extLst>
          </p:nvPr>
        </p:nvGraphicFramePr>
        <p:xfrm>
          <a:off x="304800" y="1554164"/>
          <a:ext cx="8515671" cy="49755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2864">
                  <a:extLst>
                    <a:ext uri="{9D8B030D-6E8A-4147-A177-3AD203B41FA5}">
                      <a16:colId xmlns="" xmlns:a16="http://schemas.microsoft.com/office/drawing/2014/main" val="3504466374"/>
                    </a:ext>
                  </a:extLst>
                </a:gridCol>
                <a:gridCol w="4434250">
                  <a:extLst>
                    <a:ext uri="{9D8B030D-6E8A-4147-A177-3AD203B41FA5}">
                      <a16:colId xmlns="" xmlns:a16="http://schemas.microsoft.com/office/drawing/2014/main" val="133629900"/>
                    </a:ext>
                  </a:extLst>
                </a:gridCol>
                <a:gridCol w="2838557">
                  <a:extLst>
                    <a:ext uri="{9D8B030D-6E8A-4147-A177-3AD203B41FA5}">
                      <a16:colId xmlns="" xmlns:a16="http://schemas.microsoft.com/office/drawing/2014/main" val="4129420217"/>
                    </a:ext>
                  </a:extLst>
                </a:gridCol>
              </a:tblGrid>
              <a:tr h="952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заданий и их уровень сложности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Максимальный первичный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9281021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Часть 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+mj-lt"/>
                          <a:ea typeface="Calibri" panose="020F0502020204030204" pitchFamily="34" charset="0"/>
                        </a:rPr>
                        <a:t>Всего заданий – </a:t>
                      </a:r>
                      <a:r>
                        <a:rPr lang="ru-RU" b="1" dirty="0" smtClean="0">
                          <a:latin typeface="+mj-lt"/>
                          <a:ea typeface="Calibri" panose="020F0502020204030204" pitchFamily="34" charset="0"/>
                        </a:rPr>
                        <a:t>28</a:t>
                      </a:r>
                      <a:r>
                        <a:rPr lang="ru-RU" dirty="0" smtClean="0">
                          <a:latin typeface="+mj-lt"/>
                          <a:ea typeface="Calibri" panose="020F0502020204030204" pitchFamily="34" charset="0"/>
                        </a:rPr>
                        <a:t> , из них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+mj-lt"/>
                          <a:ea typeface="Calibri" panose="020F0502020204030204" pitchFamily="34" charset="0"/>
                        </a:rPr>
                        <a:t>по типу заданий: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latin typeface="+mj-lt"/>
                          <a:ea typeface="Calibri" panose="020F0502020204030204" pitchFamily="34" charset="0"/>
                        </a:rPr>
                        <a:t>с кратким ответом – 21,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latin typeface="+mj-lt"/>
                          <a:ea typeface="Calibri" panose="020F0502020204030204" pitchFamily="34" charset="0"/>
                        </a:rPr>
                        <a:t>с развёрнутым ответом – 7;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u="sng" dirty="0" smtClean="0">
                          <a:latin typeface="+mj-lt"/>
                          <a:ea typeface="Calibri" panose="020F0502020204030204" pitchFamily="34" charset="0"/>
                        </a:rPr>
                        <a:t>По уровню сложности: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+mj-lt"/>
                          <a:ea typeface="Calibri" panose="020F0502020204030204" pitchFamily="34" charset="0"/>
                        </a:rPr>
                        <a:t>Базового уровня – 12: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latin typeface="+mj-lt"/>
                          <a:ea typeface="Calibri" panose="020F0502020204030204" pitchFamily="34" charset="0"/>
                        </a:rPr>
                        <a:t>№ 1,2, 3,4,6,7,9,11,12.15,17,21.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+mj-lt"/>
                          <a:ea typeface="Calibri" panose="020F0502020204030204" pitchFamily="34" charset="0"/>
                        </a:rPr>
                        <a:t>Повышенного уровня</a:t>
                      </a:r>
                      <a:r>
                        <a:rPr lang="ru-RU" b="1" baseline="0" dirty="0" smtClean="0"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b="1" dirty="0" smtClean="0">
                          <a:latin typeface="+mj-lt"/>
                          <a:ea typeface="Calibri" panose="020F0502020204030204" pitchFamily="34" charset="0"/>
                        </a:rPr>
                        <a:t>– 9: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+mj-lt"/>
                          <a:ea typeface="Calibri" panose="020F0502020204030204" pitchFamily="34" charset="0"/>
                        </a:rPr>
                        <a:t>№ 5,8,10,13,14, 16, 18,19,20.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20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8393920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Часть 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 </a:t>
                      </a:r>
                      <a:r>
                        <a:rPr lang="ru-RU" dirty="0" smtClean="0"/>
                        <a:t>заданий </a:t>
                      </a:r>
                      <a:r>
                        <a:rPr lang="ru-RU" b="1" dirty="0" smtClean="0"/>
                        <a:t>высокого уровня </a:t>
                      </a:r>
                      <a:r>
                        <a:rPr lang="ru-RU" dirty="0" smtClean="0"/>
                        <a:t>сложности (№22-28)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9274387"/>
                  </a:ext>
                </a:extLst>
              </a:tr>
              <a:tr h="3861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ИТОГО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</a:t>
                      </a:r>
                      <a:endParaRPr lang="ru-RU" sz="2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5989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90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98621"/>
              </p:ext>
            </p:extLst>
          </p:nvPr>
        </p:nvGraphicFramePr>
        <p:xfrm>
          <a:off x="251520" y="188640"/>
          <a:ext cx="8568952" cy="614920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45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5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78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Кол-во обучающихся, сдававших ЕГЭ по </a:t>
                      </a:r>
                      <a:r>
                        <a:rPr lang="ru-RU" sz="1800" b="0" dirty="0" smtClean="0">
                          <a:effectLst/>
                        </a:rPr>
                        <a:t>биологии</a:t>
                      </a:r>
                      <a:r>
                        <a:rPr lang="ru-RU" sz="1800" b="0" baseline="0" dirty="0" smtClean="0"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effectLst/>
                        </a:rPr>
                        <a:t>(ОО </a:t>
                      </a:r>
                      <a:r>
                        <a:rPr lang="ru-RU" sz="1800" b="0" dirty="0" err="1">
                          <a:effectLst/>
                        </a:rPr>
                        <a:t>г.Смоленска</a:t>
                      </a:r>
                      <a:r>
                        <a:rPr lang="ru-RU" sz="1800" b="0" dirty="0">
                          <a:effectLst/>
                        </a:rPr>
                        <a:t>)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299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321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Кол-во ОО, обучающиеся которых приняли участие в ЕГЭ </a:t>
                      </a:r>
                      <a:r>
                        <a:rPr lang="ru-RU" sz="1800" b="0" dirty="0" smtClean="0">
                          <a:effectLst/>
                        </a:rPr>
                        <a:t>по</a:t>
                      </a:r>
                      <a:r>
                        <a:rPr lang="ru-RU" sz="1800" b="0" baseline="0" dirty="0" smtClean="0">
                          <a:effectLst/>
                        </a:rPr>
                        <a:t> биолог</a:t>
                      </a:r>
                      <a:r>
                        <a:rPr lang="ru-RU" sz="1800" b="0" dirty="0" smtClean="0">
                          <a:effectLst/>
                        </a:rPr>
                        <a:t>ии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39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41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Средний тестовый балл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51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51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22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Количество/доля участников</a:t>
                      </a: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не преодолевших минимальный балл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59/19,7%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57/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1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преодолевших </a:t>
                      </a: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минимальный баллов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80,3%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264/82%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результаты </a:t>
                      </a:r>
                      <a:r>
                        <a:rPr lang="ru-RU" sz="1800" b="0" dirty="0">
                          <a:effectLst/>
                        </a:rPr>
                        <a:t>которых </a:t>
                      </a:r>
                      <a:r>
                        <a:rPr lang="ru-RU" sz="1800" b="0" dirty="0" smtClean="0">
                          <a:effectLst/>
                        </a:rPr>
                        <a:t>36-60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110/62,6%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171/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53%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результаты </a:t>
                      </a:r>
                      <a:r>
                        <a:rPr lang="ru-RU" sz="1800" b="0" dirty="0">
                          <a:effectLst/>
                        </a:rPr>
                        <a:t>которых 61-80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70 (13,4%)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81/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25%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результаты </a:t>
                      </a:r>
                      <a:r>
                        <a:rPr lang="ru-RU" sz="1800" b="0" dirty="0">
                          <a:effectLst/>
                        </a:rPr>
                        <a:t>которых 81-99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18 (4%)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12/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8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получивших </a:t>
                      </a:r>
                      <a:r>
                        <a:rPr lang="ru-RU" sz="1800" b="0" dirty="0">
                          <a:effectLst/>
                        </a:rPr>
                        <a:t>100 баллов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1(0,3%)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СШ №33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97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Максимальный балл по </a:t>
                      </a:r>
                      <a:r>
                        <a:rPr lang="ru-RU" sz="1800" b="0" dirty="0" err="1">
                          <a:effectLst/>
                        </a:rPr>
                        <a:t>г.Смоленску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100- СШ №33;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94 – СШ 33 (2чел.), СШ №26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91-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Calibri"/>
                        </a:rPr>
                        <a:t> СШ №3, Гимн.1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Times New Roman"/>
                          <a:ea typeface="Calibri"/>
                        </a:rPr>
                        <a:t>89- СШ №38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Times New Roman"/>
                          <a:ea typeface="Calibri"/>
                        </a:rPr>
                        <a:t>86- СШ №6, СШ №21, СШ №26, СШ№33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439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тестовых баллов ЕГЭ по биологии в 2019 г.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58627156"/>
              </p:ext>
            </p:extLst>
          </p:nvPr>
        </p:nvGraphicFramePr>
        <p:xfrm>
          <a:off x="4283968" y="3212976"/>
          <a:ext cx="472596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6021288"/>
            <a:ext cx="41399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Кривая распределения баллов – крен влево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28896357"/>
              </p:ext>
            </p:extLst>
          </p:nvPr>
        </p:nvGraphicFramePr>
        <p:xfrm>
          <a:off x="197416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361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баллов ЕГЭ по биологии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055528"/>
              </p:ext>
            </p:extLst>
          </p:nvPr>
        </p:nvGraphicFramePr>
        <p:xfrm>
          <a:off x="304800" y="1295400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671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Часть 1. Задания №1, 2, 3, 6, оцениваемые «+» или «-»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23477595"/>
              </p:ext>
            </p:extLst>
          </p:nvPr>
        </p:nvGraphicFramePr>
        <p:xfrm>
          <a:off x="827584" y="1412776"/>
          <a:ext cx="748883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6518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1. Выполнение заданий, оцениваемых баллами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581358"/>
              </p:ext>
            </p:extLst>
          </p:nvPr>
        </p:nvGraphicFramePr>
        <p:xfrm>
          <a:off x="304800" y="1871662"/>
          <a:ext cx="8443664" cy="465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185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Выполнение заданий части 1 с кратким ответом повышенного уровня сложности</a:t>
            </a:r>
            <a:endParaRPr lang="ru-RU" sz="2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109182"/>
              </p:ext>
            </p:extLst>
          </p:nvPr>
        </p:nvGraphicFramePr>
        <p:xfrm>
          <a:off x="4445536" y="3212976"/>
          <a:ext cx="46805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458198"/>
              </p:ext>
            </p:extLst>
          </p:nvPr>
        </p:nvGraphicFramePr>
        <p:xfrm>
          <a:off x="251520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4053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Часть 2. Задания высокого уровня сложности</a:t>
            </a:r>
            <a:endParaRPr lang="ru-RU" sz="2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18185"/>
              </p:ext>
            </p:extLst>
          </p:nvPr>
        </p:nvGraphicFramePr>
        <p:xfrm>
          <a:off x="3339872" y="1052736"/>
          <a:ext cx="57793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62343"/>
              </p:ext>
            </p:extLst>
          </p:nvPr>
        </p:nvGraphicFramePr>
        <p:xfrm>
          <a:off x="179512" y="3933056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2060848"/>
            <a:ext cx="1079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2019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4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922839"/>
              </p:ext>
            </p:extLst>
          </p:nvPr>
        </p:nvGraphicFramePr>
        <p:xfrm>
          <a:off x="579578" y="2924944"/>
          <a:ext cx="8056620" cy="2901696"/>
        </p:xfrm>
        <a:graphic>
          <a:graphicData uri="http://schemas.openxmlformats.org/drawingml/2006/table">
            <a:tbl>
              <a:tblPr firstRow="1" firstCol="1" bandRow="1"/>
              <a:tblGrid>
                <a:gridCol w="568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7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6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67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67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 81 до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 61 до 80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не достигших минимального балла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«СШ № 6»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«СШ № 21 им. Н.И.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Рыленкова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«СШ № 33»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928" y="554197"/>
            <a:ext cx="84239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Выделение перечня ОО, продемонстрировавших </a:t>
            </a: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наиболее высокие результаты ЕГЭ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 химии: выбирается от 5 до 15% от общего числа ОО в субъекте РФ, в которых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доля участников ЕГЭ,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получивших от 81 до 100 баллов,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имеет 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максимальные значения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доля участников ЕГЭ,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не достигших минимального балла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имеет 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минимальные значения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(по сравнению с другими ОО субъекта РФ)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хим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8712968" cy="65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34900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химия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993843"/>
              </p:ext>
            </p:extLst>
          </p:nvPr>
        </p:nvGraphicFramePr>
        <p:xfrm>
          <a:off x="323528" y="2780928"/>
          <a:ext cx="8496945" cy="3610356"/>
        </p:xfrm>
        <a:graphic>
          <a:graphicData uri="http://schemas.openxmlformats.org/drawingml/2006/table">
            <a:tbl>
              <a:tblPr firstRow="1" firstCol="1" bandRow="1"/>
              <a:tblGrid>
                <a:gridCol w="538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70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6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1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1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512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не достигших минимального балла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 61 до 80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 81 до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«СШ № 11» города Смоленска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50,00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«СШ № 25»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33,33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«СШ № 28»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50,00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«СШ № 31»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33,33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«СШ № 39»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33,33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33,33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905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«О(с)Ш № 2»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26064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Выделение перечня ОО, продемонстрировавших </a:t>
            </a:r>
            <a:r>
              <a:rPr lang="ru-RU" altLang="ru-RU" sz="2000" b="1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низкие результаты ЕГЭ</a:t>
            </a:r>
            <a:r>
              <a:rPr lang="ru-RU" altLang="ru-RU" sz="20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 предмету: выбирается от 5 до15% от общего числа ОО в субъекте РФ, в </a:t>
            </a:r>
            <a:r>
              <a:rPr lang="ru-RU" altLang="ru-RU" sz="20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которых</a:t>
            </a:r>
            <a:r>
              <a:rPr lang="ru-RU" alt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-доля участников ЕГЭ, </a:t>
            </a:r>
            <a:r>
              <a:rPr lang="ru-RU" altLang="ru-RU" sz="20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не достигших минимального балла</a:t>
            </a:r>
            <a:r>
              <a:rPr lang="ru-RU" alt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имеет </a:t>
            </a:r>
            <a:r>
              <a:rPr lang="ru-RU" altLang="ru-RU" sz="2000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максимальные значения</a:t>
            </a:r>
            <a:r>
              <a:rPr lang="ru-RU" alt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(по сравнению с другими ОО субъекта РФ</a:t>
            </a:r>
            <a:r>
              <a:rPr lang="ru-RU" altLang="ru-RU" sz="20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);</a:t>
            </a:r>
            <a: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ru-RU" alt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доля участников ЕГЭ, </a:t>
            </a:r>
            <a:r>
              <a:rPr lang="ru-RU" altLang="ru-RU" sz="20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получивших от 61 до 100 баллов</a:t>
            </a:r>
            <a:r>
              <a:rPr lang="ru-RU" alt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имеет </a:t>
            </a:r>
            <a:r>
              <a:rPr lang="ru-RU" altLang="ru-RU" sz="2000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минимальные значения</a:t>
            </a:r>
            <a:r>
              <a:rPr lang="ru-RU" altLang="ru-RU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(по сравнению с другими ОО субъекта РФ).</a:t>
            </a:r>
            <a: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68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Часть 2. Задания №22-28 высокого уровня сложности</a:t>
            </a:r>
            <a:endParaRPr lang="ru-RU" sz="2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273997"/>
              </p:ext>
            </p:extLst>
          </p:nvPr>
        </p:nvGraphicFramePr>
        <p:xfrm>
          <a:off x="323528" y="1268760"/>
          <a:ext cx="51125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43"/>
              </p:ext>
            </p:extLst>
          </p:nvPr>
        </p:nvGraphicFramePr>
        <p:xfrm>
          <a:off x="3995936" y="3789040"/>
          <a:ext cx="47880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3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Система подготовки к итоговой аттестации</a:t>
            </a:r>
            <a:r>
              <a:rPr lang="ru-RU" dirty="0">
                <a:effectLst/>
              </a:rPr>
              <a:t> </a:t>
            </a:r>
            <a:r>
              <a:rPr lang="ru-RU" b="1" dirty="0">
                <a:effectLst/>
              </a:rPr>
              <a:t>по биологии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443664" cy="50431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dirty="0"/>
              <a:t>П</a:t>
            </a:r>
            <a:r>
              <a:rPr lang="ru-RU" sz="2400" dirty="0" smtClean="0"/>
              <a:t>ровести </a:t>
            </a:r>
            <a:r>
              <a:rPr lang="ru-RU" sz="2400" b="1" dirty="0"/>
              <a:t>анализ типичных ошибок и </a:t>
            </a:r>
            <a:r>
              <a:rPr lang="ru-RU" sz="2400" b="1" dirty="0" smtClean="0"/>
              <a:t>затруднений</a:t>
            </a:r>
            <a:r>
              <a:rPr lang="ru-RU" sz="2400" dirty="0" smtClean="0"/>
              <a:t>, выявленных </a:t>
            </a:r>
            <a:r>
              <a:rPr lang="ru-RU" sz="2400" dirty="0"/>
              <a:t>по результатам ЕГЭ 2019 г. </a:t>
            </a:r>
            <a:endParaRPr lang="ru-RU" sz="2400" dirty="0" smtClean="0"/>
          </a:p>
          <a:p>
            <a:pPr algn="just"/>
            <a:r>
              <a:rPr lang="ru-RU" sz="2400" dirty="0" smtClean="0"/>
              <a:t>Тщательно отобрать </a:t>
            </a:r>
            <a:r>
              <a:rPr lang="ru-RU" sz="2400" b="1" dirty="0" smtClean="0"/>
              <a:t>учебную и методическую литературу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dirty="0" smtClean="0"/>
              <a:t>Структурировать</a:t>
            </a:r>
            <a:r>
              <a:rPr lang="ru-RU" sz="2400" dirty="0" smtClean="0"/>
              <a:t> содержание всего </a:t>
            </a:r>
            <a:r>
              <a:rPr lang="ru-RU" sz="2400" dirty="0"/>
              <a:t>курса биологии </a:t>
            </a:r>
            <a:r>
              <a:rPr lang="ru-RU" sz="2400" dirty="0" smtClean="0"/>
              <a:t>за шесть </a:t>
            </a:r>
            <a:r>
              <a:rPr lang="ru-RU" sz="2400" dirty="0"/>
              <a:t>лет </a:t>
            </a:r>
            <a:r>
              <a:rPr lang="ru-RU" sz="2400" dirty="0" smtClean="0"/>
              <a:t>обучения.</a:t>
            </a:r>
          </a:p>
          <a:p>
            <a:pPr algn="just"/>
            <a:r>
              <a:rPr lang="ru-RU" sz="2400" dirty="0"/>
              <a:t>Особое внимание следует обратить на к</a:t>
            </a:r>
            <a:r>
              <a:rPr lang="ru-RU" sz="2400" b="1" dirty="0"/>
              <a:t>лючевые</a:t>
            </a:r>
            <a:r>
              <a:rPr lang="ru-RU" sz="2400" dirty="0"/>
              <a:t>, </a:t>
            </a:r>
            <a:r>
              <a:rPr lang="ru-RU" sz="2400" dirty="0" smtClean="0"/>
              <a:t>системообразующие</a:t>
            </a:r>
            <a:r>
              <a:rPr lang="ru-RU" sz="2400" dirty="0"/>
              <a:t> </a:t>
            </a:r>
            <a:r>
              <a:rPr lang="ru-RU" sz="2400" dirty="0" smtClean="0"/>
              <a:t>биологические </a:t>
            </a:r>
            <a:r>
              <a:rPr lang="ru-RU" sz="2400" b="1" dirty="0"/>
              <a:t>термины и </a:t>
            </a:r>
            <a:r>
              <a:rPr lang="ru-RU" sz="2400" b="1" dirty="0" smtClean="0"/>
              <a:t>понятия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С</a:t>
            </a:r>
            <a:r>
              <a:rPr lang="ru-RU" sz="2400" dirty="0" smtClean="0"/>
              <a:t>ледует </a:t>
            </a:r>
            <a:r>
              <a:rPr lang="ru-RU" sz="2400" dirty="0"/>
              <a:t>уделить важнейшим </a:t>
            </a:r>
            <a:r>
              <a:rPr lang="ru-RU" sz="2400" b="1" dirty="0"/>
              <a:t>биологическим теориям, законам </a:t>
            </a:r>
            <a:r>
              <a:rPr lang="ru-RU" sz="2400" b="1" dirty="0" smtClean="0"/>
              <a:t>и закономерностям</a:t>
            </a:r>
            <a:r>
              <a:rPr lang="ru-RU" sz="2400" dirty="0"/>
              <a:t>, а также умению с их помощью объяснять процессы и явления в природе и жизни человека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О</a:t>
            </a:r>
            <a:r>
              <a:rPr lang="ru-RU" sz="2400" dirty="0" smtClean="0"/>
              <a:t>братить </a:t>
            </a:r>
            <a:r>
              <a:rPr lang="ru-RU" sz="2400" dirty="0"/>
              <a:t>внимание на такие </a:t>
            </a:r>
            <a:r>
              <a:rPr lang="ru-RU" sz="2400" b="1" dirty="0" err="1"/>
              <a:t>метапредметные</a:t>
            </a:r>
            <a:r>
              <a:rPr lang="ru-RU" sz="2400" b="1" dirty="0"/>
              <a:t> понятия</a:t>
            </a:r>
            <a:r>
              <a:rPr lang="ru-RU" sz="2400" dirty="0"/>
              <a:t>, как: «система», «</a:t>
            </a:r>
            <a:r>
              <a:rPr lang="ru-RU" sz="2400" dirty="0" err="1"/>
              <a:t>саморегуляция</a:t>
            </a:r>
            <a:r>
              <a:rPr lang="ru-RU" sz="2400" dirty="0"/>
              <a:t>», «энергия», «</a:t>
            </a:r>
            <a:r>
              <a:rPr lang="ru-RU" sz="2400" dirty="0" smtClean="0"/>
              <a:t>диффузия» и др.</a:t>
            </a:r>
          </a:p>
          <a:p>
            <a:pPr algn="just"/>
            <a:r>
              <a:rPr lang="ru-RU" sz="2400" dirty="0"/>
              <a:t>обеспечить системное освоение обучающимися основного содержания курса </a:t>
            </a:r>
            <a:r>
              <a:rPr lang="ru-RU" sz="2400" dirty="0" smtClean="0"/>
              <a:t>биологии (</a:t>
            </a:r>
            <a:r>
              <a:rPr lang="ru-RU" sz="2400" b="1" dirty="0"/>
              <a:t>регулярный мониторинг </a:t>
            </a:r>
            <a:r>
              <a:rPr lang="ru-RU" sz="2400" b="1" dirty="0" smtClean="0"/>
              <a:t>, задания разного типа и т.д.</a:t>
            </a:r>
            <a:r>
              <a:rPr lang="ru-RU" sz="2400" dirty="0" smtClean="0"/>
              <a:t>)</a:t>
            </a:r>
          </a:p>
          <a:p>
            <a:pPr algn="just"/>
            <a:r>
              <a:rPr lang="ru-RU" sz="2400" dirty="0"/>
              <a:t>постепенно </a:t>
            </a:r>
            <a:r>
              <a:rPr lang="ru-RU" sz="2400" b="1" dirty="0"/>
              <a:t>увеличивать долю самостоятельной работы </a:t>
            </a:r>
            <a:r>
              <a:rPr lang="ru-RU" sz="2400" dirty="0"/>
              <a:t>обучающихся как на уроке, так и во внеурочное </a:t>
            </a:r>
            <a:r>
              <a:rPr lang="ru-RU" sz="2400" dirty="0" smtClean="0"/>
              <a:t>время.</a:t>
            </a:r>
          </a:p>
          <a:p>
            <a:pPr algn="just"/>
            <a:r>
              <a:rPr lang="ru-RU" sz="2400" b="1" dirty="0" smtClean="0"/>
              <a:t>Отрабатывать алгоритмы </a:t>
            </a:r>
            <a:r>
              <a:rPr lang="ru-RU" sz="2400" b="1" dirty="0"/>
              <a:t>решения </a:t>
            </a:r>
            <a:r>
              <a:rPr lang="ru-RU" sz="2400" b="1" dirty="0" smtClean="0"/>
              <a:t>задач </a:t>
            </a:r>
            <a:r>
              <a:rPr lang="ru-RU" sz="2400" dirty="0"/>
              <a:t>с учетом их специфики.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00153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географ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1434"/>
            <a:ext cx="8812088" cy="61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892442"/>
            <a:ext cx="48404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ГЕОГРАФИЯ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65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ЕГЭ по географии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73090"/>
              </p:ext>
            </p:extLst>
          </p:nvPr>
        </p:nvGraphicFramePr>
        <p:xfrm>
          <a:off x="323528" y="1333833"/>
          <a:ext cx="8515671" cy="53941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2864">
                  <a:extLst>
                    <a:ext uri="{9D8B030D-6E8A-4147-A177-3AD203B41FA5}">
                      <a16:colId xmlns="" xmlns:a16="http://schemas.microsoft.com/office/drawing/2014/main" val="3504466374"/>
                    </a:ext>
                  </a:extLst>
                </a:gridCol>
                <a:gridCol w="4434250">
                  <a:extLst>
                    <a:ext uri="{9D8B030D-6E8A-4147-A177-3AD203B41FA5}">
                      <a16:colId xmlns="" xmlns:a16="http://schemas.microsoft.com/office/drawing/2014/main" val="133629900"/>
                    </a:ext>
                  </a:extLst>
                </a:gridCol>
                <a:gridCol w="2838557">
                  <a:extLst>
                    <a:ext uri="{9D8B030D-6E8A-4147-A177-3AD203B41FA5}">
                      <a16:colId xmlns="" xmlns:a16="http://schemas.microsoft.com/office/drawing/2014/main" val="4129420217"/>
                    </a:ext>
                  </a:extLst>
                </a:gridCol>
              </a:tblGrid>
              <a:tr h="8824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заданий и их уровень сложности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Максимальный первичный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9281021"/>
                  </a:ext>
                </a:extLst>
              </a:tr>
              <a:tr h="26269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Часть 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+mj-lt"/>
                          <a:ea typeface="Calibri" panose="020F0502020204030204" pitchFamily="34" charset="0"/>
                        </a:rPr>
                        <a:t>Всего заданий – </a:t>
                      </a:r>
                      <a:r>
                        <a:rPr lang="ru-RU" b="1" dirty="0" smtClean="0">
                          <a:latin typeface="+mj-lt"/>
                          <a:ea typeface="Calibri" panose="020F0502020204030204" pitchFamily="34" charset="0"/>
                        </a:rPr>
                        <a:t>34</a:t>
                      </a:r>
                      <a:r>
                        <a:rPr lang="ru-RU" dirty="0" smtClean="0">
                          <a:latin typeface="+mj-lt"/>
                          <a:ea typeface="Calibri" panose="020F0502020204030204" pitchFamily="34" charset="0"/>
                        </a:rPr>
                        <a:t>, из них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+mj-lt"/>
                          <a:ea typeface="Calibri" panose="020F0502020204030204" pitchFamily="34" charset="0"/>
                        </a:rPr>
                        <a:t>по типу заданий: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latin typeface="+mj-lt"/>
                          <a:ea typeface="Calibri" panose="020F0502020204030204" pitchFamily="34" charset="0"/>
                        </a:rPr>
                        <a:t>с кратким ответом – 27,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latin typeface="+mj-lt"/>
                          <a:ea typeface="Calibri" panose="020F0502020204030204" pitchFamily="34" charset="0"/>
                        </a:rPr>
                        <a:t>с развёрнутым ответом – 7;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u="sng" dirty="0" smtClean="0">
                          <a:latin typeface="+mj-lt"/>
                          <a:ea typeface="Calibri" panose="020F0502020204030204" pitchFamily="34" charset="0"/>
                        </a:rPr>
                        <a:t>По уровню сложности: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+mj-lt"/>
                          <a:ea typeface="Calibri" panose="020F0502020204030204" pitchFamily="34" charset="0"/>
                        </a:rPr>
                        <a:t>Базового уровня – 18: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latin typeface="+mj-lt"/>
                          <a:ea typeface="Calibri" panose="020F0502020204030204" pitchFamily="34" charset="0"/>
                        </a:rPr>
                        <a:t>№ 1-12, 14-18, 26.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+mj-lt"/>
                          <a:ea typeface="Calibri" panose="020F0502020204030204" pitchFamily="34" charset="0"/>
                        </a:rPr>
                        <a:t>Повышенного уровня</a:t>
                      </a:r>
                      <a:r>
                        <a:rPr lang="ru-RU" b="1" baseline="0" dirty="0" smtClean="0"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b="1" dirty="0" smtClean="0">
                          <a:latin typeface="+mj-lt"/>
                          <a:ea typeface="Calibri" panose="020F0502020204030204" pitchFamily="34" charset="0"/>
                        </a:rPr>
                        <a:t>– 8: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+mj-lt"/>
                          <a:ea typeface="Calibri" panose="020F0502020204030204" pitchFamily="34" charset="0"/>
                        </a:rPr>
                        <a:t>№ 13,19, 20, 21,22,23,24, 27.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+mj-lt"/>
                          <a:ea typeface="Calibri" panose="020F0502020204030204" pitchFamily="34" charset="0"/>
                        </a:rPr>
                        <a:t>Высокого уровня – 1: </a:t>
                      </a:r>
                      <a:r>
                        <a:rPr lang="ru-RU" dirty="0" smtClean="0">
                          <a:latin typeface="+mj-lt"/>
                          <a:ea typeface="Calibri" panose="020F0502020204030204" pitchFamily="34" charset="0"/>
                        </a:rPr>
                        <a:t>№25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23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9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8393920"/>
                  </a:ext>
                </a:extLst>
              </a:tr>
              <a:tr h="84741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Часть 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Высокого уровня 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- 5:</a:t>
                      </a:r>
                    </a:p>
                    <a:p>
                      <a:r>
                        <a:rPr lang="ru-RU" dirty="0" smtClean="0"/>
                        <a:t>№28, 29, 30, 32, 34.</a:t>
                      </a:r>
                    </a:p>
                    <a:p>
                      <a:r>
                        <a:rPr lang="ru-RU" b="1" dirty="0" smtClean="0"/>
                        <a:t>Повышенного уровня – 2: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aseline="0" dirty="0" smtClean="0"/>
                        <a:t>№31,33.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9274387"/>
                  </a:ext>
                </a:extLst>
              </a:tr>
              <a:tr h="7626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ИТОГО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47</a:t>
                      </a:r>
                      <a:endParaRPr lang="ru-RU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5989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44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95469"/>
              </p:ext>
            </p:extLst>
          </p:nvPr>
        </p:nvGraphicFramePr>
        <p:xfrm>
          <a:off x="251520" y="188640"/>
          <a:ext cx="8568952" cy="673028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45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5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78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Кол-во обучающихся, сдававших ЕГЭ по </a:t>
                      </a:r>
                      <a:r>
                        <a:rPr lang="ru-RU" sz="1800" b="0" dirty="0" smtClean="0">
                          <a:effectLst/>
                        </a:rPr>
                        <a:t>географии</a:t>
                      </a:r>
                      <a:r>
                        <a:rPr lang="ru-RU" sz="1800" b="0" baseline="0" dirty="0" smtClean="0"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effectLst/>
                        </a:rPr>
                        <a:t>(ОО </a:t>
                      </a:r>
                      <a:r>
                        <a:rPr lang="ru-RU" sz="1800" b="0" dirty="0" err="1">
                          <a:effectLst/>
                        </a:rPr>
                        <a:t>г.Смоленска</a:t>
                      </a:r>
                      <a:r>
                        <a:rPr lang="ru-RU" sz="1800" b="0" dirty="0">
                          <a:effectLst/>
                        </a:rPr>
                        <a:t>)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42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</a:rPr>
                        <a:t>40</a:t>
                      </a:r>
                      <a:endParaRPr lang="ru-RU" sz="18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Кол-во ОО, обучающиеся которых приняли участие в ЕГЭ </a:t>
                      </a:r>
                      <a:r>
                        <a:rPr lang="ru-RU" sz="1800" b="0" dirty="0" smtClean="0">
                          <a:effectLst/>
                        </a:rPr>
                        <a:t>по</a:t>
                      </a:r>
                      <a:r>
                        <a:rPr lang="ru-RU" sz="1800" b="0" baseline="0" dirty="0" smtClean="0">
                          <a:effectLst/>
                        </a:rPr>
                        <a:t> географ</a:t>
                      </a:r>
                      <a:r>
                        <a:rPr lang="ru-RU" sz="1800" b="0" dirty="0" smtClean="0">
                          <a:effectLst/>
                        </a:rPr>
                        <a:t>ии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</a:rPr>
                        <a:t>19</a:t>
                      </a:r>
                      <a:endParaRPr lang="ru-RU" sz="18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Средний первичный балл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23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21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Средний тестовый балл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22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+mn-lt"/>
                        </a:rPr>
                        <a:t>Количество/доля участников</a:t>
                      </a: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не преодолевших минимальный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(0-36)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4/9,5%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11/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преодолевших </a:t>
                      </a:r>
                      <a:r>
                        <a:rPr lang="ru-RU" sz="1800" b="0" dirty="0">
                          <a:effectLst/>
                        </a:rPr>
                        <a:t>минимальный </a:t>
                      </a:r>
                      <a:r>
                        <a:rPr lang="ru-RU" sz="1800" b="0" dirty="0" smtClean="0">
                          <a:effectLst/>
                        </a:rPr>
                        <a:t>баллов: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38/90,5</a:t>
                      </a: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Calibri"/>
                        </a:rPr>
                        <a:t>28/72%</a:t>
                      </a:r>
                      <a:endParaRPr lang="ru-RU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результаты </a:t>
                      </a:r>
                      <a:r>
                        <a:rPr lang="ru-RU" sz="1800" b="0" dirty="0">
                          <a:effectLst/>
                        </a:rPr>
                        <a:t>которых </a:t>
                      </a:r>
                      <a:r>
                        <a:rPr lang="ru-RU" sz="1800" b="0" dirty="0" smtClean="0">
                          <a:effectLst/>
                        </a:rPr>
                        <a:t>37-60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29/69,04%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21/</a:t>
                      </a:r>
                      <a:r>
                        <a:rPr lang="ru-RU" sz="18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54%</a:t>
                      </a:r>
                      <a:endParaRPr lang="ru-RU" sz="1800" b="1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результаты </a:t>
                      </a:r>
                      <a:r>
                        <a:rPr lang="ru-RU" sz="1800" b="0" dirty="0">
                          <a:effectLst/>
                        </a:rPr>
                        <a:t>которых 61-80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4/9,5%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6/15%</a:t>
                      </a:r>
                      <a:endParaRPr lang="ru-RU" b="1" dirty="0">
                        <a:latin typeface="+mn-lt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результаты </a:t>
                      </a:r>
                      <a:r>
                        <a:rPr lang="ru-RU" sz="1800" b="0" dirty="0">
                          <a:effectLst/>
                        </a:rPr>
                        <a:t>которых 81-99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5/ 12%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1/3%</a:t>
                      </a:r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8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получивших </a:t>
                      </a:r>
                      <a:r>
                        <a:rPr lang="ru-RU" sz="1800" b="0" dirty="0">
                          <a:effectLst/>
                        </a:rPr>
                        <a:t>100 баллов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0</a:t>
                      </a:r>
                      <a:endParaRPr lang="ru-RU" sz="18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97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Максимальный балл </a:t>
                      </a:r>
                      <a:r>
                        <a:rPr lang="ru-RU" sz="1800" b="0" dirty="0" smtClean="0">
                          <a:effectLst/>
                        </a:rPr>
                        <a:t>в </a:t>
                      </a:r>
                      <a:r>
                        <a:rPr lang="ru-RU" sz="1800" b="0" dirty="0" err="1" smtClean="0">
                          <a:effectLst/>
                        </a:rPr>
                        <a:t>г.Смоленске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92- СШ №29;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87- Гимн.1, СШ №33;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83- Гимн.1, СШ №33;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96 баллов-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СШ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№9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611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Доля участников, получивших тестовый балл</a:t>
            </a:r>
            <a:b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26131"/>
              </p:ext>
            </p:extLst>
          </p:nvPr>
        </p:nvGraphicFramePr>
        <p:xfrm>
          <a:off x="304798" y="1572292"/>
          <a:ext cx="8515673" cy="3718560"/>
        </p:xfrm>
        <a:graphic>
          <a:graphicData uri="http://schemas.openxmlformats.org/drawingml/2006/table">
            <a:tbl>
              <a:tblPr firstRow="1" firstCol="1" bandRow="1"/>
              <a:tblGrid>
                <a:gridCol w="2500261">
                  <a:extLst>
                    <a:ext uri="{9D8B030D-6E8A-4147-A177-3AD203B41FA5}">
                      <a16:colId xmlns="" xmlns:a16="http://schemas.microsoft.com/office/drawing/2014/main" val="3355787514"/>
                    </a:ext>
                  </a:extLst>
                </a:gridCol>
                <a:gridCol w="1161914">
                  <a:extLst>
                    <a:ext uri="{9D8B030D-6E8A-4147-A177-3AD203B41FA5}">
                      <a16:colId xmlns="" xmlns:a16="http://schemas.microsoft.com/office/drawing/2014/main" val="2959182521"/>
                    </a:ext>
                  </a:extLst>
                </a:gridCol>
                <a:gridCol w="1161914">
                  <a:extLst>
                    <a:ext uri="{9D8B030D-6E8A-4147-A177-3AD203B41FA5}">
                      <a16:colId xmlns="" xmlns:a16="http://schemas.microsoft.com/office/drawing/2014/main" val="1202223844"/>
                    </a:ext>
                  </a:extLst>
                </a:gridCol>
                <a:gridCol w="1072022">
                  <a:extLst>
                    <a:ext uri="{9D8B030D-6E8A-4147-A177-3AD203B41FA5}">
                      <a16:colId xmlns="" xmlns:a16="http://schemas.microsoft.com/office/drawing/2014/main" val="3833126594"/>
                    </a:ext>
                  </a:extLst>
                </a:gridCol>
                <a:gridCol w="1072022">
                  <a:extLst>
                    <a:ext uri="{9D8B030D-6E8A-4147-A177-3AD203B41FA5}">
                      <a16:colId xmlns="" xmlns:a16="http://schemas.microsoft.com/office/drawing/2014/main" val="1369813445"/>
                    </a:ext>
                  </a:extLst>
                </a:gridCol>
                <a:gridCol w="1547540">
                  <a:extLst>
                    <a:ext uri="{9D8B030D-6E8A-4147-A177-3AD203B41FA5}">
                      <a16:colId xmlns="" xmlns:a16="http://schemas.microsoft.com/office/drawing/2014/main" val="1873614848"/>
                    </a:ext>
                  </a:extLst>
                </a:gridCol>
              </a:tblGrid>
              <a:tr h="437049">
                <a:tc rowSpan="2">
                  <a:txBody>
                    <a:bodyPr/>
                    <a:lstStyle/>
                    <a:p>
                      <a:pPr mar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АТЕ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участников, получивших тестовый балл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участников, получивших 100 баллов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4885296"/>
                  </a:ext>
                </a:extLst>
              </a:tr>
              <a:tr h="699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Ниже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минима-льного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минима-льного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балла до 60 баллов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61 до 80 баллов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81 до 99 баллов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4990639"/>
                  </a:ext>
                </a:extLst>
              </a:tr>
              <a:tr h="25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г.Смоленск (ОО)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8850476"/>
                  </a:ext>
                </a:extLst>
              </a:tr>
              <a:tr h="25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Смоленск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8014192"/>
                  </a:ext>
                </a:extLst>
              </a:tr>
              <a:tr h="221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Смоленская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710537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3501008"/>
            <a:ext cx="987771" cy="1418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8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80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тестовых баллов ЕГЭ по географии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570898"/>
              </p:ext>
            </p:extLst>
          </p:nvPr>
        </p:nvGraphicFramePr>
        <p:xfrm>
          <a:off x="323528" y="3645024"/>
          <a:ext cx="54726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914443"/>
              </p:ext>
            </p:extLst>
          </p:nvPr>
        </p:nvGraphicFramePr>
        <p:xfrm>
          <a:off x="4283968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7149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баллов 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554652"/>
              </p:ext>
            </p:extLst>
          </p:nvPr>
        </p:nvGraphicFramePr>
        <p:xfrm>
          <a:off x="395536" y="1484784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7978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. Задания базового уровня сложности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476183"/>
              </p:ext>
            </p:extLst>
          </p:nvPr>
        </p:nvGraphicFramePr>
        <p:xfrm>
          <a:off x="179512" y="1340768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415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22500" r="37570" b="26459"/>
          <a:stretch/>
        </p:blipFill>
        <p:spPr bwMode="auto">
          <a:xfrm>
            <a:off x="323526" y="188640"/>
            <a:ext cx="8561665" cy="459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31477" r="38860" b="29375"/>
          <a:stretch/>
        </p:blipFill>
        <p:spPr bwMode="auto">
          <a:xfrm>
            <a:off x="4355976" y="4869160"/>
            <a:ext cx="4536504" cy="172587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23527" y="4869160"/>
            <a:ext cx="4032449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Содержательные </a:t>
            </a:r>
            <a:r>
              <a:rPr lang="ru-RU" sz="2400" b="1" dirty="0"/>
              <a:t>блоки экзаменационной работы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по химии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2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1. </a:t>
            </a:r>
            <a:r>
              <a:rPr lang="ru-RU" dirty="0" smtClean="0"/>
              <a:t>Задания повышенного уровня сложности 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423216"/>
              </p:ext>
            </p:extLst>
          </p:nvPr>
        </p:nvGraphicFramePr>
        <p:xfrm>
          <a:off x="323528" y="155679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962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2. Задания повышенного и высокого уровня сложности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399886"/>
              </p:ext>
            </p:extLst>
          </p:nvPr>
        </p:nvGraphicFramePr>
        <p:xfrm>
          <a:off x="323528" y="1484784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9812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2. Распределение баллов от 0 до 2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654714"/>
              </p:ext>
            </p:extLst>
          </p:nvPr>
        </p:nvGraphicFramePr>
        <p:xfrm>
          <a:off x="251520" y="1268760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393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Часть 2. Выполнение заданий повышенного и высокого уровня сложности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21631564"/>
              </p:ext>
            </p:extLst>
          </p:nvPr>
        </p:nvGraphicFramePr>
        <p:xfrm>
          <a:off x="539552" y="1844824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98083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Новым</a:t>
            </a:r>
            <a:r>
              <a:rPr lang="ru-RU" dirty="0"/>
              <a:t> явилось то, что при оценивании заданий с развернутым ответом экспертам рекомендовано снижать оценки за географические ошибки. </a:t>
            </a:r>
          </a:p>
        </p:txBody>
      </p:sp>
    </p:spTree>
    <p:extLst>
      <p:ext uri="{BB962C8B-B14F-4D97-AF65-F5344CB8AC3E}">
        <p14:creationId xmlns:p14="http://schemas.microsoft.com/office/powerpoint/2010/main" val="1669850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463613"/>
              </p:ext>
            </p:extLst>
          </p:nvPr>
        </p:nvGraphicFramePr>
        <p:xfrm>
          <a:off x="323526" y="2187204"/>
          <a:ext cx="8550768" cy="4561712"/>
        </p:xfrm>
        <a:graphic>
          <a:graphicData uri="http://schemas.openxmlformats.org/drawingml/2006/table">
            <a:tbl>
              <a:tblPr firstRow="1" firstCol="1" bandRow="1"/>
              <a:tblGrid>
                <a:gridCol w="603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37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5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05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3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441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 81 до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 61 до 80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не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достигших мин.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«Гимназия № 4»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«СШ № 6»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«СШ № 7»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«Гимназия №1 им. Н.М. Пржевальского»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«СШ № 15»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«Лицей № 1 им. академика Б.Н. Петрова»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«СШ № 26 им. А.С.Пушкина»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«СШ № 40»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563488"/>
            <a:ext cx="85507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Выделение перечня ОО, продемонстрировавших 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наиболее высокие результаты ЕГЭ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 предмету: выбирается от 5 до 15% от общего числа ОО в субъекте РФ, в которых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доля участников ЕГЭ,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получивших от 81 до 100 баллов,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имеет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максимальные значения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(по сравнению с другими ОО субъекта РФ);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доля участников ЕГЭ,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не достигших минимального балла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имеет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минимальные значения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(по сравнению с другими ОО субъекта РФ)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3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09098"/>
              </p:ext>
            </p:extLst>
          </p:nvPr>
        </p:nvGraphicFramePr>
        <p:xfrm>
          <a:off x="371560" y="1973744"/>
          <a:ext cx="8515483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540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65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0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0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00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не достигших минимального балла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 61 до 80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 81 до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МБОУ «СШ № 9»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МБОУ «СШ № 12»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МБОУ «СШ № 17 им. Героя Российской Федерации А.Б.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</a:rPr>
                        <a:t>Буханова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33,33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МБОУ «СШ № 22»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20,00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«СШ № 24»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66,67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«СШ № 25»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«СШ № 29»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468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«СШ № 34»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50,00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12,50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296362"/>
            <a:ext cx="85154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Выделение перечня ОО, продемонстрировавших 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низкие результаты ЕГЭ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предмету: выбирается от 5 до15% от общего числа ОО в субъекте РФ, в которых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доля участников ЕГЭ,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достигших минимального балла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имеет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максимальные значения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(по сравнению с другими ОО субъекта РФ);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доля участников ЕГЭ,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получивших от 61 до 100 баллов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имеет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минимальные значения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(по сравнению с другими ОО субъекта РФ).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99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371656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1. </a:t>
            </a:r>
            <a:r>
              <a:rPr lang="ru-RU" dirty="0"/>
              <a:t>Обратить внимание на выполнение заданий, </a:t>
            </a:r>
            <a:r>
              <a:rPr lang="ru-RU" u="sng" dirty="0"/>
              <a:t>аналогичных </a:t>
            </a:r>
            <a:r>
              <a:rPr lang="ru-RU" b="1" dirty="0"/>
              <a:t>№</a:t>
            </a:r>
            <a:r>
              <a:rPr lang="ru-RU" b="1" dirty="0" smtClean="0"/>
              <a:t>2,5,6,7,9.16, 28-34, </a:t>
            </a:r>
            <a:r>
              <a:rPr lang="ru-RU" b="1" dirty="0"/>
              <a:t>которые выпускники школ Смоленска выполнили хуже, чем по области и по России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Пересмотреть систему подготовки к ЕГЭ по географии</a:t>
            </a:r>
            <a:r>
              <a:rPr lang="ru-RU" b="1" dirty="0" smtClean="0"/>
              <a:t>.</a:t>
            </a:r>
          </a:p>
          <a:p>
            <a:pPr algn="just"/>
            <a:r>
              <a:rPr lang="ru-RU" dirty="0" smtClean="0"/>
              <a:t>Изучить демоверсии КИМ, спецификацию и кодификатор. </a:t>
            </a:r>
            <a:endParaRPr lang="ru-RU" dirty="0" smtClean="0"/>
          </a:p>
          <a:p>
            <a:pPr lvl="0" algn="just"/>
            <a:r>
              <a:rPr lang="ru-RU" dirty="0" smtClean="0"/>
              <a:t>Отработать правила оформления бланков ответов.</a:t>
            </a:r>
          </a:p>
          <a:p>
            <a:pPr lvl="0" algn="just"/>
            <a:r>
              <a:rPr lang="ru-RU" dirty="0" smtClean="0"/>
              <a:t>Учитывать при подготовке типичные ошибки прошлых лет. </a:t>
            </a:r>
            <a:r>
              <a:rPr lang="ru-RU" dirty="0"/>
              <a:t>Включить в содержание уроков задания проблемных видов.</a:t>
            </a:r>
          </a:p>
          <a:p>
            <a:pPr lvl="0" algn="just"/>
            <a:r>
              <a:rPr lang="ru-RU" dirty="0"/>
              <a:t>Увеличить количество решаемых на уроке заданий с формулировками </a:t>
            </a:r>
            <a:r>
              <a:rPr lang="ru-RU" dirty="0" err="1"/>
              <a:t>КИМов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150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</a:rPr>
              <a:t>Рекомендации по повышению эффективности и качества школьного географического образования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704" y="1556791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	</a:t>
            </a:r>
            <a:r>
              <a:rPr lang="ru-RU" sz="2000" b="1" dirty="0"/>
              <a:t>Усиление связи содержания школьного географического образования с жизнью  </a:t>
            </a:r>
            <a:r>
              <a:rPr lang="ru-RU" sz="2000" dirty="0"/>
              <a:t>нашей стране и мире: включение в образовательный процесс различных видов деятельности учащихся с использованием программных документов, обозначающих реальные современные проблемы развития нашей страны.</a:t>
            </a:r>
          </a:p>
          <a:p>
            <a:pPr algn="just"/>
            <a:r>
              <a:rPr lang="ru-RU" sz="2000" dirty="0"/>
              <a:t>2.	</a:t>
            </a:r>
            <a:r>
              <a:rPr lang="ru-RU" sz="2000" b="1" dirty="0"/>
              <a:t>Работать с текстами</a:t>
            </a:r>
            <a:r>
              <a:rPr lang="ru-RU" sz="2000" dirty="0"/>
              <a:t>,  использовать различные методические приемы смыслового чтения.</a:t>
            </a:r>
          </a:p>
          <a:p>
            <a:pPr algn="just"/>
            <a:r>
              <a:rPr lang="ru-RU" sz="2000" dirty="0"/>
              <a:t>3.	</a:t>
            </a:r>
            <a:r>
              <a:rPr lang="ru-RU" sz="2000" b="1" dirty="0"/>
              <a:t>Выбирать активные формы работы </a:t>
            </a:r>
            <a:r>
              <a:rPr lang="ru-RU" sz="2000" dirty="0"/>
              <a:t>на уроке и методически грамотно </a:t>
            </a:r>
            <a:r>
              <a:rPr lang="ru-RU" sz="2000" b="1" dirty="0"/>
              <a:t>организовывать самостоятельную работу </a:t>
            </a:r>
            <a:r>
              <a:rPr lang="ru-RU" sz="2000" dirty="0"/>
              <a:t>обучающихся;</a:t>
            </a:r>
          </a:p>
          <a:p>
            <a:pPr algn="just"/>
            <a:r>
              <a:rPr lang="ru-RU" sz="2000" dirty="0"/>
              <a:t>4.	Учить уверенному </a:t>
            </a:r>
            <a:r>
              <a:rPr lang="ru-RU" sz="2000" b="1" dirty="0"/>
              <a:t>владению географической терминологией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5.	Реализовывать в образовательном процессе </a:t>
            </a:r>
            <a:r>
              <a:rPr lang="ru-RU" sz="2000" dirty="0" err="1"/>
              <a:t>внутрипредметные</a:t>
            </a:r>
            <a:r>
              <a:rPr lang="ru-RU" sz="2000" dirty="0"/>
              <a:t> связи.</a:t>
            </a:r>
          </a:p>
          <a:p>
            <a:pPr algn="just"/>
            <a:r>
              <a:rPr lang="ru-RU" sz="2000" dirty="0"/>
              <a:t>6.	</a:t>
            </a:r>
            <a:r>
              <a:rPr lang="ru-RU" sz="2000" b="1" dirty="0"/>
              <a:t>Осуществлять </a:t>
            </a:r>
            <a:r>
              <a:rPr lang="ru-RU" sz="2000" b="1" dirty="0" err="1"/>
              <a:t>экологизацию</a:t>
            </a:r>
            <a:r>
              <a:rPr lang="ru-RU" sz="2000" b="1" dirty="0"/>
              <a:t> географического образования. </a:t>
            </a:r>
          </a:p>
          <a:p>
            <a:pPr algn="just"/>
            <a:r>
              <a:rPr lang="ru-RU" sz="2000" dirty="0"/>
              <a:t>7.	</a:t>
            </a:r>
            <a:r>
              <a:rPr lang="ru-RU" sz="2000" dirty="0" smtClean="0"/>
              <a:t>Проводить </a:t>
            </a:r>
            <a:r>
              <a:rPr lang="ru-RU" sz="2000" b="1" dirty="0" err="1" smtClean="0"/>
              <a:t>метапредметную</a:t>
            </a:r>
            <a:r>
              <a:rPr lang="ru-RU" sz="2000" b="1" dirty="0" smtClean="0"/>
              <a:t> диагностику </a:t>
            </a:r>
            <a:r>
              <a:rPr lang="ru-RU" sz="2000" dirty="0"/>
              <a:t>совместно с предметниками естественно-научного и социально-гуманитарного циклов.</a:t>
            </a:r>
          </a:p>
        </p:txBody>
      </p:sp>
    </p:spTree>
    <p:extLst>
      <p:ext uri="{BB962C8B-B14F-4D97-AF65-F5344CB8AC3E}">
        <p14:creationId xmlns:p14="http://schemas.microsoft.com/office/powerpoint/2010/main" val="3458480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Методическая </a:t>
            </a:r>
            <a:r>
              <a:rPr lang="ru-RU" b="1" dirty="0"/>
              <a:t>помощь учителям и обучающимся при подготовке к ЕГЭ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0482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</a:t>
            </a:r>
            <a:r>
              <a:rPr lang="ru-RU" sz="2000" b="1" dirty="0" smtClean="0"/>
              <a:t>атериалы </a:t>
            </a:r>
            <a:r>
              <a:rPr lang="ru-RU" sz="2000" b="1" dirty="0"/>
              <a:t>с сайта ФИПИ (www.fipi.ru):</a:t>
            </a:r>
            <a:endParaRPr lang="ru-RU" sz="2000" dirty="0"/>
          </a:p>
          <a:p>
            <a:r>
              <a:rPr lang="ru-RU" sz="2000" dirty="0"/>
              <a:t> документы, определяющие структуру и содержание КИМ ЕГЭ 2020 г.;</a:t>
            </a:r>
          </a:p>
          <a:p>
            <a:r>
              <a:rPr lang="ru-RU" sz="2000" dirty="0"/>
              <a:t> открытый банк заданий ЕГЭ;</a:t>
            </a:r>
          </a:p>
          <a:p>
            <a:r>
              <a:rPr lang="ru-RU" sz="2000" dirty="0"/>
              <a:t> учебно-методические материалы для председателей и членов региональных</a:t>
            </a:r>
          </a:p>
          <a:p>
            <a:r>
              <a:rPr lang="ru-RU" sz="2000" dirty="0"/>
              <a:t>предметных комиссий по проверке выполнения заданий с развернутым ответом</a:t>
            </a:r>
          </a:p>
          <a:p>
            <a:r>
              <a:rPr lang="ru-RU" sz="2000" dirty="0"/>
              <a:t>экзаменационных работ ЕГЭ;</a:t>
            </a:r>
          </a:p>
          <a:p>
            <a:r>
              <a:rPr lang="ru-RU" sz="2000" dirty="0"/>
              <a:t> Методические рекомендации на основе анализа типичных ошибок участников</a:t>
            </a:r>
          </a:p>
          <a:p>
            <a:r>
              <a:rPr lang="ru-RU" sz="2000" dirty="0"/>
              <a:t>ЕГЭ прошлых лет (2015–2019 гг.);</a:t>
            </a:r>
          </a:p>
          <a:p>
            <a:r>
              <a:rPr lang="ru-RU" sz="2000" dirty="0"/>
              <a:t> журнал «Педагогические измерения»;</a:t>
            </a:r>
          </a:p>
          <a:p>
            <a:r>
              <a:rPr lang="ru-RU" sz="2000" dirty="0"/>
              <a:t> </a:t>
            </a:r>
            <a:r>
              <a:rPr lang="ru-RU" sz="2000" dirty="0" err="1"/>
              <a:t>Youtube</a:t>
            </a:r>
            <a:r>
              <a:rPr lang="ru-RU" sz="2000" dirty="0"/>
              <a:t>-канал </a:t>
            </a:r>
            <a:r>
              <a:rPr lang="ru-RU" sz="2000" dirty="0" err="1"/>
              <a:t>Рособрнадзора</a:t>
            </a:r>
            <a:r>
              <a:rPr lang="ru-RU" sz="2000" dirty="0"/>
              <a:t> (</a:t>
            </a:r>
            <a:r>
              <a:rPr lang="ru-RU" sz="2000" dirty="0" err="1"/>
              <a:t>видеоконсультации</a:t>
            </a:r>
            <a:r>
              <a:rPr lang="ru-RU" sz="2000" dirty="0"/>
              <a:t> по подготовке к ЕГЭ 2016–</a:t>
            </a:r>
          </a:p>
          <a:p>
            <a:r>
              <a:rPr lang="ru-RU" sz="2000" dirty="0"/>
              <a:t>2019 гг.), материалы сайта ФИПИ (http://fipi.ru/ege-i-gve-11/daydzhest-ege).</a:t>
            </a:r>
          </a:p>
        </p:txBody>
      </p:sp>
    </p:spTree>
    <p:extLst>
      <p:ext uri="{BB962C8B-B14F-4D97-AF65-F5344CB8AC3E}">
        <p14:creationId xmlns:p14="http://schemas.microsoft.com/office/powerpoint/2010/main" val="1126983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96752"/>
            <a:ext cx="6232796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</a:rPr>
              <a:t>СПАСИБО </a:t>
            </a:r>
          </a:p>
          <a:p>
            <a:pPr algn="ctr"/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</a:rPr>
              <a:t>ЗА </a:t>
            </a:r>
          </a:p>
          <a:p>
            <a:pPr algn="ctr"/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endParaRPr lang="ru-RU" sz="8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7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95840"/>
              </p:ext>
            </p:extLst>
          </p:nvPr>
        </p:nvGraphicFramePr>
        <p:xfrm>
          <a:off x="251520" y="332656"/>
          <a:ext cx="8568952" cy="646467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45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5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78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Кол-во обучающихся, сдававших ЕГЭ по </a:t>
                      </a:r>
                      <a:r>
                        <a:rPr lang="ru-RU" sz="1800" b="0" dirty="0" smtClean="0">
                          <a:effectLst/>
                        </a:rPr>
                        <a:t>химии</a:t>
                      </a:r>
                      <a:r>
                        <a:rPr lang="ru-RU" sz="1800" b="0" baseline="0" dirty="0" smtClean="0"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effectLst/>
                        </a:rPr>
                        <a:t>(ОО </a:t>
                      </a:r>
                      <a:r>
                        <a:rPr lang="ru-RU" sz="1800" b="0" dirty="0" err="1">
                          <a:effectLst/>
                        </a:rPr>
                        <a:t>г.Смоленска</a:t>
                      </a:r>
                      <a:r>
                        <a:rPr lang="ru-RU" sz="1800" b="0" dirty="0">
                          <a:effectLst/>
                        </a:rPr>
                        <a:t>)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164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149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Кол-во ОО, обучающиеся которых приняли участие в ЕГЭ по химии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35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33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Средний первичный балл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33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</a:rPr>
                        <a:t>34</a:t>
                      </a:r>
                      <a:endParaRPr lang="ru-RU" sz="18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Средний тестовый балл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58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59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22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Количество/доля участников</a:t>
                      </a: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не преодолевших минимальный балл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 14,6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12/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8,1%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преодолевших </a:t>
                      </a: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минимальный баллов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85,4</a:t>
                      </a:r>
                      <a:endParaRPr lang="ru-RU" dirty="0"/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137/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91,9%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результаты </a:t>
                      </a:r>
                      <a:r>
                        <a:rPr lang="ru-RU" sz="1800" b="0" dirty="0">
                          <a:effectLst/>
                        </a:rPr>
                        <a:t>которых </a:t>
                      </a:r>
                      <a:r>
                        <a:rPr lang="ru-RU" sz="1800" b="0" dirty="0" smtClean="0">
                          <a:effectLst/>
                        </a:rPr>
                        <a:t>36-60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35,5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61/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40,9%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результаты </a:t>
                      </a:r>
                      <a:r>
                        <a:rPr lang="ru-RU" sz="1800" b="0" dirty="0">
                          <a:effectLst/>
                        </a:rPr>
                        <a:t>которых 61-80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35,5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65/</a:t>
                      </a:r>
                      <a:r>
                        <a:rPr lang="ru-RU" sz="1800" b="1" baseline="0" dirty="0" smtClean="0">
                          <a:effectLst/>
                        </a:rPr>
                        <a:t> 43,6</a:t>
                      </a:r>
                      <a:r>
                        <a:rPr lang="ru-RU" sz="1800" b="1" dirty="0" smtClean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результаты </a:t>
                      </a:r>
                      <a:r>
                        <a:rPr lang="ru-RU" sz="1800" b="0" dirty="0">
                          <a:effectLst/>
                        </a:rPr>
                        <a:t>которых 81-99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12,8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10/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6,7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8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получивших </a:t>
                      </a:r>
                      <a:r>
                        <a:rPr lang="ru-RU" sz="1800" b="0" dirty="0">
                          <a:effectLst/>
                        </a:rPr>
                        <a:t>100 баллов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2/1,2%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СШ №33, 37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1/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0,7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(СШ №21)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97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Максимальный балл по </a:t>
                      </a:r>
                      <a:r>
                        <a:rPr lang="ru-RU" sz="1800" b="0" dirty="0" err="1">
                          <a:effectLst/>
                        </a:rPr>
                        <a:t>г.Смоленску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100- СШ №33, СШ №37;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98- СШ №33, СШ №37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100- СШ №21,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95- </a:t>
                      </a:r>
                      <a:r>
                        <a:rPr lang="ru-RU" sz="1800" b="1" dirty="0">
                          <a:effectLst/>
                        </a:rPr>
                        <a:t>СШ 37, СШ 26;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92 – Гимн. №4,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СШ 33 (2 чел.),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СШ 37 (2 чел.)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770" marR="4177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97175" y="1543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072651"/>
              </p:ext>
            </p:extLst>
          </p:nvPr>
        </p:nvGraphicFramePr>
        <p:xfrm>
          <a:off x="251520" y="476672"/>
          <a:ext cx="871296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349724"/>
              </p:ext>
            </p:extLst>
          </p:nvPr>
        </p:nvGraphicFramePr>
        <p:xfrm>
          <a:off x="3563888" y="332656"/>
          <a:ext cx="53640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691136" cy="838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Распределение тестовых баллов </a:t>
            </a:r>
            <a:br>
              <a:rPr lang="ru-RU" sz="2000" dirty="0" smtClean="0"/>
            </a:br>
            <a:r>
              <a:rPr lang="ru-RU" sz="2000" dirty="0" err="1" smtClean="0"/>
              <a:t>егэ</a:t>
            </a:r>
            <a:r>
              <a:rPr lang="ru-RU" sz="2000" dirty="0" smtClean="0"/>
              <a:t> по химии-2019</a:t>
            </a:r>
            <a:endParaRPr lang="ru-RU" sz="20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011406"/>
              </p:ext>
            </p:extLst>
          </p:nvPr>
        </p:nvGraphicFramePr>
        <p:xfrm>
          <a:off x="251520" y="3212976"/>
          <a:ext cx="4968552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7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Часть 1. Задания базового уровня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192056"/>
              </p:ext>
            </p:extLst>
          </p:nvPr>
        </p:nvGraphicFramePr>
        <p:xfrm>
          <a:off x="323528" y="1484784"/>
          <a:ext cx="83529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 влево 4"/>
          <p:cNvSpPr/>
          <p:nvPr/>
        </p:nvSpPr>
        <p:spPr>
          <a:xfrm rot="5400000">
            <a:off x="5249095" y="4384743"/>
            <a:ext cx="211103" cy="2691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5400000">
            <a:off x="4144469" y="4235807"/>
            <a:ext cx="278998" cy="2880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Часть 1. «+» или «-»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023602"/>
              </p:ext>
            </p:extLst>
          </p:nvPr>
        </p:nvGraphicFramePr>
        <p:xfrm>
          <a:off x="251520" y="1340768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38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1723</TotalTime>
  <Words>2801</Words>
  <Application>Microsoft Office PowerPoint</Application>
  <PresentationFormat>Экран (4:3)</PresentationFormat>
  <Paragraphs>635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Трек</vt:lpstr>
      <vt:lpstr>Выполнила левина О.А., методист методического отдела МБУ ДО «ЦДО» г.Смоленска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тестовых баллов  егэ по химии-2019</vt:lpstr>
      <vt:lpstr>Часть 1. Задания базового уровня</vt:lpstr>
      <vt:lpstr>Часть 1. «+» или «-»</vt:lpstr>
      <vt:lpstr>Часть 1. </vt:lpstr>
      <vt:lpstr>Часть 1. Задания повышенного уровня</vt:lpstr>
      <vt:lpstr>Часть 2. Задания высокого уровня сложности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</vt:lpstr>
      <vt:lpstr>Планируемые Изменения в ЕГЭ по химии (после 2020)</vt:lpstr>
      <vt:lpstr>Презентация PowerPoint</vt:lpstr>
      <vt:lpstr>Структура ЕГЭ по биологии</vt:lpstr>
      <vt:lpstr>Презентация PowerPoint</vt:lpstr>
      <vt:lpstr>Распределение тестовых баллов ЕГЭ по биологии в 2019 г.</vt:lpstr>
      <vt:lpstr>Распределение баллов ЕГЭ по биологии</vt:lpstr>
      <vt:lpstr>Часть 1. Задания №1, 2, 3, 6, оцениваемые «+» или «-»</vt:lpstr>
      <vt:lpstr>Часть 1. Выполнение заданий, оцениваемых баллами</vt:lpstr>
      <vt:lpstr>Выполнение заданий части 1 с кратким ответом повышенного уровня сложности</vt:lpstr>
      <vt:lpstr>Часть 2. Задания высокого уровня сложности</vt:lpstr>
      <vt:lpstr>Презентация PowerPoint</vt:lpstr>
      <vt:lpstr>Презентация PowerPoint</vt:lpstr>
      <vt:lpstr>Часть 2. Задания №22-28 высокого уровня сложности</vt:lpstr>
      <vt:lpstr>Система подготовки к итоговой аттестации по биологии</vt:lpstr>
      <vt:lpstr>Презентация PowerPoint</vt:lpstr>
      <vt:lpstr>Структура ЕГЭ по географии</vt:lpstr>
      <vt:lpstr>Презентация PowerPoint</vt:lpstr>
      <vt:lpstr>Доля участников, получивших тестовый балл </vt:lpstr>
      <vt:lpstr>Распределение тестовых баллов ЕГЭ по географии</vt:lpstr>
      <vt:lpstr>Распределение баллов </vt:lpstr>
      <vt:lpstr>Часть . Задания базового уровня сложности</vt:lpstr>
      <vt:lpstr>Часть 1. Задания повышенного уровня сложности </vt:lpstr>
      <vt:lpstr>Часть 2. Задания повышенного и высокого уровня сложности</vt:lpstr>
      <vt:lpstr>Часть 2. Распределение баллов от 0 до 2</vt:lpstr>
      <vt:lpstr>Часть 2. Выполнение заданий повышенного и высокого уровня сложности</vt:lpstr>
      <vt:lpstr>Презентация PowerPoint</vt:lpstr>
      <vt:lpstr>Презентация PowerPoint</vt:lpstr>
      <vt:lpstr>Рекомендации</vt:lpstr>
      <vt:lpstr>Рекомендации по повышению эффективности и качества школьного географического образования</vt:lpstr>
      <vt:lpstr>Методическая помощь учителям и обучающимся при подготовке к ЕГЭ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116</cp:revision>
  <dcterms:created xsi:type="dcterms:W3CDTF">2019-10-14T17:37:47Z</dcterms:created>
  <dcterms:modified xsi:type="dcterms:W3CDTF">2019-10-19T18:27:13Z</dcterms:modified>
</cp:coreProperties>
</file>