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92" r:id="rId3"/>
    <p:sldId id="294" r:id="rId4"/>
    <p:sldId id="291" r:id="rId5"/>
    <p:sldId id="267" r:id="rId6"/>
    <p:sldId id="295" r:id="rId7"/>
    <p:sldId id="296" r:id="rId8"/>
    <p:sldId id="271" r:id="rId9"/>
    <p:sldId id="258" r:id="rId10"/>
    <p:sldId id="259" r:id="rId11"/>
    <p:sldId id="260" r:id="rId12"/>
    <p:sldId id="268" r:id="rId13"/>
    <p:sldId id="269" r:id="rId14"/>
    <p:sldId id="290" r:id="rId15"/>
    <p:sldId id="270" r:id="rId16"/>
    <p:sldId id="298" r:id="rId17"/>
    <p:sldId id="274" r:id="rId18"/>
    <p:sldId id="262" r:id="rId19"/>
    <p:sldId id="263" r:id="rId20"/>
    <p:sldId id="264" r:id="rId21"/>
    <p:sldId id="278" r:id="rId22"/>
    <p:sldId id="279" r:id="rId23"/>
    <p:sldId id="265" r:id="rId24"/>
    <p:sldId id="281" r:id="rId25"/>
    <p:sldId id="297" r:id="rId26"/>
    <p:sldId id="284" r:id="rId27"/>
    <p:sldId id="300" r:id="rId28"/>
    <p:sldId id="299" r:id="rId29"/>
    <p:sldId id="301" r:id="rId30"/>
    <p:sldId id="277" r:id="rId31"/>
    <p:sldId id="266" r:id="rId32"/>
    <p:sldId id="285" r:id="rId33"/>
    <p:sldId id="286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9DFAB"/>
    <a:srgbClr val="9FD48C"/>
    <a:srgbClr val="C3D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63" d="100"/>
          <a:sy n="63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полученных отметок на ОГЭ по химии в 2019 г. в </a:t>
            </a:r>
            <a:r>
              <a:rPr lang="ru-RU" dirty="0" err="1"/>
              <a:t>г.Смоленске</a:t>
            </a:r>
            <a:r>
              <a:rPr lang="ru-RU" dirty="0"/>
              <a:t> и по области в целом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Лист1!$C$336</c:f>
              <c:strCache>
                <c:ptCount val="1"/>
                <c:pt idx="0">
                  <c:v>Смоленская область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9320987654320986E-2"/>
                  <c:y val="-4.489652257431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48-4413-97E8-A5D59B49F639}"/>
                </c:ext>
              </c:extLst>
            </c:dLbl>
            <c:dLbl>
              <c:idx val="2"/>
              <c:layout>
                <c:manualLayout>
                  <c:x val="0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48-4413-97E8-A5D59B49F639}"/>
                </c:ext>
              </c:extLst>
            </c:dLbl>
            <c:dLbl>
              <c:idx val="3"/>
              <c:layout>
                <c:manualLayout>
                  <c:x val="0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48-4413-97E8-A5D59B49F6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Лист1!$D$335:$G$335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Лист1!$D$336:$G$336</c:f>
              <c:numCache>
                <c:formatCode>0.0%</c:formatCode>
                <c:ptCount val="4"/>
                <c:pt idx="0">
                  <c:v>4.5300113250283129E-3</c:v>
                </c:pt>
                <c:pt idx="1">
                  <c:v>0.24235560588901472</c:v>
                </c:pt>
                <c:pt idx="2">
                  <c:v>0.39864099660249153</c:v>
                </c:pt>
                <c:pt idx="3">
                  <c:v>0.35447338618346547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48-4413-97E8-A5D59B49F639}"/>
            </c:ext>
          </c:extLst>
        </c:ser>
        <c:ser>
          <c:idx val="1"/>
          <c:order val="1"/>
          <c:tx>
            <c:strRef>
              <c:f>Лист1!$C$337</c:f>
              <c:strCache>
                <c:ptCount val="1"/>
                <c:pt idx="0">
                  <c:v>г.Смоленск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037037037037035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48-4413-97E8-A5D59B49F639}"/>
                </c:ext>
              </c:extLst>
            </c:dLbl>
            <c:dLbl>
              <c:idx val="1"/>
              <c:layout>
                <c:manualLayout>
                  <c:x val="3.703703703703709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48-4413-97E8-A5D59B49F639}"/>
                </c:ext>
              </c:extLst>
            </c:dLbl>
            <c:dLbl>
              <c:idx val="2"/>
              <c:layout>
                <c:manualLayout>
                  <c:x val="4.0123456790123455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E48-4413-97E8-A5D59B49F639}"/>
                </c:ext>
              </c:extLst>
            </c:dLbl>
            <c:dLbl>
              <c:idx val="3"/>
              <c:layout>
                <c:manualLayout>
                  <c:x val="3.3950617283950615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48-4413-97E8-A5D59B49F6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Лист1!$D$335:$G$335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Лист1!$D$337:$G$337</c:f>
              <c:numCache>
                <c:formatCode>0.0%</c:formatCode>
                <c:ptCount val="4"/>
                <c:pt idx="0">
                  <c:v>1.4035087719298246E-2</c:v>
                </c:pt>
                <c:pt idx="1">
                  <c:v>0.19298245614035087</c:v>
                </c:pt>
                <c:pt idx="2">
                  <c:v>0.3719298245614035</c:v>
                </c:pt>
                <c:pt idx="3">
                  <c:v>0.42105263157894735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48-4413-97E8-A5D59B49F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917184"/>
        <c:axId val="51918720"/>
        <c:axId val="0"/>
      </c:bar3DChart>
      <c:catAx>
        <c:axId val="51917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1918720"/>
        <c:crosses val="autoZero"/>
        <c:auto val="1"/>
        <c:lblAlgn val="ctr"/>
        <c:lblOffset val="100"/>
        <c:noMultiLvlLbl val="0"/>
      </c:catAx>
      <c:valAx>
        <c:axId val="5191872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51917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Часть 1. Выполнение </a:t>
            </a:r>
            <a:r>
              <a:rPr lang="ru-RU" dirty="0" smtClean="0"/>
              <a:t>заданий </a:t>
            </a:r>
            <a:r>
              <a:rPr lang="ru-RU" dirty="0"/>
              <a:t>базового уровня сложности с кратким ответом ("+" или "-")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'4.06 и14.06'!$F$1273</c:f>
              <c:strCache>
                <c:ptCount val="1"/>
                <c:pt idx="0">
                  <c:v>"+"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('4.06 и14.06'!$G$1272:$N$1272;'4.06 и14.06'!$P$1272:$S$1272;'4.06 и14.06'!$V$1272;'4.06 и14.06'!$X$1272:$Y$1272;'4.06 и14.06'!$AB$1272;'4.06 и14.06'!$AF$1272)</c:f>
              <c:strCache>
                <c:ptCount val="17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№10</c:v>
                </c:pt>
                <c:pt idx="9">
                  <c:v>№11</c:v>
                </c:pt>
                <c:pt idx="10">
                  <c:v>№12</c:v>
                </c:pt>
                <c:pt idx="11">
                  <c:v>№13</c:v>
                </c:pt>
                <c:pt idx="12">
                  <c:v>№16</c:v>
                </c:pt>
                <c:pt idx="13">
                  <c:v>№18</c:v>
                </c:pt>
                <c:pt idx="14">
                  <c:v>№19</c:v>
                </c:pt>
                <c:pt idx="15">
                  <c:v>№22</c:v>
                </c:pt>
                <c:pt idx="16">
                  <c:v>№26</c:v>
                </c:pt>
              </c:strCache>
            </c:strRef>
          </c:cat>
          <c:val>
            <c:numRef>
              <c:f>('4.06 и14.06'!$G$1273:$N$1273;'4.06 и14.06'!$P$1273:$S$1273;'4.06 и14.06'!$V$1273;'4.06 и14.06'!$X$1273:$Y$1273;'4.06 и14.06'!$AB$1273;'4.06 и14.06'!$AF$1273)</c:f>
              <c:numCache>
                <c:formatCode>0%</c:formatCode>
                <c:ptCount val="17"/>
                <c:pt idx="0">
                  <c:v>0.56881463802704857</c:v>
                </c:pt>
                <c:pt idx="1">
                  <c:v>0.73826571201272873</c:v>
                </c:pt>
                <c:pt idx="2">
                  <c:v>0.65314240254574385</c:v>
                </c:pt>
                <c:pt idx="3">
                  <c:v>0.64200477326968974</c:v>
                </c:pt>
                <c:pt idx="4">
                  <c:v>0.75417661097852029</c:v>
                </c:pt>
                <c:pt idx="5">
                  <c:v>0.57040572792362765</c:v>
                </c:pt>
                <c:pt idx="6">
                  <c:v>0.81543357199681787</c:v>
                </c:pt>
                <c:pt idx="7">
                  <c:v>0.87271280827366748</c:v>
                </c:pt>
                <c:pt idx="8">
                  <c:v>0.74224343675417659</c:v>
                </c:pt>
                <c:pt idx="9">
                  <c:v>0.83214001591089892</c:v>
                </c:pt>
                <c:pt idx="10">
                  <c:v>0.59188544152744627</c:v>
                </c:pt>
                <c:pt idx="11">
                  <c:v>0.66030230708035009</c:v>
                </c:pt>
                <c:pt idx="12">
                  <c:v>0.6356404136833731</c:v>
                </c:pt>
                <c:pt idx="13">
                  <c:v>0.69212410501193322</c:v>
                </c:pt>
                <c:pt idx="14">
                  <c:v>0.705648369132856</c:v>
                </c:pt>
                <c:pt idx="15">
                  <c:v>0.57358790771678603</c:v>
                </c:pt>
                <c:pt idx="16">
                  <c:v>0.43357199681782022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7-43F7-91AB-8C5534F733FE}"/>
            </c:ext>
          </c:extLst>
        </c:ser>
        <c:ser>
          <c:idx val="1"/>
          <c:order val="1"/>
          <c:tx>
            <c:strRef>
              <c:f>'4.06 и14.06'!$F$1274</c:f>
              <c:strCache>
                <c:ptCount val="1"/>
                <c:pt idx="0">
                  <c:v>"-"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('4.06 и14.06'!$G$1272:$N$1272;'4.06 и14.06'!$P$1272:$S$1272;'4.06 и14.06'!$V$1272;'4.06 и14.06'!$X$1272:$Y$1272;'4.06 и14.06'!$AB$1272;'4.06 и14.06'!$AF$1272)</c:f>
              <c:strCache>
                <c:ptCount val="17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№10</c:v>
                </c:pt>
                <c:pt idx="9">
                  <c:v>№11</c:v>
                </c:pt>
                <c:pt idx="10">
                  <c:v>№12</c:v>
                </c:pt>
                <c:pt idx="11">
                  <c:v>№13</c:v>
                </c:pt>
                <c:pt idx="12">
                  <c:v>№16</c:v>
                </c:pt>
                <c:pt idx="13">
                  <c:v>№18</c:v>
                </c:pt>
                <c:pt idx="14">
                  <c:v>№19</c:v>
                </c:pt>
                <c:pt idx="15">
                  <c:v>№22</c:v>
                </c:pt>
                <c:pt idx="16">
                  <c:v>№26</c:v>
                </c:pt>
              </c:strCache>
            </c:strRef>
          </c:cat>
          <c:val>
            <c:numRef>
              <c:f>('4.06 и14.06'!$G$1274:$N$1274;'4.06 и14.06'!$P$1274:$S$1274;'4.06 и14.06'!$V$1274;'4.06 и14.06'!$X$1274:$Y$1274;'4.06 и14.06'!$AB$1274;'4.06 и14.06'!$AF$1274)</c:f>
              <c:numCache>
                <c:formatCode>0%</c:formatCode>
                <c:ptCount val="17"/>
                <c:pt idx="0">
                  <c:v>0.43118536197295149</c:v>
                </c:pt>
                <c:pt idx="1">
                  <c:v>0.26173428798727127</c:v>
                </c:pt>
                <c:pt idx="2">
                  <c:v>0.34685759745425615</c:v>
                </c:pt>
                <c:pt idx="3">
                  <c:v>0.35799522673031026</c:v>
                </c:pt>
                <c:pt idx="4">
                  <c:v>0.24582338902147971</c:v>
                </c:pt>
                <c:pt idx="5">
                  <c:v>0.4295942720763723</c:v>
                </c:pt>
                <c:pt idx="6">
                  <c:v>0.18456642800318218</c:v>
                </c:pt>
                <c:pt idx="7">
                  <c:v>0.12728719172633254</c:v>
                </c:pt>
                <c:pt idx="8">
                  <c:v>0.25775656324582341</c:v>
                </c:pt>
                <c:pt idx="9">
                  <c:v>0.16785998408910102</c:v>
                </c:pt>
                <c:pt idx="10">
                  <c:v>0.40811455847255368</c:v>
                </c:pt>
                <c:pt idx="11">
                  <c:v>0.33969769291964996</c:v>
                </c:pt>
                <c:pt idx="12">
                  <c:v>0.3643595863166269</c:v>
                </c:pt>
                <c:pt idx="13">
                  <c:v>0.30787589498806683</c:v>
                </c:pt>
                <c:pt idx="14">
                  <c:v>0.294351630867144</c:v>
                </c:pt>
                <c:pt idx="15">
                  <c:v>0.42641209228321403</c:v>
                </c:pt>
                <c:pt idx="16">
                  <c:v>0.56642800318217978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17-43F7-91AB-8C5534F73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29536"/>
        <c:axId val="187132928"/>
        <c:axId val="0"/>
      </c:bar3DChart>
      <c:catAx>
        <c:axId val="1781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7132928"/>
        <c:crosses val="autoZero"/>
        <c:auto val="1"/>
        <c:lblAlgn val="ctr"/>
        <c:lblOffset val="100"/>
        <c:noMultiLvlLbl val="0"/>
      </c:catAx>
      <c:valAx>
        <c:axId val="1871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812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Часть 1. Выполнение заданий повышенного уровня сложности с кратким ответом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('4.06 и14.06'!$O$1272;'4.06 и14.06'!$T$1272;'4.06 и14.06'!$W$1272;'4.06 и14.06'!$Z$1272;'4.06 и14.06'!$AD$1272:$AE$1272;'4.06 и14.06'!$AG$1272)</c:f>
              <c:strCache>
                <c:ptCount val="7"/>
                <c:pt idx="0">
                  <c:v>№9</c:v>
                </c:pt>
                <c:pt idx="1">
                  <c:v>№14</c:v>
                </c:pt>
                <c:pt idx="2">
                  <c:v>№17</c:v>
                </c:pt>
                <c:pt idx="3">
                  <c:v>№20</c:v>
                </c:pt>
                <c:pt idx="4">
                  <c:v>№24</c:v>
                </c:pt>
                <c:pt idx="5">
                  <c:v>№25</c:v>
                </c:pt>
                <c:pt idx="6">
                  <c:v>№27</c:v>
                </c:pt>
              </c:strCache>
            </c:strRef>
          </c:cat>
          <c:val>
            <c:numRef>
              <c:f>('4.06 и14.06'!$O$1273;'4.06 и14.06'!$T$1273;'4.06 и14.06'!$W$1273;'4.06 и14.06'!$Z$1273;'4.06 и14.06'!$AD$1273:$AE$1273;'4.06 и14.06'!$AG$1273)</c:f>
              <c:numCache>
                <c:formatCode>0%</c:formatCode>
                <c:ptCount val="7"/>
                <c:pt idx="0">
                  <c:v>0.53778838504375492</c:v>
                </c:pt>
                <c:pt idx="1">
                  <c:v>0.40811455847255368</c:v>
                </c:pt>
                <c:pt idx="2">
                  <c:v>0.72394590294351635</c:v>
                </c:pt>
                <c:pt idx="3">
                  <c:v>0.80906921241050123</c:v>
                </c:pt>
                <c:pt idx="4">
                  <c:v>0.35799522673031026</c:v>
                </c:pt>
                <c:pt idx="5">
                  <c:v>0.56961018297533805</c:v>
                </c:pt>
                <c:pt idx="6">
                  <c:v>0.3054892601431981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35264"/>
        <c:axId val="167036800"/>
        <c:axId val="0"/>
      </c:bar3DChart>
      <c:catAx>
        <c:axId val="167035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7036800"/>
        <c:crosses val="autoZero"/>
        <c:auto val="1"/>
        <c:lblAlgn val="ctr"/>
        <c:lblOffset val="100"/>
        <c:noMultiLvlLbl val="0"/>
      </c:catAx>
      <c:valAx>
        <c:axId val="1670368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703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Часть 1. Выполнение заданий высокого уровня сложности с кратким ответом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1215803947054065E-3"/>
                  <c:y val="-7.278732698130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39509867635732E-3"/>
                  <c:y val="-6.71883018288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553188288813541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('4.06 и14.06'!$U$1272;'4.06 и14.06'!$AA$1272;'4.06 и14.06'!$AC$1272)</c:f>
              <c:strCache>
                <c:ptCount val="3"/>
                <c:pt idx="0">
                  <c:v>№15</c:v>
                </c:pt>
                <c:pt idx="1">
                  <c:v>№21</c:v>
                </c:pt>
                <c:pt idx="2">
                  <c:v>№23</c:v>
                </c:pt>
              </c:strCache>
            </c:strRef>
          </c:cat>
          <c:val>
            <c:numRef>
              <c:f>('4.06 и14.06'!$U$1273;'4.06 и14.06'!$AA$1273;'4.06 и14.06'!$AC$1273)</c:f>
              <c:numCache>
                <c:formatCode>0%</c:formatCode>
                <c:ptCount val="3"/>
                <c:pt idx="0">
                  <c:v>0.46300715990453462</c:v>
                </c:pt>
                <c:pt idx="1">
                  <c:v>0.7064439140811456</c:v>
                </c:pt>
                <c:pt idx="2">
                  <c:v>0.7653142402545744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425472"/>
        <c:axId val="56432128"/>
        <c:axId val="0"/>
      </c:bar3DChart>
      <c:catAx>
        <c:axId val="56425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56432128"/>
        <c:crosses val="autoZero"/>
        <c:auto val="1"/>
        <c:lblAlgn val="ctr"/>
        <c:lblOffset val="100"/>
        <c:noMultiLvlLbl val="0"/>
      </c:catAx>
      <c:valAx>
        <c:axId val="564321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64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Выполнение заданий части 2 повышенного уровня сложности с развернутым ответом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'4.06 и14.06'!$AG$1277</c:f>
              <c:strCache>
                <c:ptCount val="1"/>
                <c:pt idx="0">
                  <c:v>"0"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'4.06 и14.06'!$AH$1276:$AJ$1276</c:f>
              <c:strCache>
                <c:ptCount val="3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</c:strCache>
            </c:strRef>
          </c:cat>
          <c:val>
            <c:numRef>
              <c:f>'4.06 и14.06'!$AH$1277:$AJ$1277</c:f>
              <c:numCache>
                <c:formatCode>0%</c:formatCode>
                <c:ptCount val="3"/>
                <c:pt idx="0">
                  <c:v>0.56006364359586314</c:v>
                </c:pt>
                <c:pt idx="1">
                  <c:v>0.18933969769291964</c:v>
                </c:pt>
                <c:pt idx="2">
                  <c:v>0.73985680190930792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A-4CD0-91FA-D36CED278208}"/>
            </c:ext>
          </c:extLst>
        </c:ser>
        <c:ser>
          <c:idx val="1"/>
          <c:order val="1"/>
          <c:tx>
            <c:strRef>
              <c:f>'4.06 и14.06'!$AG$1278</c:f>
              <c:strCache>
                <c:ptCount val="1"/>
                <c:pt idx="0">
                  <c:v>"1"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080031080031024E-2"/>
                  <c:y val="-3.864733459462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1A-4CD0-91FA-D36CED278208}"/>
                </c:ext>
              </c:extLst>
            </c:dLbl>
            <c:dLbl>
              <c:idx val="2"/>
              <c:layout>
                <c:manualLayout>
                  <c:x val="4.040404040404029E-2"/>
                  <c:y val="-1.6563143397696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1A-4CD0-91FA-D36CED278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'4.06 и14.06'!$AH$1276:$AJ$1276</c:f>
              <c:strCache>
                <c:ptCount val="3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</c:strCache>
            </c:strRef>
          </c:cat>
          <c:val>
            <c:numRef>
              <c:f>'4.06 и14.06'!$AH$1278:$AJ$1278</c:f>
              <c:numCache>
                <c:formatCode>0%</c:formatCode>
                <c:ptCount val="3"/>
                <c:pt idx="0">
                  <c:v>0.21320604614160701</c:v>
                </c:pt>
                <c:pt idx="1">
                  <c:v>0.27525855210819411</c:v>
                </c:pt>
                <c:pt idx="2">
                  <c:v>0.26014319809069214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A-4CD0-91FA-D36CED278208}"/>
            </c:ext>
          </c:extLst>
        </c:ser>
        <c:ser>
          <c:idx val="2"/>
          <c:order val="2"/>
          <c:tx>
            <c:strRef>
              <c:f>'4.06 и14.06'!$AG$1279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972027972027972E-2"/>
                  <c:y val="-1.656314339769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1A-4CD0-91FA-D36CED278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'4.06 и14.06'!$AH$1276:$AJ$1276</c:f>
              <c:strCache>
                <c:ptCount val="3"/>
                <c:pt idx="0">
                  <c:v>№28</c:v>
                </c:pt>
                <c:pt idx="1">
                  <c:v>№29</c:v>
                </c:pt>
                <c:pt idx="2">
                  <c:v>№30</c:v>
                </c:pt>
              </c:strCache>
            </c:strRef>
          </c:cat>
          <c:val>
            <c:numRef>
              <c:f>'4.06 и14.06'!$AH$1279:$AJ$1279</c:f>
              <c:numCache>
                <c:formatCode>0%</c:formatCode>
                <c:ptCount val="3"/>
                <c:pt idx="0">
                  <c:v>0.22673031026252982</c:v>
                </c:pt>
                <c:pt idx="1">
                  <c:v>0.53540175019888625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1A-4CD0-91FA-D36CED278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148800"/>
        <c:axId val="195162880"/>
        <c:axId val="0"/>
      </c:bar3DChart>
      <c:catAx>
        <c:axId val="1951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5162880"/>
        <c:crosses val="autoZero"/>
        <c:auto val="1"/>
        <c:lblAlgn val="ctr"/>
        <c:lblOffset val="100"/>
        <c:noMultiLvlLbl val="0"/>
      </c:catAx>
      <c:valAx>
        <c:axId val="19516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51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</a:t>
            </a:r>
            <a:r>
              <a:rPr lang="ru-RU" baseline="0"/>
              <a:t> заданий с кратким ответом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Лист1!$F$298</c:f>
              <c:strCache>
                <c:ptCount val="1"/>
                <c:pt idx="0">
                  <c:v>"+"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Лист1!$G$298:$U$298</c:f>
              <c:numCache>
                <c:formatCode>0%</c:formatCode>
                <c:ptCount val="15"/>
                <c:pt idx="0">
                  <c:v>0.95438596491228067</c:v>
                </c:pt>
                <c:pt idx="1">
                  <c:v>0.85964912280701755</c:v>
                </c:pt>
                <c:pt idx="2">
                  <c:v>0.85964912280701755</c:v>
                </c:pt>
                <c:pt idx="3">
                  <c:v>0.89824561403508774</c:v>
                </c:pt>
                <c:pt idx="4">
                  <c:v>0.94035087719298249</c:v>
                </c:pt>
                <c:pt idx="5">
                  <c:v>0.95438596491228067</c:v>
                </c:pt>
                <c:pt idx="6">
                  <c:v>0.76140350877192986</c:v>
                </c:pt>
                <c:pt idx="7">
                  <c:v>0.76491228070175443</c:v>
                </c:pt>
                <c:pt idx="8">
                  <c:v>0.38245614035087722</c:v>
                </c:pt>
                <c:pt idx="9">
                  <c:v>0.64210526315789473</c:v>
                </c:pt>
                <c:pt idx="10">
                  <c:v>0.8</c:v>
                </c:pt>
                <c:pt idx="11">
                  <c:v>0.73684210526315785</c:v>
                </c:pt>
                <c:pt idx="12">
                  <c:v>0.54035087719298247</c:v>
                </c:pt>
                <c:pt idx="13">
                  <c:v>0.86315789473684212</c:v>
                </c:pt>
                <c:pt idx="14">
                  <c:v>0.8771929824561403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8-4D01-BF24-0C9948C2DFB5}"/>
            </c:ext>
          </c:extLst>
        </c:ser>
        <c:ser>
          <c:idx val="1"/>
          <c:order val="1"/>
          <c:tx>
            <c:strRef>
              <c:f>Лист1!$F$299</c:f>
              <c:strCache>
                <c:ptCount val="1"/>
                <c:pt idx="0">
                  <c:v>"-"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Лист1!$G$299:$U$299</c:f>
              <c:numCache>
                <c:formatCode>0%</c:formatCode>
                <c:ptCount val="15"/>
                <c:pt idx="0">
                  <c:v>4.5614035087719301E-2</c:v>
                </c:pt>
                <c:pt idx="1">
                  <c:v>7.7192982456140355E-2</c:v>
                </c:pt>
                <c:pt idx="2">
                  <c:v>0.14035087719298245</c:v>
                </c:pt>
                <c:pt idx="3">
                  <c:v>0.10175438596491228</c:v>
                </c:pt>
                <c:pt idx="4">
                  <c:v>5.9649122807017542E-2</c:v>
                </c:pt>
                <c:pt idx="5">
                  <c:v>0.18596491228070175</c:v>
                </c:pt>
                <c:pt idx="6">
                  <c:v>0.23859649122807017</c:v>
                </c:pt>
                <c:pt idx="7">
                  <c:v>0.23508771929824562</c:v>
                </c:pt>
                <c:pt idx="8">
                  <c:v>0.61754385964912284</c:v>
                </c:pt>
                <c:pt idx="9">
                  <c:v>0.35789473684210527</c:v>
                </c:pt>
                <c:pt idx="10">
                  <c:v>0.2</c:v>
                </c:pt>
                <c:pt idx="11">
                  <c:v>0.26315789473684209</c:v>
                </c:pt>
                <c:pt idx="12">
                  <c:v>0.45964912280701753</c:v>
                </c:pt>
                <c:pt idx="13">
                  <c:v>0.1368421052631579</c:v>
                </c:pt>
                <c:pt idx="14">
                  <c:v>0.12280701754385964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D8-4D01-BF24-0C9948C2D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52479488"/>
        <c:axId val="52481024"/>
        <c:axId val="0"/>
      </c:bar3DChart>
      <c:catAx>
        <c:axId val="52479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2481024"/>
        <c:crosses val="autoZero"/>
        <c:auto val="1"/>
        <c:lblAlgn val="ctr"/>
        <c:lblOffset val="100"/>
        <c:noMultiLvlLbl val="0"/>
      </c:catAx>
      <c:valAx>
        <c:axId val="524810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2479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 заданий части 1 повышенного уровня сложности </a:t>
            </a:r>
          </a:p>
          <a:p>
            <a:pPr>
              <a:defRPr/>
            </a:pPr>
            <a:r>
              <a:rPr lang="ru-RU"/>
              <a:t>(с кратким ответом, оцениваемых баллами от 0 до 2)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Лист1!$U$306</c:f>
              <c:strCache>
                <c:ptCount val="1"/>
                <c:pt idx="0">
                  <c:v>0 баллов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Лист1!$V$305:$Y$305</c:f>
              <c:strCache>
                <c:ptCount val="4"/>
                <c:pt idx="0">
                  <c:v>№16</c:v>
                </c:pt>
                <c:pt idx="1">
                  <c:v>№17</c:v>
                </c:pt>
                <c:pt idx="2">
                  <c:v>№18</c:v>
                </c:pt>
                <c:pt idx="3">
                  <c:v>№19</c:v>
                </c:pt>
              </c:strCache>
            </c:strRef>
          </c:cat>
          <c:val>
            <c:numRef>
              <c:f>Лист1!$V$306:$Y$306</c:f>
              <c:numCache>
                <c:formatCode>0%</c:formatCode>
                <c:ptCount val="4"/>
                <c:pt idx="0">
                  <c:v>2.1052631578947368E-2</c:v>
                </c:pt>
                <c:pt idx="1">
                  <c:v>0.14035087719298245</c:v>
                </c:pt>
                <c:pt idx="2">
                  <c:v>0.24561403508771928</c:v>
                </c:pt>
                <c:pt idx="3">
                  <c:v>0.32280701754385965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9B-4768-9861-FCC64952385D}"/>
            </c:ext>
          </c:extLst>
        </c:ser>
        <c:ser>
          <c:idx val="1"/>
          <c:order val="1"/>
          <c:tx>
            <c:strRef>
              <c:f>Лист1!$U$307</c:f>
              <c:strCache>
                <c:ptCount val="1"/>
                <c:pt idx="0">
                  <c:v>1 балл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Лист1!$V$305:$Y$305</c:f>
              <c:strCache>
                <c:ptCount val="4"/>
                <c:pt idx="0">
                  <c:v>№16</c:v>
                </c:pt>
                <c:pt idx="1">
                  <c:v>№17</c:v>
                </c:pt>
                <c:pt idx="2">
                  <c:v>№18</c:v>
                </c:pt>
                <c:pt idx="3">
                  <c:v>№19</c:v>
                </c:pt>
              </c:strCache>
            </c:strRef>
          </c:cat>
          <c:val>
            <c:numRef>
              <c:f>Лист1!$V$307:$Y$307</c:f>
              <c:numCache>
                <c:formatCode>0%</c:formatCode>
                <c:ptCount val="4"/>
                <c:pt idx="0">
                  <c:v>0.19298245614035087</c:v>
                </c:pt>
                <c:pt idx="1">
                  <c:v>0.45964912280701753</c:v>
                </c:pt>
                <c:pt idx="2">
                  <c:v>0.32631578947368423</c:v>
                </c:pt>
                <c:pt idx="3">
                  <c:v>0.19649122807017544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9B-4768-9861-FCC64952385D}"/>
            </c:ext>
          </c:extLst>
        </c:ser>
        <c:ser>
          <c:idx val="2"/>
          <c:order val="2"/>
          <c:tx>
            <c:strRef>
              <c:f>Лист1!$U$308</c:f>
              <c:strCache>
                <c:ptCount val="1"/>
                <c:pt idx="0">
                  <c:v>2 балла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Лист1!$V$305:$Y$305</c:f>
              <c:strCache>
                <c:ptCount val="4"/>
                <c:pt idx="0">
                  <c:v>№16</c:v>
                </c:pt>
                <c:pt idx="1">
                  <c:v>№17</c:v>
                </c:pt>
                <c:pt idx="2">
                  <c:v>№18</c:v>
                </c:pt>
                <c:pt idx="3">
                  <c:v>№19</c:v>
                </c:pt>
              </c:strCache>
            </c:strRef>
          </c:cat>
          <c:val>
            <c:numRef>
              <c:f>Лист1!$V$308:$Y$308</c:f>
              <c:numCache>
                <c:formatCode>0%</c:formatCode>
                <c:ptCount val="4"/>
                <c:pt idx="0">
                  <c:v>0.78596491228070176</c:v>
                </c:pt>
                <c:pt idx="1">
                  <c:v>0.4</c:v>
                </c:pt>
                <c:pt idx="2">
                  <c:v>0.42807017543859649</c:v>
                </c:pt>
                <c:pt idx="3">
                  <c:v>0.48070175438596491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9B-4768-9861-FCC649523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033984"/>
        <c:axId val="223576448"/>
        <c:axId val="0"/>
      </c:bar3DChart>
      <c:catAx>
        <c:axId val="22303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3576448"/>
        <c:crosses val="autoZero"/>
        <c:auto val="1"/>
        <c:lblAlgn val="ctr"/>
        <c:lblOffset val="100"/>
        <c:noMultiLvlLbl val="0"/>
      </c:catAx>
      <c:valAx>
        <c:axId val="2235764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23033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Выполнение заданий части 2 высокого уровня сложности (с развернутым ответом)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Лист1!$AF$295</c:f>
              <c:strCache>
                <c:ptCount val="1"/>
                <c:pt idx="0">
                  <c:v>№20</c:v>
                </c:pt>
              </c:strCache>
            </c:strRef>
          </c:tx>
          <c:spPr>
            <a:ln w="50800"/>
          </c:spPr>
          <c:cat>
            <c:strRef>
              <c:f>Лист1!$AE$296:$AE$301</c:f>
              <c:strCache>
                <c:ptCount val="6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  <c:pt idx="3">
                  <c:v>"3"</c:v>
                </c:pt>
                <c:pt idx="4">
                  <c:v>"4"</c:v>
                </c:pt>
                <c:pt idx="5">
                  <c:v>"5"</c:v>
                </c:pt>
              </c:strCache>
            </c:strRef>
          </c:cat>
          <c:val>
            <c:numRef>
              <c:f>Лист1!$AF$296:$AF$301</c:f>
              <c:numCache>
                <c:formatCode>0%</c:formatCode>
                <c:ptCount val="6"/>
                <c:pt idx="0">
                  <c:v>6.6666666666666666E-2</c:v>
                </c:pt>
                <c:pt idx="1">
                  <c:v>0.12280701754385964</c:v>
                </c:pt>
                <c:pt idx="2">
                  <c:v>0.10175438596491228</c:v>
                </c:pt>
                <c:pt idx="3">
                  <c:v>0.70877192982456139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Лист1!$AG$295</c:f>
              <c:strCache>
                <c:ptCount val="1"/>
                <c:pt idx="0">
                  <c:v>№21</c:v>
                </c:pt>
              </c:strCache>
            </c:strRef>
          </c:tx>
          <c:spPr>
            <a:ln w="50800"/>
          </c:spPr>
          <c:cat>
            <c:strRef>
              <c:f>Лист1!$AE$296:$AE$301</c:f>
              <c:strCache>
                <c:ptCount val="6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  <c:pt idx="3">
                  <c:v>"3"</c:v>
                </c:pt>
                <c:pt idx="4">
                  <c:v>"4"</c:v>
                </c:pt>
                <c:pt idx="5">
                  <c:v>"5"</c:v>
                </c:pt>
              </c:strCache>
            </c:strRef>
          </c:cat>
          <c:val>
            <c:numRef>
              <c:f>Лист1!$AG$296:$AG$301</c:f>
              <c:numCache>
                <c:formatCode>0%</c:formatCode>
                <c:ptCount val="6"/>
                <c:pt idx="0">
                  <c:v>0.17894736842105263</c:v>
                </c:pt>
                <c:pt idx="1">
                  <c:v>0.12631578947368421</c:v>
                </c:pt>
                <c:pt idx="2">
                  <c:v>7.3684210526315783E-2</c:v>
                </c:pt>
                <c:pt idx="3">
                  <c:v>0.62105263157894741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Лист1!$AH$295</c:f>
              <c:strCache>
                <c:ptCount val="1"/>
                <c:pt idx="0">
                  <c:v>№22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Лист1!$AE$296:$AE$301</c:f>
              <c:strCache>
                <c:ptCount val="6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  <c:pt idx="3">
                  <c:v>"3"</c:v>
                </c:pt>
                <c:pt idx="4">
                  <c:v>"4"</c:v>
                </c:pt>
                <c:pt idx="5">
                  <c:v>"5"</c:v>
                </c:pt>
              </c:strCache>
            </c:strRef>
          </c:cat>
          <c:val>
            <c:numRef>
              <c:f>Лист1!$AH$296:$AH$301</c:f>
              <c:numCache>
                <c:formatCode>0%</c:formatCode>
                <c:ptCount val="6"/>
                <c:pt idx="0">
                  <c:v>0.52280701754385961</c:v>
                </c:pt>
                <c:pt idx="1">
                  <c:v>1.0526315789473684E-2</c:v>
                </c:pt>
                <c:pt idx="2">
                  <c:v>2.1052631578947368E-2</c:v>
                </c:pt>
                <c:pt idx="3">
                  <c:v>6.3157894736842107E-2</c:v>
                </c:pt>
                <c:pt idx="4">
                  <c:v>0.12280701754385964</c:v>
                </c:pt>
                <c:pt idx="5">
                  <c:v>0.25964912280701752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97248"/>
        <c:axId val="196598784"/>
      </c:lineChart>
      <c:catAx>
        <c:axId val="196597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6598784"/>
        <c:crosses val="autoZero"/>
        <c:auto val="1"/>
        <c:lblAlgn val="ctr"/>
        <c:lblOffset val="100"/>
        <c:noMultiLvlLbl val="0"/>
      </c:catAx>
      <c:valAx>
        <c:axId val="1965987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96597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Отметки за ОГЭ по биологии в 2019г.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Лист1!$C$624</c:f>
              <c:strCache>
                <c:ptCount val="1"/>
                <c:pt idx="0">
                  <c:v>Смоленская область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83333333333333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18-4A0C-A88E-AD3F8A517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Лист1!$D$623:$G$623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Лист1!$D$624:$G$624</c:f>
              <c:numCache>
                <c:formatCode>0.0%</c:formatCode>
                <c:ptCount val="4"/>
                <c:pt idx="0">
                  <c:v>1.8412976764576941E-2</c:v>
                </c:pt>
                <c:pt idx="1">
                  <c:v>0.56422621657167904</c:v>
                </c:pt>
                <c:pt idx="2">
                  <c:v>0.35335379219640506</c:v>
                </c:pt>
                <c:pt idx="3">
                  <c:v>6.4007014467338891E-2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18-4A0C-A88E-AD3F8A5176E4}"/>
            </c:ext>
          </c:extLst>
        </c:ser>
        <c:ser>
          <c:idx val="1"/>
          <c:order val="1"/>
          <c:tx>
            <c:strRef>
              <c:f>Лист1!$C$625</c:f>
              <c:strCache>
                <c:ptCount val="1"/>
                <c:pt idx="0">
                  <c:v>г.Смоленск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64E-2"/>
                  <c:y val="-1.848642739601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18-4A0C-A88E-AD3F8A5176E4}"/>
                </c:ext>
              </c:extLst>
            </c:dLbl>
            <c:dLbl>
              <c:idx val="1"/>
              <c:layout>
                <c:manualLayout>
                  <c:x val="5.8333333333333334E-2"/>
                  <c:y val="-2.772964109401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18-4A0C-A88E-AD3F8A5176E4}"/>
                </c:ext>
              </c:extLst>
            </c:dLbl>
            <c:dLbl>
              <c:idx val="2"/>
              <c:layout>
                <c:manualLayout>
                  <c:x val="8.3333333333333329E-2"/>
                  <c:y val="-2.3108034245015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418-4A0C-A88E-AD3F8A5176E4}"/>
                </c:ext>
              </c:extLst>
            </c:dLbl>
            <c:dLbl>
              <c:idx val="3"/>
              <c:layout>
                <c:manualLayout>
                  <c:x val="0.0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18-4A0C-A88E-AD3F8A517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Лист1!$D$623:$G$623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Лист1!$D$625:$G$625</c:f>
              <c:numCache>
                <c:formatCode>0.0%</c:formatCode>
                <c:ptCount val="4"/>
                <c:pt idx="0">
                  <c:v>6.3973063973063973E-2</c:v>
                </c:pt>
                <c:pt idx="1">
                  <c:v>0.52020202020202022</c:v>
                </c:pt>
                <c:pt idx="2">
                  <c:v>0.33670033670033672</c:v>
                </c:pt>
                <c:pt idx="3">
                  <c:v>7.9124579124579125E-2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418-4A0C-A88E-AD3F8A51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229184"/>
        <c:axId val="197259648"/>
        <c:axId val="0"/>
      </c:bar3DChart>
      <c:catAx>
        <c:axId val="19722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7259648"/>
        <c:crosses val="autoZero"/>
        <c:auto val="1"/>
        <c:lblAlgn val="ctr"/>
        <c:lblOffset val="100"/>
        <c:noMultiLvlLbl val="0"/>
      </c:catAx>
      <c:valAx>
        <c:axId val="19725964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97229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Лист1!$F$601</c:f>
              <c:strCache>
                <c:ptCount val="1"/>
                <c:pt idx="0">
                  <c:v>"+"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Лист1!$G$601:$AB$601</c:f>
              <c:numCache>
                <c:formatCode>0%</c:formatCode>
                <c:ptCount val="22"/>
                <c:pt idx="0">
                  <c:v>0.56902356902356899</c:v>
                </c:pt>
                <c:pt idx="1">
                  <c:v>0.67845117845117842</c:v>
                </c:pt>
                <c:pt idx="2">
                  <c:v>0.56228956228956228</c:v>
                </c:pt>
                <c:pt idx="3">
                  <c:v>0.45454545454545453</c:v>
                </c:pt>
                <c:pt idx="4">
                  <c:v>0.42592592592592593</c:v>
                </c:pt>
                <c:pt idx="5">
                  <c:v>0.59595959595959591</c:v>
                </c:pt>
                <c:pt idx="6">
                  <c:v>0.67845117845117842</c:v>
                </c:pt>
                <c:pt idx="7">
                  <c:v>0.52020202020202022</c:v>
                </c:pt>
                <c:pt idx="8">
                  <c:v>0.34006734006734007</c:v>
                </c:pt>
                <c:pt idx="9">
                  <c:v>0.64141414141414144</c:v>
                </c:pt>
                <c:pt idx="10">
                  <c:v>0.60606060606060608</c:v>
                </c:pt>
                <c:pt idx="11">
                  <c:v>0.48989898989898989</c:v>
                </c:pt>
                <c:pt idx="12">
                  <c:v>0.52693602693602692</c:v>
                </c:pt>
                <c:pt idx="13">
                  <c:v>0.75252525252525249</c:v>
                </c:pt>
                <c:pt idx="14">
                  <c:v>0.37205387205387208</c:v>
                </c:pt>
                <c:pt idx="15">
                  <c:v>0.54882154882154888</c:v>
                </c:pt>
                <c:pt idx="16">
                  <c:v>0.62457912457912457</c:v>
                </c:pt>
                <c:pt idx="17">
                  <c:v>0.52356902356902357</c:v>
                </c:pt>
                <c:pt idx="18">
                  <c:v>0.4781144781144781</c:v>
                </c:pt>
                <c:pt idx="19">
                  <c:v>0.81481481481481477</c:v>
                </c:pt>
                <c:pt idx="20">
                  <c:v>0.56902356902356899</c:v>
                </c:pt>
                <c:pt idx="21">
                  <c:v>0.36531986531986532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24-4253-B048-D4F55B7EADBD}"/>
            </c:ext>
          </c:extLst>
        </c:ser>
        <c:ser>
          <c:idx val="1"/>
          <c:order val="1"/>
          <c:tx>
            <c:strRef>
              <c:f>Лист1!$F$602</c:f>
              <c:strCache>
                <c:ptCount val="1"/>
                <c:pt idx="0">
                  <c:v>"-"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Лист1!$G$602:$AB$602</c:f>
              <c:numCache>
                <c:formatCode>0%</c:formatCode>
                <c:ptCount val="22"/>
                <c:pt idx="0">
                  <c:v>0.43097643097643096</c:v>
                </c:pt>
                <c:pt idx="1">
                  <c:v>0.32154882154882153</c:v>
                </c:pt>
                <c:pt idx="2">
                  <c:v>0.43771043771043772</c:v>
                </c:pt>
                <c:pt idx="3">
                  <c:v>0.54545454545454541</c:v>
                </c:pt>
                <c:pt idx="4">
                  <c:v>0.57407407407407407</c:v>
                </c:pt>
                <c:pt idx="5">
                  <c:v>0.40404040404040403</c:v>
                </c:pt>
                <c:pt idx="6">
                  <c:v>0.32154882154882153</c:v>
                </c:pt>
                <c:pt idx="7">
                  <c:v>0.47979797979797978</c:v>
                </c:pt>
                <c:pt idx="8">
                  <c:v>0.65993265993265993</c:v>
                </c:pt>
                <c:pt idx="9">
                  <c:v>0.35858585858585856</c:v>
                </c:pt>
                <c:pt idx="10">
                  <c:v>0.39393939393939392</c:v>
                </c:pt>
                <c:pt idx="11">
                  <c:v>0.51010101010101006</c:v>
                </c:pt>
                <c:pt idx="12">
                  <c:v>0.47306397306397308</c:v>
                </c:pt>
                <c:pt idx="13">
                  <c:v>0.24747474747474749</c:v>
                </c:pt>
                <c:pt idx="14">
                  <c:v>0.62794612794612792</c:v>
                </c:pt>
                <c:pt idx="15">
                  <c:v>0.45117845117845118</c:v>
                </c:pt>
                <c:pt idx="16">
                  <c:v>0.37542087542087543</c:v>
                </c:pt>
                <c:pt idx="17">
                  <c:v>0.47643097643097643</c:v>
                </c:pt>
                <c:pt idx="18">
                  <c:v>0.52188552188552184</c:v>
                </c:pt>
                <c:pt idx="19">
                  <c:v>0.18518518518518517</c:v>
                </c:pt>
                <c:pt idx="20">
                  <c:v>0.43097643097643096</c:v>
                </c:pt>
                <c:pt idx="21">
                  <c:v>0.63468013468013473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24-4253-B048-D4F55B7EA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05993472"/>
        <c:axId val="205995008"/>
        <c:axId val="0"/>
      </c:bar3DChart>
      <c:catAx>
        <c:axId val="205993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5995008"/>
        <c:crosses val="autoZero"/>
        <c:auto val="1"/>
        <c:lblAlgn val="ctr"/>
        <c:lblOffset val="100"/>
        <c:noMultiLvlLbl val="0"/>
      </c:catAx>
      <c:valAx>
        <c:axId val="2059950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5993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Распределение баллов за выполнение заданий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части </a:t>
            </a:r>
            <a:r>
              <a:rPr lang="ru-RU" dirty="0"/>
              <a:t>1 повышенного уровня сложности </a:t>
            </a:r>
          </a:p>
          <a:p>
            <a:pPr>
              <a:defRPr/>
            </a:pPr>
            <a:r>
              <a:rPr lang="ru-RU" dirty="0"/>
              <a:t>(с кратким ответом, оцениваемых баллами)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Лист1!$R$612</c:f>
              <c:strCache>
                <c:ptCount val="1"/>
                <c:pt idx="0">
                  <c:v>"0"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Лист1!$S$611:$X$611</c:f>
              <c:strCache>
                <c:ptCount val="6"/>
                <c:pt idx="0">
                  <c:v>№23</c:v>
                </c:pt>
                <c:pt idx="1">
                  <c:v>№24</c:v>
                </c:pt>
                <c:pt idx="2">
                  <c:v>№25</c:v>
                </c:pt>
                <c:pt idx="3">
                  <c:v>№26</c:v>
                </c:pt>
                <c:pt idx="4">
                  <c:v>№27</c:v>
                </c:pt>
                <c:pt idx="5">
                  <c:v>№28</c:v>
                </c:pt>
              </c:strCache>
            </c:strRef>
          </c:cat>
          <c:val>
            <c:numRef>
              <c:f>Лист1!$S$612:$X$612</c:f>
              <c:numCache>
                <c:formatCode>0%</c:formatCode>
                <c:ptCount val="6"/>
                <c:pt idx="0">
                  <c:v>0.28956228956228958</c:v>
                </c:pt>
                <c:pt idx="1">
                  <c:v>0.12626262626262627</c:v>
                </c:pt>
                <c:pt idx="2">
                  <c:v>0.47306397306397308</c:v>
                </c:pt>
                <c:pt idx="3">
                  <c:v>0.45454545454545453</c:v>
                </c:pt>
                <c:pt idx="4">
                  <c:v>0.45791245791245794</c:v>
                </c:pt>
                <c:pt idx="5">
                  <c:v>0.1835016835016835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56-452A-B890-05E0F8EE4ADF}"/>
            </c:ext>
          </c:extLst>
        </c:ser>
        <c:ser>
          <c:idx val="1"/>
          <c:order val="1"/>
          <c:tx>
            <c:strRef>
              <c:f>Лист1!$R$613</c:f>
              <c:strCache>
                <c:ptCount val="1"/>
                <c:pt idx="0">
                  <c:v>"1"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Лист1!$S$611:$X$611</c:f>
              <c:strCache>
                <c:ptCount val="6"/>
                <c:pt idx="0">
                  <c:v>№23</c:v>
                </c:pt>
                <c:pt idx="1">
                  <c:v>№24</c:v>
                </c:pt>
                <c:pt idx="2">
                  <c:v>№25</c:v>
                </c:pt>
                <c:pt idx="3">
                  <c:v>№26</c:v>
                </c:pt>
                <c:pt idx="4">
                  <c:v>№27</c:v>
                </c:pt>
                <c:pt idx="5">
                  <c:v>№28</c:v>
                </c:pt>
              </c:strCache>
            </c:strRef>
          </c:cat>
          <c:val>
            <c:numRef>
              <c:f>Лист1!$S$613:$X$613</c:f>
              <c:numCache>
                <c:formatCode>0%</c:formatCode>
                <c:ptCount val="6"/>
                <c:pt idx="0">
                  <c:v>0.42929292929292928</c:v>
                </c:pt>
                <c:pt idx="1">
                  <c:v>0.52020202020202022</c:v>
                </c:pt>
                <c:pt idx="2">
                  <c:v>0.19696969696969696</c:v>
                </c:pt>
                <c:pt idx="3">
                  <c:v>0.28956228956228958</c:v>
                </c:pt>
                <c:pt idx="4">
                  <c:v>0.25757575757575757</c:v>
                </c:pt>
                <c:pt idx="5">
                  <c:v>0.16835016835016836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56-452A-B890-05E0F8EE4ADF}"/>
            </c:ext>
          </c:extLst>
        </c:ser>
        <c:ser>
          <c:idx val="2"/>
          <c:order val="2"/>
          <c:tx>
            <c:strRef>
              <c:f>Лист1!$R$614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Лист1!$S$611:$X$611</c:f>
              <c:strCache>
                <c:ptCount val="6"/>
                <c:pt idx="0">
                  <c:v>№23</c:v>
                </c:pt>
                <c:pt idx="1">
                  <c:v>№24</c:v>
                </c:pt>
                <c:pt idx="2">
                  <c:v>№25</c:v>
                </c:pt>
                <c:pt idx="3">
                  <c:v>№26</c:v>
                </c:pt>
                <c:pt idx="4">
                  <c:v>№27</c:v>
                </c:pt>
                <c:pt idx="5">
                  <c:v>№28</c:v>
                </c:pt>
              </c:strCache>
            </c:strRef>
          </c:cat>
          <c:val>
            <c:numRef>
              <c:f>Лист1!$S$614:$X$614</c:f>
              <c:numCache>
                <c:formatCode>0%</c:formatCode>
                <c:ptCount val="6"/>
                <c:pt idx="0">
                  <c:v>0.28114478114478114</c:v>
                </c:pt>
                <c:pt idx="1">
                  <c:v>0.35353535353535354</c:v>
                </c:pt>
                <c:pt idx="2">
                  <c:v>0.32996632996632996</c:v>
                </c:pt>
                <c:pt idx="3">
                  <c:v>0.25589225589225589</c:v>
                </c:pt>
                <c:pt idx="4">
                  <c:v>0.28451178451178449</c:v>
                </c:pt>
                <c:pt idx="5">
                  <c:v>0.34175084175084175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56-452A-B890-05E0F8EE4ADF}"/>
            </c:ext>
          </c:extLst>
        </c:ser>
        <c:ser>
          <c:idx val="3"/>
          <c:order val="3"/>
          <c:tx>
            <c:strRef>
              <c:f>Лист1!$R$615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Лист1!$S$611:$X$611</c:f>
              <c:strCache>
                <c:ptCount val="6"/>
                <c:pt idx="0">
                  <c:v>№23</c:v>
                </c:pt>
                <c:pt idx="1">
                  <c:v>№24</c:v>
                </c:pt>
                <c:pt idx="2">
                  <c:v>№25</c:v>
                </c:pt>
                <c:pt idx="3">
                  <c:v>№26</c:v>
                </c:pt>
                <c:pt idx="4">
                  <c:v>№27</c:v>
                </c:pt>
                <c:pt idx="5">
                  <c:v>№28</c:v>
                </c:pt>
              </c:strCache>
            </c:strRef>
          </c:cat>
          <c:val>
            <c:numRef>
              <c:f>Лист1!$S$615:$X$615</c:f>
              <c:numCache>
                <c:formatCode>0%</c:formatCode>
                <c:ptCount val="6"/>
                <c:pt idx="5">
                  <c:v>0.30639730639730639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56-452A-B890-05E0F8EE4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9467904"/>
        <c:axId val="149469440"/>
        <c:axId val="0"/>
      </c:bar3DChart>
      <c:catAx>
        <c:axId val="14946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9469440"/>
        <c:crosses val="autoZero"/>
        <c:auto val="1"/>
        <c:lblAlgn val="ctr"/>
        <c:lblOffset val="100"/>
        <c:noMultiLvlLbl val="0"/>
      </c:catAx>
      <c:valAx>
        <c:axId val="1494694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9467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баллов за задания части 2 </a:t>
            </a:r>
          </a:p>
          <a:p>
            <a:pPr>
              <a:defRPr/>
            </a:pPr>
            <a:r>
              <a:rPr lang="ru-RU"/>
              <a:t>с развернутым ответом ( № 29 - повышенного, №30,31, №32 - высокого уровня сложности)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Лист1!$AI$603</c:f>
              <c:strCache>
                <c:ptCount val="1"/>
                <c:pt idx="0">
                  <c:v>"0"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Лист1!$AJ$602:$AM$602</c:f>
              <c:strCache>
                <c:ptCount val="4"/>
                <c:pt idx="0">
                  <c:v>№29</c:v>
                </c:pt>
                <c:pt idx="1">
                  <c:v>№30</c:v>
                </c:pt>
                <c:pt idx="2">
                  <c:v>№31</c:v>
                </c:pt>
                <c:pt idx="3">
                  <c:v>№32</c:v>
                </c:pt>
              </c:strCache>
            </c:strRef>
          </c:cat>
          <c:val>
            <c:numRef>
              <c:f>Лист1!$AJ$603:$AM$603</c:f>
              <c:numCache>
                <c:formatCode>0%</c:formatCode>
                <c:ptCount val="4"/>
                <c:pt idx="0">
                  <c:v>0.15824915824915825</c:v>
                </c:pt>
                <c:pt idx="1">
                  <c:v>8.7542087542087546E-2</c:v>
                </c:pt>
                <c:pt idx="2">
                  <c:v>0.36531986531986532</c:v>
                </c:pt>
                <c:pt idx="3">
                  <c:v>0.58754208754208759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B6-4E90-82B0-83FACDFB2F47}"/>
            </c:ext>
          </c:extLst>
        </c:ser>
        <c:ser>
          <c:idx val="1"/>
          <c:order val="1"/>
          <c:tx>
            <c:strRef>
              <c:f>Лист1!$AI$604</c:f>
              <c:strCache>
                <c:ptCount val="1"/>
                <c:pt idx="0">
                  <c:v>"1"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Лист1!$AJ$602:$AM$602</c:f>
              <c:strCache>
                <c:ptCount val="4"/>
                <c:pt idx="0">
                  <c:v>№29</c:v>
                </c:pt>
                <c:pt idx="1">
                  <c:v>№30</c:v>
                </c:pt>
                <c:pt idx="2">
                  <c:v>№31</c:v>
                </c:pt>
                <c:pt idx="3">
                  <c:v>№32</c:v>
                </c:pt>
              </c:strCache>
            </c:strRef>
          </c:cat>
          <c:val>
            <c:numRef>
              <c:f>Лист1!$AJ$604:$AM$604</c:f>
              <c:numCache>
                <c:formatCode>0%</c:formatCode>
                <c:ptCount val="4"/>
                <c:pt idx="0">
                  <c:v>0.26936026936026936</c:v>
                </c:pt>
                <c:pt idx="1">
                  <c:v>0.13131313131313133</c:v>
                </c:pt>
                <c:pt idx="2">
                  <c:v>0.17676767676767677</c:v>
                </c:pt>
                <c:pt idx="3">
                  <c:v>0.32996632996632996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B6-4E90-82B0-83FACDFB2F47}"/>
            </c:ext>
          </c:extLst>
        </c:ser>
        <c:ser>
          <c:idx val="2"/>
          <c:order val="2"/>
          <c:tx>
            <c:strRef>
              <c:f>Лист1!$AI$605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Лист1!$AJ$602:$AM$602</c:f>
              <c:strCache>
                <c:ptCount val="4"/>
                <c:pt idx="0">
                  <c:v>№29</c:v>
                </c:pt>
                <c:pt idx="1">
                  <c:v>№30</c:v>
                </c:pt>
                <c:pt idx="2">
                  <c:v>№31</c:v>
                </c:pt>
                <c:pt idx="3">
                  <c:v>№32</c:v>
                </c:pt>
              </c:strCache>
            </c:strRef>
          </c:cat>
          <c:val>
            <c:numRef>
              <c:f>Лист1!$AJ$605:$AM$605</c:f>
              <c:numCache>
                <c:formatCode>0%</c:formatCode>
                <c:ptCount val="4"/>
                <c:pt idx="0">
                  <c:v>0.36026936026936029</c:v>
                </c:pt>
                <c:pt idx="1">
                  <c:v>0.37710437710437711</c:v>
                </c:pt>
                <c:pt idx="2">
                  <c:v>0.11616161616161616</c:v>
                </c:pt>
                <c:pt idx="3">
                  <c:v>8.2491582491582491E-2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B6-4E90-82B0-83FACDFB2F47}"/>
            </c:ext>
          </c:extLst>
        </c:ser>
        <c:ser>
          <c:idx val="3"/>
          <c:order val="3"/>
          <c:tx>
            <c:strRef>
              <c:f>Лист1!$AI$606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Лист1!$AJ$602:$AM$602</c:f>
              <c:strCache>
                <c:ptCount val="4"/>
                <c:pt idx="0">
                  <c:v>№29</c:v>
                </c:pt>
                <c:pt idx="1">
                  <c:v>№30</c:v>
                </c:pt>
                <c:pt idx="2">
                  <c:v>№31</c:v>
                </c:pt>
                <c:pt idx="3">
                  <c:v>№32</c:v>
                </c:pt>
              </c:strCache>
            </c:strRef>
          </c:cat>
          <c:val>
            <c:numRef>
              <c:f>Лист1!$AJ$606:$AM$606</c:f>
              <c:numCache>
                <c:formatCode>0%</c:formatCode>
                <c:ptCount val="4"/>
                <c:pt idx="0">
                  <c:v>0.21212121212121213</c:v>
                </c:pt>
                <c:pt idx="1">
                  <c:v>0.40404040404040403</c:v>
                </c:pt>
                <c:pt idx="2">
                  <c:v>0.34175084175084175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B6-4E90-82B0-83FACDFB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9306752"/>
        <c:axId val="153294336"/>
        <c:axId val="0"/>
      </c:bar3DChart>
      <c:catAx>
        <c:axId val="14930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3294336"/>
        <c:crosses val="autoZero"/>
        <c:auto val="1"/>
        <c:lblAlgn val="ctr"/>
        <c:lblOffset val="100"/>
        <c:noMultiLvlLbl val="0"/>
      </c:catAx>
      <c:valAx>
        <c:axId val="1532943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49306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Распределение отметок ОГЭ по географии  в 2019 г.</a:t>
            </a:r>
          </a:p>
        </c:rich>
      </c:tx>
      <c:layout>
        <c:manualLayout>
          <c:xMode val="edge"/>
          <c:yMode val="edge"/>
          <c:x val="0.15399003285349247"/>
          <c:y val="2.811620305099120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'4.06 и14.06'!$D$1273:$D$1276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'4.06 и14.06'!$E$1273:$E$1276</c:f>
              <c:numCache>
                <c:formatCode>General</c:formatCode>
                <c:ptCount val="4"/>
                <c:pt idx="0">
                  <c:v>200</c:v>
                </c:pt>
                <c:pt idx="1">
                  <c:v>363</c:v>
                </c:pt>
                <c:pt idx="2">
                  <c:v>499</c:v>
                </c:pt>
                <c:pt idx="3">
                  <c:v>195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704" y="1227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 ОГЭ </a:t>
            </a:r>
            <a:br>
              <a:rPr lang="ru-RU" dirty="0" smtClean="0"/>
            </a:br>
            <a:r>
              <a:rPr lang="ru-RU" dirty="0" smtClean="0"/>
              <a:t>по предметам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ХИМИЯ, БИОЛОГИЯ, ГЕОГРАФИЯ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2019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280" y="5589240"/>
            <a:ext cx="6400800" cy="841648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без пересдачи!!!</a:t>
            </a:r>
            <a:endParaRPr lang="ru-RU" dirty="0"/>
          </a:p>
        </p:txBody>
      </p:sp>
      <p:pic>
        <p:nvPicPr>
          <p:cNvPr id="4" name="Рисунок 3" descr="http://pravschool.ru/wp-content/uploads/2015/12/novsti_2_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09687"/>
            <a:ext cx="2133600" cy="202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06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заданий с кратким ответом, оцениваемых баллами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94311707"/>
              </p:ext>
            </p:extLst>
          </p:nvPr>
        </p:nvGraphicFramePr>
        <p:xfrm>
          <a:off x="323528" y="1700808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54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заданий с развернутым ответом (№20, 21, 22)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165304"/>
            <a:ext cx="813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Максимальные баллы за задания: №20 -3 балла    №21- 3 балла   №22- 5 баллов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75317"/>
              </p:ext>
            </p:extLst>
          </p:nvPr>
        </p:nvGraphicFramePr>
        <p:xfrm>
          <a:off x="611560" y="1628800"/>
          <a:ext cx="81724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619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223224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Выделение перечня ОО, продемонстрировавших </a:t>
            </a:r>
            <a:r>
              <a:rPr lang="ru-RU" sz="1800" b="1" u="sng" dirty="0"/>
              <a:t>наиболее высокие результаты ОГЭ по предмету:</a:t>
            </a:r>
            <a:r>
              <a:rPr lang="ru-RU" sz="1800" u="sng" dirty="0"/>
              <a:t> </a:t>
            </a:r>
            <a:r>
              <a:rPr lang="ru-RU" sz="1800" dirty="0"/>
              <a:t>выбирается от 5 до 15% от общего числа ОО в субъекте РФ, в которых </a:t>
            </a:r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отметки «4» и «5»,</a:t>
            </a:r>
            <a:r>
              <a:rPr lang="ru-RU" sz="1800" dirty="0"/>
              <a:t>имеет </a:t>
            </a:r>
            <a:r>
              <a:rPr lang="ru-RU" sz="1800" b="1" i="1" dirty="0"/>
              <a:t>максимальные значения</a:t>
            </a:r>
            <a:r>
              <a:rPr lang="ru-RU" sz="1800" dirty="0"/>
              <a:t> (по сравнению с другими ОО субъекта РФ);</a:t>
            </a:r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неудовлетворительную отметку</a:t>
            </a:r>
            <a:r>
              <a:rPr lang="ru-RU" sz="1800" dirty="0"/>
              <a:t>, имеет </a:t>
            </a:r>
            <a:r>
              <a:rPr lang="ru-RU" sz="1800" b="1" i="1" dirty="0"/>
              <a:t>минимальные значения</a:t>
            </a:r>
            <a:r>
              <a:rPr lang="ru-RU" sz="1800" dirty="0"/>
              <a:t> (по сравнению с другими ОО субъекта РФ</a:t>
            </a:r>
            <a:r>
              <a:rPr lang="ru-RU" sz="1800" dirty="0" smtClean="0"/>
              <a:t>).</a:t>
            </a:r>
          </a:p>
          <a:p>
            <a:pPr lvl="0" algn="just"/>
            <a:endParaRPr lang="ru-RU" sz="21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2641"/>
              </p:ext>
            </p:extLst>
          </p:nvPr>
        </p:nvGraphicFramePr>
        <p:xfrm>
          <a:off x="539552" y="2636912"/>
          <a:ext cx="8136903" cy="3680460"/>
        </p:xfrm>
        <a:graphic>
          <a:graphicData uri="http://schemas.openxmlformats.org/drawingml/2006/table">
            <a:tbl>
              <a:tblPr firstRow="1" firstCol="1" bandRow="1"/>
              <a:tblGrid>
                <a:gridCol w="67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0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9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indent="-498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отметку «2»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«4» и «5» (Качество обучения)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«3», «4» и «5» </a:t>
                      </a: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«Гимназия № 4»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96,8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6»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441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«Гимназия №1 им. Н.М. Пржевальского»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25»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33»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94,3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40»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5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Выделение перечня ОО, продемонстрировавших </a:t>
            </a:r>
            <a:r>
              <a:rPr lang="ru-RU" sz="1800" b="1" u="sng" dirty="0"/>
              <a:t>низкие результаты ОГЭ </a:t>
            </a:r>
            <a:r>
              <a:rPr lang="ru-RU" sz="1800" b="1" dirty="0"/>
              <a:t>по предмету:</a:t>
            </a:r>
            <a:r>
              <a:rPr lang="ru-RU" sz="1800" dirty="0"/>
              <a:t> выбирается от 5 до15% от общего числа ОО в субъекте РФ, </a:t>
            </a:r>
            <a:r>
              <a:rPr lang="ru-RU" sz="1800" dirty="0" smtClean="0"/>
              <a:t>в которых </a:t>
            </a:r>
            <a:endParaRPr lang="ru-RU" sz="1800" dirty="0"/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отметку «2»</a:t>
            </a:r>
            <a:r>
              <a:rPr lang="ru-RU" sz="1800" dirty="0"/>
              <a:t>, имеет </a:t>
            </a:r>
            <a:r>
              <a:rPr lang="ru-RU" sz="1800" b="1" i="1" dirty="0"/>
              <a:t>максимальные значения</a:t>
            </a:r>
            <a:r>
              <a:rPr lang="ru-RU" sz="1800" dirty="0"/>
              <a:t> (по сравнению с другими ОО субъекта РФ);</a:t>
            </a:r>
          </a:p>
          <a:p>
            <a:pPr lvl="0" algn="just"/>
            <a:r>
              <a:rPr lang="ru-RU" sz="1800" dirty="0"/>
              <a:t>доля участников ЕГЭ, </a:t>
            </a:r>
            <a:r>
              <a:rPr lang="ru-RU" sz="1800" b="1" dirty="0"/>
              <a:t>получивших отметки«4» и «5»</a:t>
            </a:r>
            <a:r>
              <a:rPr lang="ru-RU" sz="1800" dirty="0"/>
              <a:t>, имеет </a:t>
            </a:r>
            <a:r>
              <a:rPr lang="ru-RU" sz="1800" b="1" i="1" dirty="0"/>
              <a:t>минимальные значения</a:t>
            </a:r>
            <a:r>
              <a:rPr lang="ru-RU" sz="1800" dirty="0"/>
              <a:t> (по сравнению с другими ОО субъекта РФ).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58926"/>
              </p:ext>
            </p:extLst>
          </p:nvPr>
        </p:nvGraphicFramePr>
        <p:xfrm>
          <a:off x="395536" y="2924944"/>
          <a:ext cx="8496944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671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4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1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52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отметку «2»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«4» и «5» (Качество обучения)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«3», «4» и «5» </a:t>
                      </a: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438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5»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57,1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7»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22»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31»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ru-RU" sz="3800" dirty="0"/>
              <a:t>По количеству участников ОГЭ по химии наблюдается незначительный, но спад</a:t>
            </a:r>
            <a:r>
              <a:rPr lang="ru-RU" sz="3800" dirty="0" smtClean="0"/>
              <a:t>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3800" dirty="0"/>
              <a:t>Средняя школьная отметка по предмету </a:t>
            </a:r>
            <a:r>
              <a:rPr lang="ru-RU" sz="3800" dirty="0" smtClean="0"/>
              <a:t>на протяжении 3 лет </a:t>
            </a:r>
            <a:r>
              <a:rPr lang="ru-RU" sz="3800" b="1" dirty="0" smtClean="0"/>
              <a:t>находится </a:t>
            </a:r>
            <a:r>
              <a:rPr lang="ru-RU" sz="3800" b="1" dirty="0"/>
              <a:t>в пределах«4</a:t>
            </a:r>
            <a:r>
              <a:rPr lang="ru-RU" sz="3800" b="1" dirty="0" smtClean="0"/>
              <a:t>».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3800" dirty="0"/>
              <a:t>Количество выпускников, </a:t>
            </a:r>
            <a:r>
              <a:rPr lang="ru-RU" sz="3800" b="1" dirty="0"/>
              <a:t>не преодолевших минимальный порог </a:t>
            </a:r>
            <a:r>
              <a:rPr lang="ru-RU" sz="3800" dirty="0"/>
              <a:t>баллов, </a:t>
            </a:r>
            <a:r>
              <a:rPr lang="ru-RU" sz="3800" b="1" dirty="0" smtClean="0"/>
              <a:t>невелико</a:t>
            </a:r>
            <a:r>
              <a:rPr lang="ru-RU" sz="3800" dirty="0" smtClean="0"/>
              <a:t> (0,1-0,4%).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3800" dirty="0" smtClean="0"/>
              <a:t>Наблюдается тенденция сохранения </a:t>
            </a:r>
            <a:r>
              <a:rPr lang="ru-RU" sz="3800" dirty="0"/>
              <a:t>или повышения процента выпускников, выполняющих работу на отметки «хорошо» и «отлично</a:t>
            </a:r>
            <a:r>
              <a:rPr lang="ru-RU" sz="3800" dirty="0" smtClean="0"/>
              <a:t>».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3800" dirty="0"/>
              <a:t>Наибольшие затруднения практически у всех групп экзаменуемых вызвали задания, </a:t>
            </a:r>
            <a:r>
              <a:rPr lang="ru-RU" sz="3800" b="1" dirty="0"/>
              <a:t>направленные на проверку знаний и умений, формируемых при выполнении реального химического эксперимента</a:t>
            </a:r>
            <a:r>
              <a:rPr lang="ru-RU" sz="3800" dirty="0"/>
              <a:t>, а также в процессе жизнедеятельности обучающегося</a:t>
            </a:r>
            <a:r>
              <a:rPr lang="ru-RU" sz="3800" dirty="0" smtClean="0"/>
              <a:t>.</a:t>
            </a:r>
            <a:endParaRPr lang="ru-RU" sz="3800" dirty="0"/>
          </a:p>
          <a:p>
            <a:pPr marL="514350" indent="-514350" algn="just">
              <a:buAutoNum type="arabicPeriod"/>
            </a:pPr>
            <a:r>
              <a:rPr lang="ru-RU" sz="3800" dirty="0" smtClean="0"/>
              <a:t>Приведенные </a:t>
            </a:r>
            <a:r>
              <a:rPr lang="ru-RU" sz="3800" dirty="0"/>
              <a:t>выше результаты ГИА–9 2019 года свидетельствуют об общем достаточно высоком уровне подготовки выпускников, выбравших экзамен по химии в качестве экзамена по выбору. </a:t>
            </a:r>
            <a:endParaRPr lang="ru-RU" sz="3800" dirty="0" smtClean="0"/>
          </a:p>
          <a:p>
            <a:pPr algn="just"/>
            <a:r>
              <a:rPr lang="ru-RU" sz="3800" dirty="0" smtClean="0"/>
              <a:t>Наиболее трудные </a:t>
            </a:r>
            <a:r>
              <a:rPr lang="ru-RU" sz="3800" dirty="0"/>
              <a:t>для </a:t>
            </a:r>
            <a:r>
              <a:rPr lang="ru-RU" sz="3800" dirty="0" smtClean="0"/>
              <a:t>решения: </a:t>
            </a:r>
            <a:r>
              <a:rPr lang="ru-RU" sz="3800" i="1" u="sng" dirty="0" smtClean="0"/>
              <a:t>Задания </a:t>
            </a:r>
            <a:r>
              <a:rPr lang="ru-RU" sz="3800" i="1" u="sng" dirty="0" smtClean="0"/>
              <a:t>9, </a:t>
            </a:r>
            <a:r>
              <a:rPr lang="ru-RU" sz="3800" i="1" u="sng" dirty="0" smtClean="0"/>
              <a:t>10, 13</a:t>
            </a:r>
            <a:r>
              <a:rPr lang="ru-RU" sz="3800" i="1" u="sng" dirty="0" smtClean="0"/>
              <a:t>, </a:t>
            </a:r>
            <a:r>
              <a:rPr lang="ru-RU" sz="3800" dirty="0" smtClean="0"/>
              <a:t>показавшие низкий уровень успешности выполнения.</a:t>
            </a:r>
          </a:p>
          <a:p>
            <a:r>
              <a:rPr lang="ru-RU" sz="3800" dirty="0" smtClean="0"/>
              <a:t>Высокого </a:t>
            </a:r>
            <a:r>
              <a:rPr lang="ru-RU" sz="3800" dirty="0" smtClean="0"/>
              <a:t>уровня: </a:t>
            </a:r>
            <a:r>
              <a:rPr lang="ru-RU" sz="3800" i="1" u="sng" dirty="0" smtClean="0"/>
              <a:t>Задание </a:t>
            </a:r>
            <a:r>
              <a:rPr lang="ru-RU" sz="3800" i="1" u="sng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18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Уделить особое внимание выполнению заданий, аналогичных №9, 13, 10, заданию с развернутым ответом №22.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/>
            <a:r>
              <a:rPr lang="ru-RU" sz="1600" dirty="0" smtClean="0"/>
              <a:t>Своевременно </a:t>
            </a:r>
            <a:r>
              <a:rPr lang="ru-RU" sz="1600" dirty="0" smtClean="0"/>
              <a:t>выявлять </a:t>
            </a:r>
            <a:r>
              <a:rPr lang="ru-RU" sz="1600" dirty="0" smtClean="0"/>
              <a:t>пробелы </a:t>
            </a:r>
            <a:r>
              <a:rPr lang="ru-RU" sz="1600" dirty="0"/>
              <a:t>в базовой </a:t>
            </a:r>
            <a:r>
              <a:rPr lang="ru-RU" sz="1600" dirty="0" smtClean="0"/>
              <a:t>подготовке (стартовой </a:t>
            </a:r>
            <a:r>
              <a:rPr lang="ru-RU" sz="1600" dirty="0"/>
              <a:t>диагностики, нацеленной не только на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проверку усвоения предметного содержания</a:t>
            </a:r>
            <a:r>
              <a:rPr lang="ru-RU" sz="1600" dirty="0"/>
              <a:t>, но и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сформированности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УУД</a:t>
            </a:r>
            <a:r>
              <a:rPr lang="ru-RU" sz="1600" dirty="0"/>
              <a:t>, которые необходимы при изучении предмета</a:t>
            </a:r>
            <a:r>
              <a:rPr lang="ru-RU" sz="1600" dirty="0" smtClean="0"/>
              <a:t>.)</a:t>
            </a:r>
            <a:endParaRPr lang="ru-RU" sz="1600" dirty="0"/>
          </a:p>
          <a:p>
            <a:pPr algn="just"/>
            <a:r>
              <a:rPr lang="ru-RU" sz="1600" dirty="0"/>
              <a:t>Ф</a:t>
            </a:r>
            <a:r>
              <a:rPr lang="ru-RU" sz="1600" dirty="0" smtClean="0"/>
              <a:t>ормировать </a:t>
            </a:r>
            <a:r>
              <a:rPr lang="ru-RU" sz="1600" dirty="0"/>
              <a:t>у </a:t>
            </a:r>
            <a:r>
              <a:rPr lang="ru-RU" sz="1600" dirty="0" smtClean="0"/>
              <a:t>обучающихся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ключевые химические понятия </a:t>
            </a:r>
            <a:r>
              <a:rPr lang="ru-RU" sz="1600" dirty="0"/>
              <a:t>как </a:t>
            </a:r>
            <a:r>
              <a:rPr lang="ru-RU" sz="1600" dirty="0" smtClean="0"/>
              <a:t>фундамент </a:t>
            </a:r>
            <a:r>
              <a:rPr lang="ru-RU" sz="1600" dirty="0"/>
              <a:t>достижения многих требований образовательных стандартов. </a:t>
            </a:r>
            <a:r>
              <a:rPr lang="ru-RU" sz="1600" dirty="0" smtClean="0"/>
              <a:t>Целесообразно </a:t>
            </a:r>
            <a:r>
              <a:rPr lang="ru-RU" sz="1600" dirty="0"/>
              <a:t>использовать небольшие тексты разных жанров – научные, информационные, публицистические – для узнавания изучаемых объектов и явлений.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Включать</a:t>
            </a:r>
            <a:r>
              <a:rPr lang="ru-RU" sz="1600" dirty="0" smtClean="0"/>
              <a:t> </a:t>
            </a:r>
            <a:r>
              <a:rPr lang="ru-RU" sz="1600" dirty="0"/>
              <a:t>в учебный процесс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задания</a:t>
            </a:r>
            <a:r>
              <a:rPr lang="ru-RU" sz="1600" dirty="0"/>
              <a:t> на работу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 текстами естественнонаучного содержания.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Увеличить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долю самостоятельной деятельности </a:t>
            </a:r>
            <a:r>
              <a:rPr lang="ru-RU" sz="1600" dirty="0"/>
              <a:t>обучающихся как на уроке, так и во внеурочной работе, акцентировать внимание на выполнение проектных и учебно-исследовательских заданий.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Проводить работу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по профилактике типичных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ошибок.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Calibri"/>
              </a:rPr>
              <a:t>Более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Calibri"/>
              </a:rPr>
              <a:t>широко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</a:rPr>
              <a:t>использовать задания разных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</a:rPr>
              <a:t>типов (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Calibri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Calibri"/>
              </a:rPr>
              <a:t>сопоставление и установление соответствия химических объектов, процессов, явлений, а также заданиям со свободным развёрнутым ответом, требующим от обучающихся умений обоснованно и кратко излагать свои мысли, применять теоретические знания на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Calibri"/>
              </a:rPr>
              <a:t>практике).</a:t>
            </a:r>
            <a:endParaRPr lang="ru-RU" sz="1600" dirty="0"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1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pic>
        <p:nvPicPr>
          <p:cNvPr id="3076" name="Picture 4" descr="https://images.inlearno.ru/events_preview/c862548bb66a11ea52a17ee824f745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3666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17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Выполнение заданий </a:t>
            </a:r>
            <a:r>
              <a:rPr lang="ru-RU" sz="2800" dirty="0" smtClean="0"/>
              <a:t>части 1 базового уровня с </a:t>
            </a:r>
            <a:r>
              <a:rPr lang="ru-RU" sz="2800" dirty="0" smtClean="0"/>
              <a:t>кратким ответом, оцениваемые «+» или «-» (№1-22)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23192"/>
              </p:ext>
            </p:extLst>
          </p:nvPr>
        </p:nvGraphicFramePr>
        <p:xfrm>
          <a:off x="323528" y="1628800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72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Распределение баллов за выполнение заданий с кратким ответом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153782"/>
              </p:ext>
            </p:extLst>
          </p:nvPr>
        </p:nvGraphicFramePr>
        <p:xfrm>
          <a:off x="467544" y="1556793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9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Количество участников ОГЭ по </a:t>
            </a:r>
            <a:r>
              <a:rPr lang="ru-RU" sz="3600" dirty="0" smtClean="0"/>
              <a:t>химии, биологии, географии  (</a:t>
            </a:r>
            <a:r>
              <a:rPr lang="ru-RU" sz="3600" dirty="0"/>
              <a:t>за последние 2 года)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ОО </a:t>
            </a:r>
            <a:r>
              <a:rPr lang="ru-RU" sz="3600" dirty="0" err="1" smtClean="0"/>
              <a:t>г.Смоленска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00643"/>
              </p:ext>
            </p:extLst>
          </p:nvPr>
        </p:nvGraphicFramePr>
        <p:xfrm>
          <a:off x="251520" y="2420888"/>
          <a:ext cx="8496944" cy="3545413"/>
        </p:xfrm>
        <a:graphic>
          <a:graphicData uri="http://schemas.openxmlformats.org/drawingml/2006/table">
            <a:tbl>
              <a:tblPr firstRow="1" firstCol="1" bandRow="1"/>
              <a:tblGrid>
                <a:gridCol w="3983553"/>
                <a:gridCol w="2468509"/>
                <a:gridCol w="2044882"/>
              </a:tblGrid>
              <a:tr h="165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3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286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285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3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526</a:t>
                      </a:r>
                      <a:endParaRPr lang="ru-RU" sz="3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594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ru-RU" sz="3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781</a:t>
                      </a:r>
                      <a:endParaRPr lang="ru-RU" sz="3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1255</a:t>
                      </a:r>
                      <a:endParaRPr lang="ru-RU" sz="3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0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с развернутым ответом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04619"/>
              </p:ext>
            </p:extLst>
          </p:nvPr>
        </p:nvGraphicFramePr>
        <p:xfrm>
          <a:off x="251520" y="1340768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75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50728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Выделение перечня ОО, продемонстрировавших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наиболее высокие результаты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ОГЭ по предмету: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выбирается от 5 до 15% от общего числа ОО в субъекте РФ, в которых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участников ОГЭ,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получивших отметки «4» и «5»,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максимальные значения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сравнению с другими ОО субъекта РФ);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участников ОГЭ,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получивших неудовлетворительную отметку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имеет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минимальные значения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сравнению с другими ОО субъекта РФ).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26194"/>
              </p:ext>
            </p:extLst>
          </p:nvPr>
        </p:nvGraphicFramePr>
        <p:xfrm>
          <a:off x="401479" y="2924944"/>
          <a:ext cx="8291265" cy="3175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0101">
                  <a:extLst>
                    <a:ext uri="{9D8B030D-6E8A-4147-A177-3AD203B41FA5}">
                      <a16:colId xmlns="" xmlns:a16="http://schemas.microsoft.com/office/drawing/2014/main" val="2850547147"/>
                    </a:ext>
                  </a:extLst>
                </a:gridCol>
                <a:gridCol w="2416405">
                  <a:extLst>
                    <a:ext uri="{9D8B030D-6E8A-4147-A177-3AD203B41FA5}">
                      <a16:colId xmlns="" xmlns:a16="http://schemas.microsoft.com/office/drawing/2014/main" val="2819697675"/>
                    </a:ext>
                  </a:extLst>
                </a:gridCol>
                <a:gridCol w="1658253">
                  <a:extLst>
                    <a:ext uri="{9D8B030D-6E8A-4147-A177-3AD203B41FA5}">
                      <a16:colId xmlns="" xmlns:a16="http://schemas.microsoft.com/office/drawing/2014/main" val="4154772965"/>
                    </a:ext>
                  </a:extLst>
                </a:gridCol>
                <a:gridCol w="1658253">
                  <a:extLst>
                    <a:ext uri="{9D8B030D-6E8A-4147-A177-3AD203B41FA5}">
                      <a16:colId xmlns="" xmlns:a16="http://schemas.microsoft.com/office/drawing/2014/main" val="3172417743"/>
                    </a:ext>
                  </a:extLst>
                </a:gridCol>
                <a:gridCol w="1658253">
                  <a:extLst>
                    <a:ext uri="{9D8B030D-6E8A-4147-A177-3AD203B41FA5}">
                      <a16:colId xmlns="" xmlns:a16="http://schemas.microsoft.com/office/drawing/2014/main" val="333535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отметку «2»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 «4» и «5» (Качество обучения)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 «3», «4» и «5»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785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«Гимназия № 4»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60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«Гимназия №1 им. Н.М. Пржевальского»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339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«СШ № 33»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63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6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6409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перечня ОО, продемонстрировавших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низкие результаты ОГЭ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предмету: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выбирается от 5 до15% от общего числа ОО в субъекте РФ, в которых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участников ОГЭ,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получивших отметку «2»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имеет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максимальные значения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сравнению с другими ОО субъекта РФ);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участников ЕГЭ,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получивших отметки«4» и «5»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имеет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минимальные значения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сравнению с другими ОО субъекта РФ).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34190"/>
              </p:ext>
            </p:extLst>
          </p:nvPr>
        </p:nvGraphicFramePr>
        <p:xfrm>
          <a:off x="359532" y="2636912"/>
          <a:ext cx="8280920" cy="2904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30195767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49514374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32453942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298272269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091417599"/>
                    </a:ext>
                  </a:extLst>
                </a:gridCol>
              </a:tblGrid>
              <a:tr h="22036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отметку «2»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 «4» и «5» (Качество обучения)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 «3», «4» и «5»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7499185"/>
                  </a:ext>
                </a:extLst>
              </a:tr>
              <a:tr h="26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«О(с)Ш № 2»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307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0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AutoNum type="arabicPeriod"/>
            </a:pPr>
            <a:r>
              <a:rPr lang="ru-RU" sz="2900" dirty="0" smtClean="0"/>
              <a:t>Уделить особое внимание выполнению заданий, аналогичных № </a:t>
            </a:r>
            <a:r>
              <a:rPr lang="ru-RU" sz="2900" dirty="0" smtClean="0"/>
              <a:t>9,12, 15,22,5,4,8,13,18,1,3,2 </a:t>
            </a:r>
            <a:r>
              <a:rPr lang="ru-RU" sz="2900" dirty="0" smtClean="0"/>
              <a:t>(процент выполнения -  от 37 до 57%) и №25,26,27 - с кратким ответом.</a:t>
            </a:r>
          </a:p>
          <a:p>
            <a:r>
              <a:rPr lang="ru-RU" b="1" dirty="0">
                <a:solidFill>
                  <a:srgbClr val="FF0000"/>
                </a:solidFill>
              </a:rPr>
              <a:t>К возможным причинам снижения результатов итоговой аттестации учащихся, следует отнести:</a:t>
            </a:r>
          </a:p>
          <a:p>
            <a:r>
              <a:rPr lang="ru-RU" dirty="0"/>
              <a:t>- повышение требований к информационной безопасности экзамена, борьба со списыванием;</a:t>
            </a:r>
          </a:p>
          <a:p>
            <a:r>
              <a:rPr lang="ru-RU" dirty="0"/>
              <a:t>- ужесточение шкалы перевода первичных баллов в отметки в интервале между «2» и «3», «3» и «4»;</a:t>
            </a:r>
          </a:p>
          <a:p>
            <a:r>
              <a:rPr lang="ru-RU" dirty="0"/>
              <a:t>- недооценка со стороны аттестуемых уровня сложности экзамена по биологии;</a:t>
            </a:r>
          </a:p>
          <a:p>
            <a:r>
              <a:rPr lang="ru-RU" dirty="0"/>
              <a:t>- низкий уровень мотивации обучающихся;</a:t>
            </a:r>
          </a:p>
          <a:p>
            <a:r>
              <a:rPr lang="ru-RU" dirty="0"/>
              <a:t>-низкий уровень подготовки обучающихся; </a:t>
            </a:r>
          </a:p>
          <a:p>
            <a:r>
              <a:rPr lang="ru-RU" dirty="0"/>
              <a:t>-низкий уровень обучаемости выпускников, недооценка своих возможностей;</a:t>
            </a:r>
          </a:p>
          <a:p>
            <a:r>
              <a:rPr lang="ru-RU" dirty="0"/>
              <a:t>- повышение объективности проверки экспертами ответов на задания части 3;</a:t>
            </a:r>
          </a:p>
          <a:p>
            <a:r>
              <a:rPr lang="ru-RU" dirty="0"/>
              <a:t>- недостаточную организацию системного повторения вопросов курса в ходе изучения биологии в 9 классе</a:t>
            </a:r>
            <a:r>
              <a:rPr lang="ru-RU" dirty="0" smtClean="0"/>
              <a:t>.</a:t>
            </a:r>
            <a:endParaRPr lang="ru-RU" sz="2400" dirty="0" smtClean="0"/>
          </a:p>
          <a:p>
            <a:pPr marL="514350" indent="-514350" algn="just">
              <a:buAutoNum type="arabicPeriod"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96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биологии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 fontScale="92500"/>
          </a:bodyPr>
          <a:lstStyle/>
          <a:p>
            <a:pPr algn="just"/>
            <a:endParaRPr lang="ru-RU" sz="3300" dirty="0" smtClean="0"/>
          </a:p>
          <a:p>
            <a:pPr algn="just"/>
            <a:r>
              <a:rPr lang="ru-RU" sz="3300" dirty="0" smtClean="0"/>
              <a:t>Уделить особое внимание повторению, в том числе и системное повторение четырехгодичного курса биологии с первой четверти IX класса.</a:t>
            </a:r>
          </a:p>
          <a:p>
            <a:pPr algn="just"/>
            <a:endParaRPr lang="ru-RU" sz="3300" dirty="0" smtClean="0"/>
          </a:p>
          <a:p>
            <a:pPr algn="just"/>
            <a:r>
              <a:rPr lang="ru-RU" sz="3300" dirty="0" smtClean="0"/>
              <a:t>формировать собственный банк тестовых заданий, позволяющий выстроить для каждого ученика в классе индивидуальную образовательную траекторию подготовки к </a:t>
            </a:r>
            <a:r>
              <a:rPr lang="ru-RU" sz="3300" b="1" dirty="0" smtClean="0"/>
              <a:t> ГИА.</a:t>
            </a:r>
            <a:endParaRPr lang="ru-RU" sz="3300" dirty="0" smtClean="0"/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21108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pic>
        <p:nvPicPr>
          <p:cNvPr id="1026" name="Picture 2" descr="https://images.wallpaperscraft.com/image/globe_map_table_travel_25767_256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7880"/>
            <a:ext cx="7775420" cy="32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4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Баллы (без пересдачи)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26933"/>
              </p:ext>
            </p:extLst>
          </p:nvPr>
        </p:nvGraphicFramePr>
        <p:xfrm>
          <a:off x="755576" y="1412776"/>
          <a:ext cx="75608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505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 Задания базового уровня сложности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50180"/>
              </p:ext>
            </p:extLst>
          </p:nvPr>
        </p:nvGraphicFramePr>
        <p:xfrm>
          <a:off x="323528" y="1556792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8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 Задания повышенного уровня сложности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760458"/>
              </p:ext>
            </p:extLst>
          </p:nvPr>
        </p:nvGraphicFramePr>
        <p:xfrm>
          <a:off x="395536" y="1772816"/>
          <a:ext cx="82809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75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1. Задания высокого уровня сложности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07418"/>
              </p:ext>
            </p:extLst>
          </p:nvPr>
        </p:nvGraphicFramePr>
        <p:xfrm>
          <a:off x="611560" y="1700808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51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Качество знаний  и уровень </a:t>
            </a:r>
            <a:r>
              <a:rPr lang="ru-RU" sz="3200" dirty="0" err="1"/>
              <a:t>обученности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предметам (в 2019 - без пересдачи)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14994"/>
              </p:ext>
            </p:extLst>
          </p:nvPr>
        </p:nvGraphicFramePr>
        <p:xfrm>
          <a:off x="323528" y="1772816"/>
          <a:ext cx="8424938" cy="3263773"/>
        </p:xfrm>
        <a:graphic>
          <a:graphicData uri="http://schemas.openxmlformats.org/drawingml/2006/table">
            <a:tbl>
              <a:tblPr firstRow="1" firstCol="1" bandRow="1"/>
              <a:tblGrid>
                <a:gridCol w="645958"/>
                <a:gridCol w="2006592"/>
                <a:gridCol w="1468159"/>
                <a:gridCol w="1489179"/>
                <a:gridCol w="1407525"/>
                <a:gridCol w="1407525"/>
              </a:tblGrid>
              <a:tr h="5302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638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"4" и "5" (качество обучения)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"3","4" и "5" (уровень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"4" и "5" (качество обучения)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"3","4" и "5" (уровень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76,22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56,72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84/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96,3*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357863"/>
            <a:ext cx="45984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* Процент после пересдачи 28.06.2019 г.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43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2. Задания </a:t>
            </a:r>
            <a:r>
              <a:rPr lang="ru-RU" dirty="0" smtClean="0"/>
              <a:t>повышенного уровня сложности с </a:t>
            </a:r>
            <a:r>
              <a:rPr lang="ru-RU" dirty="0" smtClean="0"/>
              <a:t>развернутым ответом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8003"/>
              </p:ext>
            </p:extLst>
          </p:nvPr>
        </p:nvGraphicFramePr>
        <p:xfrm>
          <a:off x="683568" y="1628800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37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Выделение перечня ОО, продемонстрировавших </a:t>
            </a:r>
            <a:r>
              <a:rPr lang="ru-RU" sz="1800" b="1" u="sng" dirty="0">
                <a:solidFill>
                  <a:srgbClr val="C00000"/>
                </a:solidFill>
              </a:rPr>
              <a:t>наиболее высокие результаты ОГЭ по </a:t>
            </a:r>
            <a:r>
              <a:rPr lang="ru-RU" sz="1800" b="1" u="sng" dirty="0" smtClean="0">
                <a:solidFill>
                  <a:srgbClr val="C00000"/>
                </a:solidFill>
              </a:rPr>
              <a:t>географии:</a:t>
            </a:r>
            <a:r>
              <a:rPr lang="ru-RU" sz="1800" dirty="0" smtClean="0"/>
              <a:t> </a:t>
            </a:r>
            <a:r>
              <a:rPr lang="ru-RU" sz="1800" dirty="0"/>
              <a:t>выбирается от 5 до 15% от общего числа ОО в субъекте РФ, в которых </a:t>
            </a:r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отметки «4» и «5»,</a:t>
            </a:r>
            <a:r>
              <a:rPr lang="ru-RU" sz="1800" dirty="0"/>
              <a:t>имеет </a:t>
            </a:r>
            <a:r>
              <a:rPr lang="ru-RU" sz="1800" b="1" i="1" dirty="0"/>
              <a:t>максимальные значения</a:t>
            </a:r>
            <a:r>
              <a:rPr lang="ru-RU" sz="1800" dirty="0"/>
              <a:t> (по сравнению с другими ОО субъекта РФ);</a:t>
            </a:r>
          </a:p>
          <a:p>
            <a:pPr lvl="0" algn="just"/>
            <a:r>
              <a:rPr lang="ru-RU" sz="1800" dirty="0"/>
              <a:t>доля участников ОГЭ, </a:t>
            </a:r>
            <a:r>
              <a:rPr lang="ru-RU" sz="1800" b="1" dirty="0"/>
              <a:t>получивших неудовлетворительную отметку</a:t>
            </a:r>
            <a:r>
              <a:rPr lang="ru-RU" sz="1800" dirty="0"/>
              <a:t>, имеет </a:t>
            </a:r>
            <a:r>
              <a:rPr lang="ru-RU" sz="1800" b="1" i="1" dirty="0"/>
              <a:t>минимальные значения</a:t>
            </a:r>
            <a:r>
              <a:rPr lang="ru-RU" sz="1800" dirty="0"/>
              <a:t> (по сравнению с другими ОО субъекта РФ).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96311"/>
              </p:ext>
            </p:extLst>
          </p:nvPr>
        </p:nvGraphicFramePr>
        <p:xfrm>
          <a:off x="467544" y="2597985"/>
          <a:ext cx="8280920" cy="3995928"/>
        </p:xfrm>
        <a:graphic>
          <a:graphicData uri="http://schemas.openxmlformats.org/drawingml/2006/table">
            <a:tbl>
              <a:tblPr firstRow="1" firstCol="1" bandRow="1"/>
              <a:tblGrid>
                <a:gridCol w="490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2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отметку «2»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«4» и «5» (Качество обучения)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участников, получивших отметки «3», «4» и «5» 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3»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90,4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«Гимназия № 4»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92,3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441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«Гимназия №1 им. Н.М. Пржевальского»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8»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15»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26 им. А.С.Пушкина»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95,4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«СШ № 33»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98,8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86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dirty="0"/>
              <a:t>Отмечается положительная динамика количества участников ОГЭ по </a:t>
            </a:r>
            <a:r>
              <a:rPr lang="ru-RU" sz="3600" dirty="0" smtClean="0"/>
              <a:t>предмету.</a:t>
            </a:r>
          </a:p>
          <a:p>
            <a:pPr marL="0" indent="0" algn="just">
              <a:buNone/>
            </a:pPr>
            <a:r>
              <a:rPr lang="ru-RU" sz="3600" dirty="0" smtClean="0"/>
              <a:t>НО</a:t>
            </a:r>
          </a:p>
          <a:p>
            <a:pPr algn="just"/>
            <a:r>
              <a:rPr lang="ru-RU" sz="3600" dirty="0" smtClean="0">
                <a:solidFill>
                  <a:srgbClr val="C00000"/>
                </a:solidFill>
              </a:rPr>
              <a:t>Процент двоек на ОГЭ </a:t>
            </a:r>
            <a:r>
              <a:rPr lang="ru-RU" sz="3600" dirty="0" smtClean="0">
                <a:solidFill>
                  <a:srgbClr val="C00000"/>
                </a:solidFill>
              </a:rPr>
              <a:t>по географии составил 16</a:t>
            </a:r>
            <a:r>
              <a:rPr lang="ru-RU" sz="3600" dirty="0" smtClean="0">
                <a:solidFill>
                  <a:srgbClr val="C00000"/>
                </a:solidFill>
              </a:rPr>
              <a:t>%, что  </a:t>
            </a:r>
            <a:r>
              <a:rPr lang="ru-RU" sz="3600" dirty="0">
                <a:solidFill>
                  <a:srgbClr val="C00000"/>
                </a:solidFill>
              </a:rPr>
              <a:t>больше, чем по области в целом! </a:t>
            </a:r>
            <a:r>
              <a:rPr lang="ru-RU" sz="3600" dirty="0" smtClean="0">
                <a:solidFill>
                  <a:srgbClr val="C00000"/>
                </a:solidFill>
              </a:rPr>
              <a:t>С одной пересдачей процент уменьшился до 3,6 </a:t>
            </a:r>
            <a:r>
              <a:rPr lang="ru-RU" sz="3600" dirty="0" smtClean="0">
                <a:solidFill>
                  <a:srgbClr val="C00000"/>
                </a:solidFill>
              </a:rPr>
              <a:t>%, что на </a:t>
            </a:r>
            <a:r>
              <a:rPr lang="ru-RU" sz="3600" dirty="0" smtClean="0">
                <a:solidFill>
                  <a:srgbClr val="C00000"/>
                </a:solidFill>
              </a:rPr>
              <a:t>3,09% больше</a:t>
            </a:r>
            <a:r>
              <a:rPr lang="ru-RU" sz="3600" dirty="0" smtClean="0">
                <a:solidFill>
                  <a:srgbClr val="C00000"/>
                </a:solidFill>
              </a:rPr>
              <a:t>, чем в прошлом </a:t>
            </a:r>
            <a:r>
              <a:rPr lang="ru-RU" sz="3600" smtClean="0">
                <a:solidFill>
                  <a:srgbClr val="C00000"/>
                </a:solidFill>
              </a:rPr>
              <a:t>году.</a:t>
            </a:r>
          </a:p>
          <a:p>
            <a:pPr algn="just"/>
            <a:r>
              <a:rPr lang="ru-RU" sz="3600" smtClean="0"/>
              <a:t>Сложным </a:t>
            </a:r>
            <a:r>
              <a:rPr lang="ru-RU" sz="3600" dirty="0" smtClean="0"/>
              <a:t>оказались задания </a:t>
            </a:r>
            <a:r>
              <a:rPr lang="ru-RU" sz="3600" dirty="0"/>
              <a:t>базового </a:t>
            </a:r>
            <a:r>
              <a:rPr lang="ru-RU" sz="3600" dirty="0" smtClean="0"/>
              <a:t>уровня: №11, 6 (</a:t>
            </a:r>
            <a:r>
              <a:rPr lang="ru-RU" sz="3600" dirty="0" smtClean="0"/>
              <a:t>57%), </a:t>
            </a:r>
            <a:r>
              <a:rPr lang="ru-RU" sz="3600" dirty="0" smtClean="0"/>
              <a:t>№22 (57%), №9 (</a:t>
            </a:r>
            <a:r>
              <a:rPr lang="ru-RU" sz="3600" dirty="0" smtClean="0"/>
              <a:t>54%), </a:t>
            </a:r>
            <a:r>
              <a:rPr lang="ru-RU" sz="3600" dirty="0" smtClean="0"/>
              <a:t>№ 22 (57%).</a:t>
            </a:r>
          </a:p>
          <a:p>
            <a:pPr algn="just"/>
            <a:r>
              <a:rPr lang="ru-RU" sz="3600" dirty="0" smtClean="0"/>
              <a:t>Низкий процент выполнения заданий повышенного уровня: №14 (</a:t>
            </a:r>
            <a:r>
              <a:rPr lang="ru-RU" sz="3600" dirty="0" smtClean="0"/>
              <a:t>41%), </a:t>
            </a:r>
            <a:r>
              <a:rPr lang="ru-RU" sz="3600" dirty="0" smtClean="0"/>
              <a:t>24 (</a:t>
            </a:r>
            <a:r>
              <a:rPr lang="ru-RU" sz="3600" dirty="0" smtClean="0"/>
              <a:t>36%), </a:t>
            </a:r>
            <a:r>
              <a:rPr lang="ru-RU" sz="3600" dirty="0" smtClean="0"/>
              <a:t>15 (</a:t>
            </a:r>
            <a:r>
              <a:rPr lang="ru-RU" sz="3600" dirty="0" smtClean="0"/>
              <a:t>46%), </a:t>
            </a:r>
            <a:r>
              <a:rPr lang="ru-RU" sz="3600" dirty="0" smtClean="0"/>
              <a:t>9 (</a:t>
            </a:r>
            <a:r>
              <a:rPr lang="ru-RU" sz="3600" dirty="0" smtClean="0"/>
              <a:t>54%),</a:t>
            </a:r>
            <a:r>
              <a:rPr lang="ru-RU" sz="3600" dirty="0" smtClean="0"/>
              <a:t>28 (</a:t>
            </a:r>
            <a:r>
              <a:rPr lang="ru-RU" sz="3600" dirty="0" smtClean="0"/>
              <a:t>44%), </a:t>
            </a:r>
            <a:r>
              <a:rPr lang="ru-RU" sz="3600" dirty="0" smtClean="0"/>
              <a:t>26 (43%).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Задания повышенного уровня сложности: № </a:t>
            </a:r>
            <a:r>
              <a:rPr lang="ru-RU" sz="3600" dirty="0"/>
              <a:t>30 на определение страны или региона России по предложенному описанию, несмотря на наличие карт атласов, всегда вызывает большие трудности у </a:t>
            </a:r>
            <a:r>
              <a:rPr lang="ru-RU" sz="3600" dirty="0" smtClean="0"/>
              <a:t>учащихся (</a:t>
            </a:r>
            <a:r>
              <a:rPr lang="ru-RU" sz="3600" dirty="0" smtClean="0"/>
              <a:t>26%), </a:t>
            </a:r>
            <a:r>
              <a:rPr lang="ru-RU" sz="3600" dirty="0" smtClean="0"/>
              <a:t>№ 27 (</a:t>
            </a:r>
            <a:r>
              <a:rPr lang="ru-RU" sz="3600" dirty="0" smtClean="0"/>
              <a:t>31%), </a:t>
            </a:r>
            <a:r>
              <a:rPr lang="ru-RU" sz="3600" dirty="0"/>
              <a:t>проверяющее умение анализировать </a:t>
            </a:r>
            <a:r>
              <a:rPr lang="ru-RU" sz="3600" dirty="0" err="1"/>
              <a:t>климатограммы</a:t>
            </a:r>
            <a:r>
              <a:rPr lang="ru-RU" sz="3600" dirty="0"/>
              <a:t> и выбирать правильную точку на карте климатических поясов мира. </a:t>
            </a:r>
            <a:endParaRPr lang="ru-RU" sz="3600" dirty="0" smtClean="0"/>
          </a:p>
          <a:p>
            <a:pPr algn="just"/>
            <a:r>
              <a:rPr lang="ru-RU" sz="3600" dirty="0" smtClean="0"/>
              <a:t>Задание высокого уровня сложности: №15 (</a:t>
            </a:r>
            <a:r>
              <a:rPr lang="ru-RU" sz="3600" dirty="0" smtClean="0"/>
              <a:t>46%).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434000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900" dirty="0"/>
              <a:t>использовать результаты ГИА-9 в 2019 году в целях совершенствования преподавания </a:t>
            </a:r>
            <a:r>
              <a:rPr lang="ru-RU" sz="4900" dirty="0" smtClean="0"/>
              <a:t>предмета </a:t>
            </a:r>
            <a:r>
              <a:rPr lang="ru-RU" sz="4900" dirty="0"/>
              <a:t>в школе;</a:t>
            </a:r>
          </a:p>
          <a:p>
            <a:pPr algn="just"/>
            <a:r>
              <a:rPr lang="ru-RU" sz="4900" dirty="0"/>
              <a:t>внимательно изучить нормативные документы (спецификацию, кодификатор, демонстрационный вариант КИМ, обязательный перечень содержательных элементов ФГОС ООО необходимого для успешного выполнения заданий </a:t>
            </a:r>
            <a:r>
              <a:rPr lang="ru-RU" sz="4900" dirty="0" smtClean="0"/>
              <a:t>ГИА-9);</a:t>
            </a:r>
            <a:endParaRPr lang="ru-RU" sz="4900" dirty="0"/>
          </a:p>
          <a:p>
            <a:pPr algn="just"/>
            <a:endParaRPr lang="ru-RU" sz="4900" dirty="0"/>
          </a:p>
          <a:p>
            <a:pPr algn="just"/>
            <a:r>
              <a:rPr lang="ru-RU" sz="4900" dirty="0"/>
              <a:t>обратить внимание на изменения в структуре и содержании экзаменационной работы по сравнению с предыдущим годом;</a:t>
            </a:r>
          </a:p>
          <a:p>
            <a:pPr algn="just"/>
            <a:endParaRPr lang="ru-RU" sz="4900" dirty="0"/>
          </a:p>
          <a:p>
            <a:pPr algn="just"/>
            <a:r>
              <a:rPr lang="ru-RU" sz="4900" dirty="0"/>
              <a:t>познакомиться с анализом затруднений, возникающих у выпускников при освоении отдельных элементов содержания курса биологии (в рамках городских семинаров, работе творческих групп </a:t>
            </a:r>
            <a:r>
              <a:rPr lang="ru-RU" sz="4900" dirty="0" smtClean="0"/>
              <a:t>учителей, </a:t>
            </a:r>
            <a:r>
              <a:rPr lang="ru-RU" sz="4900" dirty="0" err="1"/>
              <a:t>вебинаров</a:t>
            </a:r>
            <a:r>
              <a:rPr lang="ru-RU" sz="4900" dirty="0"/>
              <a:t> ГАУ ДПО СОИРО при рассмотрении типичных ошибок, допущенных выпускниками в период ГИА; выборе оптимальных современных подходов в обучении, способствующих успешной сдаче ГИА; обмене опытом между учителями, работающими в 9 классах);</a:t>
            </a:r>
          </a:p>
          <a:p>
            <a:pPr algn="just"/>
            <a:r>
              <a:rPr lang="ru-RU" sz="4900" b="1" dirty="0"/>
              <a:t>правильно подобрать учебную литературу</a:t>
            </a:r>
            <a:r>
              <a:rPr lang="ru-RU" sz="4900" dirty="0"/>
              <a:t>;</a:t>
            </a:r>
          </a:p>
          <a:p>
            <a:pPr marL="0" indent="0" algn="just">
              <a:buNone/>
            </a:pPr>
            <a:endParaRPr lang="ru-RU" sz="4900" dirty="0"/>
          </a:p>
          <a:p>
            <a:pPr algn="just"/>
            <a:r>
              <a:rPr lang="ru-RU" sz="4900" dirty="0"/>
              <a:t>придерживаться на протяжении всего периода изучения курса основной школы одного УМК.</a:t>
            </a:r>
          </a:p>
          <a:p>
            <a:pPr algn="just"/>
            <a:r>
              <a:rPr lang="ru-RU" sz="4900" dirty="0"/>
              <a:t>подойти ответственно </a:t>
            </a:r>
            <a:r>
              <a:rPr lang="ru-RU" sz="4900" b="1" dirty="0"/>
              <a:t>к отбору тренировочных пособий и методических разработок.</a:t>
            </a:r>
            <a:endParaRPr lang="ru-RU" sz="4900" dirty="0"/>
          </a:p>
          <a:p>
            <a:pPr marL="0" indent="0" algn="just">
              <a:buNone/>
            </a:pPr>
            <a:endParaRPr lang="ru-RU" sz="4900" dirty="0"/>
          </a:p>
          <a:p>
            <a:r>
              <a:rPr lang="ru-RU" sz="4900" dirty="0"/>
              <a:t>формировать собственный банк тестовых заданий, позволяющий выстроить для каждого ученика в классе индивидуальную образовательную траекторию подготовки к </a:t>
            </a:r>
            <a:r>
              <a:rPr lang="ru-RU" sz="4900" b="1" dirty="0"/>
              <a:t> ГИА.</a:t>
            </a:r>
            <a:endParaRPr lang="ru-RU" sz="4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62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74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познакомить </a:t>
            </a:r>
            <a:r>
              <a:rPr lang="ru-RU" sz="1600" dirty="0"/>
              <a:t>выпускников с критериями оценивания ответов, </a:t>
            </a:r>
            <a:r>
              <a:rPr lang="ru-RU" sz="1600" dirty="0" smtClean="0"/>
              <a:t>с </a:t>
            </a:r>
            <a:r>
              <a:rPr lang="ru-RU" sz="1600" dirty="0"/>
              <a:t>процедурой экзамена;</a:t>
            </a:r>
          </a:p>
          <a:p>
            <a:r>
              <a:rPr lang="ru-RU" sz="1600" dirty="0" smtClean="0"/>
              <a:t>проводить </a:t>
            </a:r>
            <a:r>
              <a:rPr lang="ru-RU" sz="1600" dirty="0"/>
              <a:t>пробные репетиционные экзамены в формате </a:t>
            </a:r>
            <a:r>
              <a:rPr lang="ru-RU" sz="1600" dirty="0" smtClean="0"/>
              <a:t>ГИА-9, </a:t>
            </a:r>
            <a:r>
              <a:rPr lang="ru-RU" sz="1600" dirty="0"/>
              <a:t>обсуждать полученные результаты непосредственно со школьниками их родителями;</a:t>
            </a:r>
          </a:p>
          <a:p>
            <a:r>
              <a:rPr lang="ru-RU" sz="1600" dirty="0" smtClean="0"/>
              <a:t>продолжить </a:t>
            </a:r>
            <a:r>
              <a:rPr lang="ru-RU" sz="1600" b="1" dirty="0" smtClean="0"/>
              <a:t>отработку </a:t>
            </a:r>
            <a:r>
              <a:rPr lang="ru-RU" sz="1600" b="1" dirty="0"/>
              <a:t>у обучающихся таких умений</a:t>
            </a:r>
            <a:r>
              <a:rPr lang="ru-RU" sz="1600" dirty="0"/>
              <a:t>, </a:t>
            </a:r>
            <a:r>
              <a:rPr lang="ru-RU" sz="1600" b="1" dirty="0"/>
              <a:t>как извлечение и переработка информации</a:t>
            </a:r>
            <a:r>
              <a:rPr lang="ru-RU" sz="1600" dirty="0"/>
              <a:t>, представленной в тексте, таблице, схемах, диаграммах, графиках, рисунках</a:t>
            </a:r>
            <a:r>
              <a:rPr lang="ru-RU" sz="1600" b="1" dirty="0"/>
              <a:t>; умения обрабатывать, оформлять полученные данные </a:t>
            </a:r>
            <a:r>
              <a:rPr lang="ru-RU" sz="1600" dirty="0"/>
              <a:t>при формировании ответа в определенных типах заданий, т.е. учить школьников правильно письменно излагать свои мысли;</a:t>
            </a:r>
          </a:p>
          <a:p>
            <a:r>
              <a:rPr lang="ru-RU" sz="1600" dirty="0"/>
              <a:t>предлагать обучающимся </a:t>
            </a:r>
            <a:r>
              <a:rPr lang="ru-RU" sz="1600" b="1" dirty="0"/>
              <a:t>выполнять задания по </a:t>
            </a:r>
            <a:r>
              <a:rPr lang="ru-RU" sz="1600" b="1" dirty="0" smtClean="0"/>
              <a:t>предмету, </a:t>
            </a:r>
            <a:r>
              <a:rPr lang="ru-RU" sz="1600" b="1" dirty="0"/>
              <a:t>используя различные алгоритмы решения этих заданий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продолжить </a:t>
            </a:r>
            <a:r>
              <a:rPr lang="ru-RU" sz="1600" dirty="0"/>
              <a:t>работу по обучению школьников </a:t>
            </a:r>
            <a:r>
              <a:rPr lang="ru-RU" sz="1600" b="1" dirty="0"/>
              <a:t>находить информацию в различных </a:t>
            </a:r>
            <a:r>
              <a:rPr lang="ru-RU" sz="1600" b="1" dirty="0" smtClean="0"/>
              <a:t>источниках.</a:t>
            </a:r>
            <a:endParaRPr lang="ru-RU" sz="1600" dirty="0"/>
          </a:p>
          <a:p>
            <a:r>
              <a:rPr lang="ru-RU" sz="1600" dirty="0"/>
              <a:t>информировать родителей об условиях проведения ГИА-9 по </a:t>
            </a:r>
            <a:r>
              <a:rPr lang="ru-RU" sz="1600" dirty="0" smtClean="0"/>
              <a:t>предмету, </a:t>
            </a:r>
            <a:r>
              <a:rPr lang="ru-RU" sz="1600" dirty="0"/>
              <a:t>процедуре проведения ГИА-9, трудностях, возникающих у выпускников при подготовке к ГИА-9, путях их преодоления;</a:t>
            </a:r>
          </a:p>
          <a:p>
            <a:r>
              <a:rPr lang="ru-RU" sz="1600" dirty="0"/>
              <a:t>подготовить </a:t>
            </a:r>
            <a:r>
              <a:rPr lang="ru-RU" sz="1600" b="1" dirty="0"/>
              <a:t>информационный стенд </a:t>
            </a:r>
            <a:r>
              <a:rPr lang="ru-RU" sz="1600" dirty="0" smtClean="0"/>
              <a:t>для </a:t>
            </a:r>
            <a:r>
              <a:rPr lang="ru-RU" sz="1600" dirty="0"/>
              <a:t>обучающихся «ГИА-9 класс по </a:t>
            </a:r>
            <a:r>
              <a:rPr lang="ru-RU" sz="1600" dirty="0" smtClean="0"/>
              <a:t>предмету»;</a:t>
            </a:r>
            <a:endParaRPr lang="ru-RU" sz="1600" dirty="0"/>
          </a:p>
          <a:p>
            <a:r>
              <a:rPr lang="ru-RU" sz="1600" dirty="0" smtClean="0"/>
              <a:t>продолжить </a:t>
            </a:r>
            <a:r>
              <a:rPr lang="ru-RU" sz="1600" b="1" dirty="0" smtClean="0"/>
              <a:t>обучение школьников приемам самоконтроля</a:t>
            </a:r>
            <a:r>
              <a:rPr lang="ru-RU" sz="1600" dirty="0" smtClean="0"/>
              <a:t>, </a:t>
            </a:r>
            <a:r>
              <a:rPr lang="ru-RU" sz="1600" dirty="0"/>
              <a:t>обратить внимание на недопустимость механического запоминания и на необходимость обучения выпускников УУД;</a:t>
            </a:r>
          </a:p>
          <a:p>
            <a:r>
              <a:rPr lang="ru-RU" sz="1600" dirty="0"/>
              <a:t>при организации повторения пройденного материала и подготовке к экзамену </a:t>
            </a:r>
            <a:r>
              <a:rPr lang="ru-RU" sz="1600" b="1" dirty="0"/>
              <a:t>использовать открытый банк </a:t>
            </a:r>
            <a:r>
              <a:rPr lang="ru-RU" sz="1600" b="1" dirty="0" smtClean="0"/>
              <a:t>заданий на ФИПИ.</a:t>
            </a:r>
            <a:endParaRPr lang="ru-RU" sz="1600" dirty="0"/>
          </a:p>
          <a:p>
            <a:pPr marL="0" indent="0">
              <a:buNone/>
            </a:pP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 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415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Средний результат сдавших и не сдавших ОГЭ по предметам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25025"/>
              </p:ext>
            </p:extLst>
          </p:nvPr>
        </p:nvGraphicFramePr>
        <p:xfrm>
          <a:off x="467544" y="1412776"/>
          <a:ext cx="8280921" cy="5343871"/>
        </p:xfrm>
        <a:graphic>
          <a:graphicData uri="http://schemas.openxmlformats.org/drawingml/2006/table">
            <a:tbl>
              <a:tblPr firstRow="1" firstCol="1" bandRow="1"/>
              <a:tblGrid>
                <a:gridCol w="1194571"/>
                <a:gridCol w="1191983"/>
                <a:gridCol w="654642"/>
                <a:gridCol w="651192"/>
                <a:gridCol w="903044"/>
                <a:gridCol w="998782"/>
                <a:gridCol w="600304"/>
                <a:gridCol w="652055"/>
                <a:gridCol w="633942"/>
                <a:gridCol w="800406"/>
              </a:tblGrid>
              <a:tr h="51205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2019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0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Без пересдачи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 пересдачей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0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Сдавших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Не сдавших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Сдавших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Не сдавших</a:t>
                      </a:r>
                      <a:endParaRPr lang="ru-RU" sz="20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Предмет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 участников</a:t>
                      </a:r>
                      <a:endParaRPr lang="ru-RU" sz="20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20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20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химия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285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281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98,6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1,4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285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биология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594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556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93,6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38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6,4</a:t>
                      </a:r>
                      <a:endParaRPr lang="ru-RU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594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география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1255</a:t>
                      </a:r>
                      <a:endParaRPr lang="ru-RU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1055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84,0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16,0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1209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96,3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3,7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72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68" y="401459"/>
            <a:ext cx="8136880" cy="4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+mn-lt"/>
                <a:ea typeface="Calibri"/>
                <a:cs typeface="Times New Roman"/>
              </a:rPr>
              <a:t>Средний процент «2», «3», «4», «5» по предметам:</a:t>
            </a:r>
            <a:endParaRPr lang="ru-RU" sz="2000" dirty="0">
              <a:effectLst/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99409"/>
              </p:ext>
            </p:extLst>
          </p:nvPr>
        </p:nvGraphicFramePr>
        <p:xfrm>
          <a:off x="827584" y="3789040"/>
          <a:ext cx="7634473" cy="2324830"/>
        </p:xfrm>
        <a:graphic>
          <a:graphicData uri="http://schemas.openxmlformats.org/drawingml/2006/table">
            <a:tbl>
              <a:tblPr firstRow="1" firstCol="1" bandRow="1"/>
              <a:tblGrid>
                <a:gridCol w="1206799"/>
                <a:gridCol w="845507"/>
                <a:gridCol w="693514"/>
                <a:gridCol w="677734"/>
                <a:gridCol w="666106"/>
                <a:gridCol w="724245"/>
                <a:gridCol w="693514"/>
                <a:gridCol w="723414"/>
                <a:gridCol w="693514"/>
                <a:gridCol w="710126"/>
              </a:tblGrid>
              <a:tr h="3909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2019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«2»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«5»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Предмет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химия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285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1,40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55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19,3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106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37,2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42,1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биология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38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6,4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309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52,0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33,7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47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7,9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география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1255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16,0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29,0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498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40,0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195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16,0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71264"/>
              </p:ext>
            </p:extLst>
          </p:nvPr>
        </p:nvGraphicFramePr>
        <p:xfrm>
          <a:off x="827584" y="1124743"/>
          <a:ext cx="7632848" cy="2088233"/>
        </p:xfrm>
        <a:graphic>
          <a:graphicData uri="http://schemas.openxmlformats.org/drawingml/2006/table">
            <a:tbl>
              <a:tblPr firstRow="1" firstCol="1" bandRow="1"/>
              <a:tblGrid>
                <a:gridCol w="1206590"/>
                <a:gridCol w="844946"/>
                <a:gridCol w="693289"/>
                <a:gridCol w="678290"/>
                <a:gridCol w="664958"/>
                <a:gridCol w="724121"/>
                <a:gridCol w="693289"/>
                <a:gridCol w="723288"/>
                <a:gridCol w="693289"/>
                <a:gridCol w="710788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2018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«2»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«5»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Предмет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%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химия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286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68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23,78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32,17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126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44,06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биология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526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314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59,70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185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35,17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5,13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география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781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0,51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334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42,77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325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41,61</a:t>
                      </a:r>
                      <a:endParaRPr lang="ru-RU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118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15,11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2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06215"/>
              </p:ext>
            </p:extLst>
          </p:nvPr>
        </p:nvGraphicFramePr>
        <p:xfrm>
          <a:off x="395536" y="1628800"/>
          <a:ext cx="8352926" cy="2657856"/>
        </p:xfrm>
        <a:graphic>
          <a:graphicData uri="http://schemas.openxmlformats.org/drawingml/2006/table">
            <a:tbl>
              <a:tblPr firstRow="1" firstCol="1" bandRow="1"/>
              <a:tblGrid>
                <a:gridCol w="1090516"/>
                <a:gridCol w="2797916"/>
                <a:gridCol w="1885035"/>
                <a:gridCol w="2579459"/>
              </a:tblGrid>
              <a:tr h="55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0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</a:t>
            </a:r>
            <a:endParaRPr lang="ru-RU" dirty="0"/>
          </a:p>
        </p:txBody>
      </p:sp>
      <p:pic>
        <p:nvPicPr>
          <p:cNvPr id="2050" name="Picture 2" descr="https://avatars.mds.yandex.net/get-zen_doc/168601/pub_5d6f0245a660d700ad25c53e_5d6f1ca9d11ba200ae30719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97552" cy="49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8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Оценки на ОГЭ по химии в 2019 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3076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79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заданий с кратким ответом, оцениваемых «+» или «-»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245981"/>
              </p:ext>
            </p:extLst>
          </p:nvPr>
        </p:nvGraphicFramePr>
        <p:xfrm>
          <a:off x="251520" y="2057400"/>
          <a:ext cx="8568951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333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2488</Words>
  <Application>Microsoft Office PowerPoint</Application>
  <PresentationFormat>Экран (4:3)</PresentationFormat>
  <Paragraphs>474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Анализ результатов ОГЭ  по предметам  ХИМИЯ, БИОЛОГИЯ, ГЕОГРАФИЯ  в 2019 году</vt:lpstr>
      <vt:lpstr>Количество участников ОГЭ по химии, биологии, географии  (за последние 2 года)  в ОО г.Смоленска </vt:lpstr>
      <vt:lpstr>Качество знаний  и уровень обученности  по предметам (в 2019 - без пересдачи)</vt:lpstr>
      <vt:lpstr>Средний результат сдавших и не сдавших ОГЭ по предметам </vt:lpstr>
      <vt:lpstr>Презентация PowerPoint</vt:lpstr>
      <vt:lpstr>Средний балл</vt:lpstr>
      <vt:lpstr>ХИМИЯ</vt:lpstr>
      <vt:lpstr>Оценки на ОГЭ по химии в 2019 г.</vt:lpstr>
      <vt:lpstr>Выполнение заданий с кратким ответом, оцениваемых «+» или «-»</vt:lpstr>
      <vt:lpstr>Выполнение заданий с кратким ответом, оцениваемых баллами</vt:lpstr>
      <vt:lpstr>Выполнение заданий с развернутым ответом (№20, 21, 22)</vt:lpstr>
      <vt:lpstr>Презентация PowerPoint</vt:lpstr>
      <vt:lpstr>Презентация PowerPoint</vt:lpstr>
      <vt:lpstr>Вывод</vt:lpstr>
      <vt:lpstr>Рекомендации</vt:lpstr>
      <vt:lpstr>БИОЛОГИЯ</vt:lpstr>
      <vt:lpstr>Оценка</vt:lpstr>
      <vt:lpstr>Выполнение заданий части 1 базового уровня с кратким ответом, оцениваемые «+» или «-» (№1-22)</vt:lpstr>
      <vt:lpstr>Распределение баллов за выполнение заданий с кратким ответом</vt:lpstr>
      <vt:lpstr>Задания с развернутым ответом</vt:lpstr>
      <vt:lpstr>Презентация PowerPoint</vt:lpstr>
      <vt:lpstr>Презентация PowerPoint</vt:lpstr>
      <vt:lpstr>Выводы</vt:lpstr>
      <vt:lpstr>Рекомендации по биологии</vt:lpstr>
      <vt:lpstr>ГЕОГРАФИЯ</vt:lpstr>
      <vt:lpstr>Баллы (без пересдачи)</vt:lpstr>
      <vt:lpstr>Часть 1. Задания базового уровня сложности</vt:lpstr>
      <vt:lpstr>Часть 1. Задания повышенного уровня сложности</vt:lpstr>
      <vt:lpstr>Часть 1. Задания высокого уровня сложности</vt:lpstr>
      <vt:lpstr>Часть 2. Задания повышенного уровня сложности с развернутым ответом</vt:lpstr>
      <vt:lpstr>Презентация PowerPoint</vt:lpstr>
      <vt:lpstr>Выводы</vt:lpstr>
      <vt:lpstr>Общие рекомендации</vt:lpstr>
      <vt:lpstr>Общие 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ОГЭ по предметам  ХИМИЯ, БИОЛОГИЯ, ГЕОГРАФИЯ  в 2019 году</dc:title>
  <dc:creator>1</dc:creator>
  <cp:lastModifiedBy>1</cp:lastModifiedBy>
  <cp:revision>97</cp:revision>
  <dcterms:created xsi:type="dcterms:W3CDTF">2019-10-16T17:07:39Z</dcterms:created>
  <dcterms:modified xsi:type="dcterms:W3CDTF">2019-10-21T00:36:01Z</dcterms:modified>
</cp:coreProperties>
</file>