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7" r:id="rId3"/>
    <p:sldId id="358" r:id="rId4"/>
    <p:sldId id="259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8" r:id="rId29"/>
    <p:sldId id="349" r:id="rId30"/>
    <p:sldId id="350" r:id="rId31"/>
    <p:sldId id="351" r:id="rId32"/>
    <p:sldId id="353" r:id="rId33"/>
    <p:sldId id="354" r:id="rId34"/>
    <p:sldId id="355" r:id="rId35"/>
    <p:sldId id="347" r:id="rId36"/>
    <p:sldId id="356" r:id="rId37"/>
    <p:sldId id="313" r:id="rId38"/>
    <p:sldId id="352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96427-17B0-415B-A637-95157AAA557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373774-6C98-484A-9615-BD9A10A52DAD}">
      <dgm:prSet phldrT="[Текст]"/>
      <dgm:spPr/>
      <dgm:t>
        <a:bodyPr/>
        <a:lstStyle/>
        <a:p>
          <a:r>
            <a:rPr lang="ru-RU" b="1" dirty="0" smtClean="0"/>
            <a:t>грамотность</a:t>
          </a:r>
          <a:endParaRPr lang="ru-RU" b="1" dirty="0"/>
        </a:p>
      </dgm:t>
    </dgm:pt>
    <dgm:pt modelId="{187ACF40-C7E9-4CEF-BB66-09D3FDFD6343}" type="parTrans" cxnId="{C1B1F5DB-4C37-46B8-94A9-F7039D446F2B}">
      <dgm:prSet/>
      <dgm:spPr/>
      <dgm:t>
        <a:bodyPr/>
        <a:lstStyle/>
        <a:p>
          <a:endParaRPr lang="ru-RU"/>
        </a:p>
      </dgm:t>
    </dgm:pt>
    <dgm:pt modelId="{5048D2EA-84C1-48F8-9DFC-BC12A8F798D2}" type="sibTrans" cxnId="{C1B1F5DB-4C37-46B8-94A9-F7039D446F2B}">
      <dgm:prSet/>
      <dgm:spPr/>
      <dgm:t>
        <a:bodyPr/>
        <a:lstStyle/>
        <a:p>
          <a:endParaRPr lang="ru-RU"/>
        </a:p>
      </dgm:t>
    </dgm:pt>
    <dgm:pt modelId="{91AA75AB-914E-4872-84C1-59C0F02162B1}">
      <dgm:prSet phldrT="[Текст]"/>
      <dgm:spPr/>
      <dgm:t>
        <a:bodyPr/>
        <a:lstStyle/>
        <a:p>
          <a:r>
            <a:rPr lang="ru-RU" b="1" dirty="0" smtClean="0"/>
            <a:t>профессионализм</a:t>
          </a:r>
          <a:endParaRPr lang="ru-RU" b="1" dirty="0"/>
        </a:p>
      </dgm:t>
    </dgm:pt>
    <dgm:pt modelId="{5A735636-DE0D-4F78-93AD-0FF528F68FE1}" type="parTrans" cxnId="{0FCED53D-1C78-4AD8-A1B5-B87973A2DC20}">
      <dgm:prSet/>
      <dgm:spPr/>
      <dgm:t>
        <a:bodyPr/>
        <a:lstStyle/>
        <a:p>
          <a:endParaRPr lang="ru-RU"/>
        </a:p>
      </dgm:t>
    </dgm:pt>
    <dgm:pt modelId="{1FF50C15-3308-4450-89E1-910E7E1F59ED}" type="sibTrans" cxnId="{0FCED53D-1C78-4AD8-A1B5-B87973A2DC20}">
      <dgm:prSet/>
      <dgm:spPr/>
      <dgm:t>
        <a:bodyPr/>
        <a:lstStyle/>
        <a:p>
          <a:endParaRPr lang="ru-RU"/>
        </a:p>
      </dgm:t>
    </dgm:pt>
    <dgm:pt modelId="{AD8606DA-8383-40C0-AB75-2489DBF04753}">
      <dgm:prSet phldrT="[Текст]"/>
      <dgm:spPr/>
      <dgm:t>
        <a:bodyPr/>
        <a:lstStyle/>
        <a:p>
          <a:r>
            <a:rPr lang="ru-RU" b="1" dirty="0" smtClean="0"/>
            <a:t>культура</a:t>
          </a:r>
          <a:endParaRPr lang="ru-RU" b="1" dirty="0"/>
        </a:p>
      </dgm:t>
    </dgm:pt>
    <dgm:pt modelId="{1D5A4E97-73F6-4C23-8C2E-0B4D2B1D6548}" type="parTrans" cxnId="{4B27C7DE-91DF-4776-9E96-D7B3A0F948B0}">
      <dgm:prSet/>
      <dgm:spPr/>
      <dgm:t>
        <a:bodyPr/>
        <a:lstStyle/>
        <a:p>
          <a:endParaRPr lang="ru-RU"/>
        </a:p>
      </dgm:t>
    </dgm:pt>
    <dgm:pt modelId="{A51AA352-3D7C-47EF-B3CD-5605B1794D30}" type="sibTrans" cxnId="{4B27C7DE-91DF-4776-9E96-D7B3A0F948B0}">
      <dgm:prSet/>
      <dgm:spPr/>
      <dgm:t>
        <a:bodyPr/>
        <a:lstStyle/>
        <a:p>
          <a:endParaRPr lang="ru-RU"/>
        </a:p>
      </dgm:t>
    </dgm:pt>
    <dgm:pt modelId="{0CA9F7CE-A0C1-413E-9850-75D27E4D25C2}">
      <dgm:prSet phldrT="[Текст]"/>
      <dgm:spPr/>
      <dgm:t>
        <a:bodyPr/>
        <a:lstStyle/>
        <a:p>
          <a:r>
            <a:rPr lang="ru-RU" b="1" dirty="0" smtClean="0"/>
            <a:t>образованность</a:t>
          </a:r>
          <a:endParaRPr lang="ru-RU" b="1" dirty="0"/>
        </a:p>
      </dgm:t>
    </dgm:pt>
    <dgm:pt modelId="{F925E127-F5D1-43C5-9B74-4A983176BB99}" type="sibTrans" cxnId="{8F42039B-E38E-4D68-8BAE-8EBFA910E078}">
      <dgm:prSet/>
      <dgm:spPr/>
      <dgm:t>
        <a:bodyPr/>
        <a:lstStyle/>
        <a:p>
          <a:endParaRPr lang="ru-RU"/>
        </a:p>
      </dgm:t>
    </dgm:pt>
    <dgm:pt modelId="{B739AF10-22F8-47F5-8D24-5C45153E01A8}" type="parTrans" cxnId="{8F42039B-E38E-4D68-8BAE-8EBFA910E078}">
      <dgm:prSet/>
      <dgm:spPr/>
      <dgm:t>
        <a:bodyPr/>
        <a:lstStyle/>
        <a:p>
          <a:endParaRPr lang="ru-RU"/>
        </a:p>
      </dgm:t>
    </dgm:pt>
    <dgm:pt modelId="{258DE837-63F1-4C02-A4D2-86F133F04ABF}" type="pres">
      <dgm:prSet presAssocID="{82B96427-17B0-415B-A637-95157AAA55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07BD7-DD43-4330-8CE8-C266EE9E819A}" type="pres">
      <dgm:prSet presAssocID="{82B96427-17B0-415B-A637-95157AAA557B}" presName="dummyMaxCanvas" presStyleCnt="0">
        <dgm:presLayoutVars/>
      </dgm:prSet>
      <dgm:spPr/>
    </dgm:pt>
    <dgm:pt modelId="{B17090D1-7695-4485-8287-A6B53CAC511C}" type="pres">
      <dgm:prSet presAssocID="{82B96427-17B0-415B-A637-95157AAA557B}" presName="FourNodes_1" presStyleLbl="node1" presStyleIdx="0" presStyleCnt="4" custLinFactNeighborX="-1" custLinFactNeighborY="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A4A0D-9F01-49BB-B13C-584EBCE94CC3}" type="pres">
      <dgm:prSet presAssocID="{82B96427-17B0-415B-A637-95157AAA557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30E48-3331-4829-AE14-EF2BD0E5130D}" type="pres">
      <dgm:prSet presAssocID="{82B96427-17B0-415B-A637-95157AAA557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CB34-2541-4601-899D-F6D9BA551714}" type="pres">
      <dgm:prSet presAssocID="{82B96427-17B0-415B-A637-95157AAA557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DA7DA-AC85-48E6-A7B1-A9FD3DC8AABB}" type="pres">
      <dgm:prSet presAssocID="{82B96427-17B0-415B-A637-95157AAA557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DA690-A322-478D-8CB7-34FED63AC908}" type="pres">
      <dgm:prSet presAssocID="{82B96427-17B0-415B-A637-95157AAA557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EBE-FC59-47C7-998F-D3741AD4BEE2}" type="pres">
      <dgm:prSet presAssocID="{82B96427-17B0-415B-A637-95157AAA557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7F8F-048E-44F8-BBA9-804A96390A11}" type="pres">
      <dgm:prSet presAssocID="{82B96427-17B0-415B-A637-95157AAA557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43CEE-4B0D-4BBA-88C4-B44445F0E2CE}" type="pres">
      <dgm:prSet presAssocID="{82B96427-17B0-415B-A637-95157AAA557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91AF-1180-42FD-87DA-B0EEC3F5FBDA}" type="pres">
      <dgm:prSet presAssocID="{82B96427-17B0-415B-A637-95157AAA557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385C3-0A16-4319-BAFB-3B12F025C6EA}" type="pres">
      <dgm:prSet presAssocID="{82B96427-17B0-415B-A637-95157AAA557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A6136-FA69-4BDB-AECE-D66F57D3DBC5}" type="presOf" srcId="{5048D2EA-84C1-48F8-9DFC-BC12A8F798D2}" destId="{ECCDA7DA-AC85-48E6-A7B1-A9FD3DC8AABB}" srcOrd="0" destOrd="0" presId="urn:microsoft.com/office/officeart/2005/8/layout/vProcess5"/>
    <dgm:cxn modelId="{8C084674-9780-4FF6-880F-57F1FF536C3F}" type="presOf" srcId="{F925E127-F5D1-43C5-9B74-4A983176BB99}" destId="{0E0DA690-A322-478D-8CB7-34FED63AC908}" srcOrd="0" destOrd="0" presId="urn:microsoft.com/office/officeart/2005/8/layout/vProcess5"/>
    <dgm:cxn modelId="{186C2F75-BAD9-4E5C-8CF5-A8522970E24E}" type="presOf" srcId="{3A373774-6C98-484A-9615-BD9A10A52DAD}" destId="{B17090D1-7695-4485-8287-A6B53CAC511C}" srcOrd="0" destOrd="0" presId="urn:microsoft.com/office/officeart/2005/8/layout/vProcess5"/>
    <dgm:cxn modelId="{C1B1F5DB-4C37-46B8-94A9-F7039D446F2B}" srcId="{82B96427-17B0-415B-A637-95157AAA557B}" destId="{3A373774-6C98-484A-9615-BD9A10A52DAD}" srcOrd="0" destOrd="0" parTransId="{187ACF40-C7E9-4CEF-BB66-09D3FDFD6343}" sibTransId="{5048D2EA-84C1-48F8-9DFC-BC12A8F798D2}"/>
    <dgm:cxn modelId="{EB2E0BBA-6A6D-4749-84DA-E8B7AD6566E4}" type="presOf" srcId="{82B96427-17B0-415B-A637-95157AAA557B}" destId="{258DE837-63F1-4C02-A4D2-86F133F04ABF}" srcOrd="0" destOrd="0" presId="urn:microsoft.com/office/officeart/2005/8/layout/vProcess5"/>
    <dgm:cxn modelId="{96E41B27-718E-47C0-A424-EA4585FBCDC4}" type="presOf" srcId="{AD8606DA-8383-40C0-AB75-2489DBF04753}" destId="{C72DCB34-2541-4601-899D-F6D9BA551714}" srcOrd="0" destOrd="0" presId="urn:microsoft.com/office/officeart/2005/8/layout/vProcess5"/>
    <dgm:cxn modelId="{8F42039B-E38E-4D68-8BAE-8EBFA910E078}" srcId="{82B96427-17B0-415B-A637-95157AAA557B}" destId="{0CA9F7CE-A0C1-413E-9850-75D27E4D25C2}" srcOrd="1" destOrd="0" parTransId="{B739AF10-22F8-47F5-8D24-5C45153E01A8}" sibTransId="{F925E127-F5D1-43C5-9B74-4A983176BB99}"/>
    <dgm:cxn modelId="{262567A8-1FEB-402A-8464-96CADD5317A8}" type="presOf" srcId="{3A373774-6C98-484A-9615-BD9A10A52DAD}" destId="{E5BC7F8F-048E-44F8-BBA9-804A96390A11}" srcOrd="1" destOrd="0" presId="urn:microsoft.com/office/officeart/2005/8/layout/vProcess5"/>
    <dgm:cxn modelId="{BFC543A2-5296-4872-B6F1-57E99078BCFA}" type="presOf" srcId="{91AA75AB-914E-4872-84C1-59C0F02162B1}" destId="{6F7691AF-1180-42FD-87DA-B0EEC3F5FBDA}" srcOrd="1" destOrd="0" presId="urn:microsoft.com/office/officeart/2005/8/layout/vProcess5"/>
    <dgm:cxn modelId="{4B27C7DE-91DF-4776-9E96-D7B3A0F948B0}" srcId="{82B96427-17B0-415B-A637-95157AAA557B}" destId="{AD8606DA-8383-40C0-AB75-2489DBF04753}" srcOrd="3" destOrd="0" parTransId="{1D5A4E97-73F6-4C23-8C2E-0B4D2B1D6548}" sibTransId="{A51AA352-3D7C-47EF-B3CD-5605B1794D30}"/>
    <dgm:cxn modelId="{518911E0-8166-4F0C-A1D7-7AB2173799C0}" type="presOf" srcId="{0CA9F7CE-A0C1-413E-9850-75D27E4D25C2}" destId="{5B1A4A0D-9F01-49BB-B13C-584EBCE94CC3}" srcOrd="0" destOrd="0" presId="urn:microsoft.com/office/officeart/2005/8/layout/vProcess5"/>
    <dgm:cxn modelId="{D00BC34B-AE4B-4BB5-B157-71BD5014D3A2}" type="presOf" srcId="{AD8606DA-8383-40C0-AB75-2489DBF04753}" destId="{935385C3-0A16-4319-BAFB-3B12F025C6EA}" srcOrd="1" destOrd="0" presId="urn:microsoft.com/office/officeart/2005/8/layout/vProcess5"/>
    <dgm:cxn modelId="{8D493594-3135-4D0D-AE32-602BDCB4DE54}" type="presOf" srcId="{0CA9F7CE-A0C1-413E-9850-75D27E4D25C2}" destId="{26C43CEE-4B0D-4BBA-88C4-B44445F0E2CE}" srcOrd="1" destOrd="0" presId="urn:microsoft.com/office/officeart/2005/8/layout/vProcess5"/>
    <dgm:cxn modelId="{BDAA8080-F276-40EC-A070-D4A22E5152AE}" type="presOf" srcId="{1FF50C15-3308-4450-89E1-910E7E1F59ED}" destId="{5A85DEBE-FC59-47C7-998F-D3741AD4BEE2}" srcOrd="0" destOrd="0" presId="urn:microsoft.com/office/officeart/2005/8/layout/vProcess5"/>
    <dgm:cxn modelId="{0FCED53D-1C78-4AD8-A1B5-B87973A2DC20}" srcId="{82B96427-17B0-415B-A637-95157AAA557B}" destId="{91AA75AB-914E-4872-84C1-59C0F02162B1}" srcOrd="2" destOrd="0" parTransId="{5A735636-DE0D-4F78-93AD-0FF528F68FE1}" sibTransId="{1FF50C15-3308-4450-89E1-910E7E1F59ED}"/>
    <dgm:cxn modelId="{3E9C6D96-B0E2-4AB0-AB9C-87251D3AD460}" type="presOf" srcId="{91AA75AB-914E-4872-84C1-59C0F02162B1}" destId="{96430E48-3331-4829-AE14-EF2BD0E5130D}" srcOrd="0" destOrd="0" presId="urn:microsoft.com/office/officeart/2005/8/layout/vProcess5"/>
    <dgm:cxn modelId="{BD4688CF-34A2-4A25-9E2B-00E906FCECD1}" type="presParOf" srcId="{258DE837-63F1-4C02-A4D2-86F133F04ABF}" destId="{D0F07BD7-DD43-4330-8CE8-C266EE9E819A}" srcOrd="0" destOrd="0" presId="urn:microsoft.com/office/officeart/2005/8/layout/vProcess5"/>
    <dgm:cxn modelId="{3A3F3B39-AC09-47A1-B932-E18D4DD3A931}" type="presParOf" srcId="{258DE837-63F1-4C02-A4D2-86F133F04ABF}" destId="{B17090D1-7695-4485-8287-A6B53CAC511C}" srcOrd="1" destOrd="0" presId="urn:microsoft.com/office/officeart/2005/8/layout/vProcess5"/>
    <dgm:cxn modelId="{317E3788-CE6B-4173-A1EA-67C503C09788}" type="presParOf" srcId="{258DE837-63F1-4C02-A4D2-86F133F04ABF}" destId="{5B1A4A0D-9F01-49BB-B13C-584EBCE94CC3}" srcOrd="2" destOrd="0" presId="urn:microsoft.com/office/officeart/2005/8/layout/vProcess5"/>
    <dgm:cxn modelId="{ED35CFB5-2CD9-4CCC-B664-6DF550ADAACE}" type="presParOf" srcId="{258DE837-63F1-4C02-A4D2-86F133F04ABF}" destId="{96430E48-3331-4829-AE14-EF2BD0E5130D}" srcOrd="3" destOrd="0" presId="urn:microsoft.com/office/officeart/2005/8/layout/vProcess5"/>
    <dgm:cxn modelId="{68D0231E-FB27-4878-ACC0-AFF5A25A8143}" type="presParOf" srcId="{258DE837-63F1-4C02-A4D2-86F133F04ABF}" destId="{C72DCB34-2541-4601-899D-F6D9BA551714}" srcOrd="4" destOrd="0" presId="urn:microsoft.com/office/officeart/2005/8/layout/vProcess5"/>
    <dgm:cxn modelId="{933A0946-E068-4BEA-B83D-DB349466A105}" type="presParOf" srcId="{258DE837-63F1-4C02-A4D2-86F133F04ABF}" destId="{ECCDA7DA-AC85-48E6-A7B1-A9FD3DC8AABB}" srcOrd="5" destOrd="0" presId="urn:microsoft.com/office/officeart/2005/8/layout/vProcess5"/>
    <dgm:cxn modelId="{F39CEE22-5920-421C-82E9-70199A4FA33B}" type="presParOf" srcId="{258DE837-63F1-4C02-A4D2-86F133F04ABF}" destId="{0E0DA690-A322-478D-8CB7-34FED63AC908}" srcOrd="6" destOrd="0" presId="urn:microsoft.com/office/officeart/2005/8/layout/vProcess5"/>
    <dgm:cxn modelId="{1AFB3AA0-ECFA-43C8-9D47-32D7964E5521}" type="presParOf" srcId="{258DE837-63F1-4C02-A4D2-86F133F04ABF}" destId="{5A85DEBE-FC59-47C7-998F-D3741AD4BEE2}" srcOrd="7" destOrd="0" presId="urn:microsoft.com/office/officeart/2005/8/layout/vProcess5"/>
    <dgm:cxn modelId="{CCF09526-084D-4ED8-B8ED-925D10733EC9}" type="presParOf" srcId="{258DE837-63F1-4C02-A4D2-86F133F04ABF}" destId="{E5BC7F8F-048E-44F8-BBA9-804A96390A11}" srcOrd="8" destOrd="0" presId="urn:microsoft.com/office/officeart/2005/8/layout/vProcess5"/>
    <dgm:cxn modelId="{FFF2C3F7-C1E1-4413-B4F6-DAE36D75774C}" type="presParOf" srcId="{258DE837-63F1-4C02-A4D2-86F133F04ABF}" destId="{26C43CEE-4B0D-4BBA-88C4-B44445F0E2CE}" srcOrd="9" destOrd="0" presId="urn:microsoft.com/office/officeart/2005/8/layout/vProcess5"/>
    <dgm:cxn modelId="{80515DF8-0096-4DCD-A5FC-A64A9285F86F}" type="presParOf" srcId="{258DE837-63F1-4C02-A4D2-86F133F04ABF}" destId="{6F7691AF-1180-42FD-87DA-B0EEC3F5FBDA}" srcOrd="10" destOrd="0" presId="urn:microsoft.com/office/officeart/2005/8/layout/vProcess5"/>
    <dgm:cxn modelId="{6CE79C0F-68C1-4B43-B504-9E208BECA42E}" type="presParOf" srcId="{258DE837-63F1-4C02-A4D2-86F133F04ABF}" destId="{935385C3-0A16-4319-BAFB-3B12F025C6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91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7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6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61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8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2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4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1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68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46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3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41D-7B65-47FD-9A5E-50DEF822E0F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1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549" y="1763485"/>
            <a:ext cx="7772400" cy="267788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ФОРМИРОВАНИЕ И ОЦЕНКА ПРАВОВОЙ ФГ ОБУЧАЮЩИХСЯ ПРИ ИЗУЧЕНИИ ПРЕДМЕТОВ ОБЩЕСТВЕННЫХ НАУК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358992"/>
            <a:ext cx="6858000" cy="16557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Алферова Ирина Николаевна, учитель истории, обществознания и права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МБОУ «СШ №33» города Смоленска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7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ЗАДАНИЕ 16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19" y="2050869"/>
            <a:ext cx="8843757" cy="395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 часть КИМ ЕГЭ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6995"/>
            <a:ext cx="9144000" cy="30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5755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АНАЛИЗ ТИПИЧНЫХ ОШИБОК УЧАСТНИКОВ ЕГЭ 2021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45"/>
          <a:stretch>
            <a:fillRect/>
          </a:stretch>
        </p:blipFill>
        <p:spPr bwMode="auto">
          <a:xfrm>
            <a:off x="49905" y="1915455"/>
            <a:ext cx="9011226" cy="197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11189" y="2495005"/>
            <a:ext cx="4532811" cy="13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0" y="2795452"/>
            <a:ext cx="1619794" cy="10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149532" y="3448595"/>
            <a:ext cx="2429691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0" y="1933303"/>
            <a:ext cx="9103504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943600" y="3004457"/>
            <a:ext cx="3043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09006" y="4637314"/>
            <a:ext cx="3252651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81851" y="4284617"/>
            <a:ext cx="862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023360" y="4911634"/>
            <a:ext cx="4963886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2069" y="5264331"/>
            <a:ext cx="146304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" y="836023"/>
            <a:ext cx="9120124" cy="519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85954" y="1031966"/>
            <a:ext cx="2664823" cy="26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17920" y="1267097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48194" y="1528354"/>
            <a:ext cx="8739052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1257" y="1763486"/>
            <a:ext cx="3357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82789" y="1763486"/>
            <a:ext cx="3161211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74320" y="1998617"/>
            <a:ext cx="8869680" cy="39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1257" y="2299063"/>
            <a:ext cx="87259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4320" y="2534194"/>
            <a:ext cx="8712926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226526" y="3265714"/>
            <a:ext cx="5747657" cy="13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3509" y="3513909"/>
            <a:ext cx="8673737" cy="26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74320" y="3762103"/>
            <a:ext cx="7667897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8194" y="4258492"/>
            <a:ext cx="6923315" cy="26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672046" y="4519749"/>
            <a:ext cx="7289074" cy="13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09006" y="4781006"/>
            <a:ext cx="8059783" cy="26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84217" y="5251269"/>
            <a:ext cx="74719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3509" y="5747657"/>
            <a:ext cx="86737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52" y="1854926"/>
            <a:ext cx="8997291" cy="26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87783" y="2547257"/>
            <a:ext cx="2272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336869" y="2952206"/>
            <a:ext cx="4624251" cy="39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6754" y="3317966"/>
            <a:ext cx="8830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657600"/>
            <a:ext cx="1985554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83726" y="3631474"/>
            <a:ext cx="3122023" cy="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6754" y="3984171"/>
            <a:ext cx="8712926" cy="52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4349931"/>
            <a:ext cx="7080069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РЕКОМЕНДАЦИИ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5" y="1841864"/>
            <a:ext cx="9040865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5943" y="2521131"/>
            <a:ext cx="6766560" cy="39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30137" y="2965269"/>
            <a:ext cx="3971109" cy="26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11" y="1894114"/>
            <a:ext cx="9039789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Демоверсия КИМ ОГЭ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Задания 16-18 (3)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34" y="2435608"/>
            <a:ext cx="8106888" cy="425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22" y="2024743"/>
            <a:ext cx="8874844" cy="28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1825625"/>
            <a:ext cx="8534400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Стратегия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развития воспитания в Российской Федерации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 2025 года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»:</a:t>
            </a:r>
          </a:p>
          <a:p>
            <a:pPr algn="just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приоритетная задача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РФ в сфере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воспитания детей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«развитие высоконравственной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личности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разделяющей российские традиционные духовные ценности,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обладающей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актуальными знаниями и умениями, способной реализовать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свой потенциал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условиях современного общества, готовой к мирному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созиданию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защите Родины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00" y="2063931"/>
            <a:ext cx="9023930" cy="33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1" y="1123405"/>
            <a:ext cx="9083566" cy="46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16" y="0"/>
            <a:ext cx="849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194"/>
            <a:ext cx="89741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Почему понятие функциональной грамотности стало актуальным для современной школы?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995442"/>
            <a:ext cx="8673737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 результаты - ключевой индикатор качества образования, через них рассматривается эффективность образовательной политики страны и определяется необходимость реформ в системе образования и их темпов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результаты международных исследований PIRLS, TIMSS, PISA служат целевыми показателями качества образования страны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Государственной программе РФ «Развитие образования» (2018‒2025 годы)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7378"/>
            <a:ext cx="888274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Зачем нужна функциональная грамотность?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5" y="1825625"/>
            <a:ext cx="853004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Меняющийся мир VUCA: нестабильность, неопределенность, сложность, неординарность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Экологические изменения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Экономические изменения. Глобальная экономика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Финансовые изменения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Социальные изменения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Увеличение неравенства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09" y="1825625"/>
            <a:ext cx="8556171" cy="435133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Мы не можем предсказать, какие профессии будут нужны в будущем, какие профессиональные и прикладные навыки потребуются сегодняшним школьникам для построения успешной траектории своего развития. Но 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для укрепления их позиции в будущем мире нестабильности мы однозначно можем и должны обучить их функциональной грамотности.</a:t>
            </a: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882743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ФУНКЦИОНАЛЬНАЯ ГРАМОТНОСТЬ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528354"/>
            <a:ext cx="8608423" cy="4648609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</a:p>
          <a:p>
            <a:pPr lvl="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умение решать жизненные задачи в различных сферах деятельности на основе прикладных знаний, необходимых всем в быстро меняющемся обществе</a:t>
            </a:r>
          </a:p>
          <a:p>
            <a:pPr lvl="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уровень образованности, который характеризуется способностью решать стандартные жизненные задачи в различных сферах жизнедеятельности на основе преимущественно прикладных знаний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СОСТАВЛЯЮЩИЕ ФГ (</a:t>
            </a:r>
            <a:r>
              <a:rPr lang="en-US" b="1" dirty="0" smtClean="0">
                <a:solidFill>
                  <a:schemeClr val="bg1"/>
                </a:solidFill>
              </a:rPr>
              <a:t>PISA)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2368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структуре ФГ выделяют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Юридическую грамотность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правовую и общественно-политическую грамотность (С.Г.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Вершловский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, М.Д. Матюшкина)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гражданскую грамотность ( в Модели Европейской классификации навыков, компетенций и профессий (ESCO))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Составляющие конструкта ФГ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содержательная (знания, умения и ценности) область </a:t>
            </a:r>
          </a:p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компетентностная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область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контекстная область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3" y="365126"/>
            <a:ext cx="8269817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важная составляющая воспитания: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5625"/>
            <a:ext cx="8890000" cy="4351338"/>
          </a:xfrm>
        </p:spPr>
        <p:txBody>
          <a:bodyPr>
            <a:noAutofit/>
          </a:bodyPr>
          <a:lstStyle/>
          <a:p>
            <a:pPr algn="just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гражданское воспитание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которое включает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«создание условий для воспитания у детей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активной гражданской позиции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гражданской ответственности, основанной на традиционных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культурных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духовных и нравственных ценностях российского общества;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правовой и политической культуры детей, расширение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конструктивного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участия в принятии решений, затрагивающих их права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интересы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в том числе в различных формах самоорганизации,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самоуправления, общественно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значимой деятельности»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Содержательная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Знания: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 труде, о трудовых правоотношениях…</a:t>
            </a:r>
          </a:p>
          <a:p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Умения: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называть стороны ТД…</a:t>
            </a:r>
          </a:p>
          <a:p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Ценности: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Труда…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Компетентностная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Использовать знания для…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Решать практические задачи…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Анализировать, обобщать…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Оценивать…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Правовая функциональная грамотность характеризуется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3" y="1825625"/>
            <a:ext cx="8386355" cy="43513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знакомством с нормами реализации избирательного права, трудового права, семейного права, экологического права, уголовного права, правового регулирования гражданских отношений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 видами ответственности за правонарушения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 основами судебного гражданского процесса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 деятельностью арбитражного суда, нотариата, адвокатуры РФ и т.д.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365126"/>
            <a:ext cx="89349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Правовая и общественно-политическая грамотность включает умения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1825625"/>
            <a:ext cx="8360229" cy="435133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отстаивать свои права и интересы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объяснять различия в функциях и полномочиях Президента, Правительства, Государственной Думы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объяснять различия между уголовным, административным и дисциплинарным нарушением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анализировать и сравнивать предвыборные программы разных кандидатов и партий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365126"/>
            <a:ext cx="854310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Становление правовой функциональной грамотности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768639" y="2033748"/>
          <a:ext cx="7776864" cy="403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65126"/>
            <a:ext cx="8804366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ЦЕЛЬ ИЗУЧЕНИЯ ОБЩЕСТВОЗНАНИЯ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1825625"/>
            <a:ext cx="8399418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«формирование опыта применения полученных знаний и умений для решения типичных проблем в области социальных отношений, гражданской и общественной деятельности; межличностных отношений, включая отношения между людьми различных национальностей и вероисповеданий, в семейно-бытовой сфере, для соотнесения своих действий и действий других людей с нормами поведения, установленными законом… Иными словами, предмет ориентирован... на активное их [знаний] использование для практических нужд»</a:t>
            </a:r>
          </a:p>
          <a:p>
            <a:pPr algn="just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ИДЕОЛОГИЯ КУРСА!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2" y="378189"/>
            <a:ext cx="834553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Гражданско-правовая грамотность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5" y="1384663"/>
            <a:ext cx="8490857" cy="47923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это сформированная способность человека участвовать в демократическом сообществе, проявляющаяся в наличии у него: критичности мышления; осознания своих прав как члена человеческого сообщества; умения действовать обдуманно в условиях плюрализма: делать свой выбор и нести ответственность за его последствия; знания конституции страны и принципов построения законодательной базы; освоенности языка коммуникации; сформированных механизмов и способов саморазвития; развитого чувства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эмпатии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позволяющего слышать и тем самым помогать другим; элементарных умений читать и писать; опыта участия в демократических процедурах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232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Методическую помощь учителям  могут оказать материалы</a:t>
            </a:r>
            <a:r>
              <a:rPr lang="ru-RU" sz="3100" b="1" dirty="0" smtClean="0"/>
              <a:t> </a:t>
            </a:r>
            <a:r>
              <a:rPr lang="ru-RU" sz="3100" b="1" dirty="0" smtClean="0">
                <a:hlinkClick r:id="rId2"/>
              </a:rPr>
              <a:t>сайта ФГБНУ ФИПИ</a:t>
            </a:r>
            <a:r>
              <a:rPr lang="ru-RU" sz="31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" y="1825625"/>
            <a:ext cx="8739052" cy="435133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Документы, определяющие структуру и содержание КИМ ОГЭ и ЕГЭ 2022 г.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Открытый банк заданий ЕГЭ и ОГЭ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Учебно-методические материалы для председателей и членов региональных предметных комиссий по проверке выполнения заданий с развернутым ответом экзаменационных работ ЕГЭ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на основе анализа типичных ошибок участников ЕГЭ прошлых лет (2019–2021 гг.)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Рекомендации, размещенные в «Методической копилке»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Журнал «Педагогические измерения»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Youtube-канал </a:t>
            </a:r>
            <a:r>
              <a:rPr lang="ru-RU" sz="7400" b="1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7400" b="1" dirty="0" err="1" smtClean="0">
                <a:solidFill>
                  <a:schemeClr val="accent5">
                    <a:lumMod val="50000"/>
                  </a:schemeClr>
                </a:solidFill>
              </a:rPr>
              <a:t>видеоконсультации</a:t>
            </a:r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 по подготовке к ЕГЭ)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9451"/>
            <a:ext cx="9144000" cy="16328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07.10.2021 </a:t>
            </a:r>
            <a:r>
              <a:rPr lang="ru-RU" sz="2800" b="1" dirty="0" err="1" smtClean="0">
                <a:solidFill>
                  <a:schemeClr val="bg1"/>
                </a:solidFill>
              </a:rPr>
              <a:t>видеоконсультация</a:t>
            </a:r>
            <a:r>
              <a:rPr lang="ru-RU" sz="2800" b="1" dirty="0" smtClean="0">
                <a:solidFill>
                  <a:schemeClr val="bg1"/>
                </a:solidFill>
              </a:rPr>
              <a:t> по вопросам подготовки к ЕГЭ-2022 по обществознанию с участием Т. </a:t>
            </a:r>
            <a:r>
              <a:rPr lang="ru-RU" sz="2800" b="1" dirty="0" err="1" smtClean="0">
                <a:solidFill>
                  <a:schemeClr val="bg1"/>
                </a:solidFill>
              </a:rPr>
              <a:t>Лисковой</a:t>
            </a:r>
            <a:r>
              <a:rPr lang="ru-RU" sz="2800" b="1" dirty="0" smtClean="0">
                <a:solidFill>
                  <a:schemeClr val="bg1"/>
                </a:solidFill>
              </a:rPr>
              <a:t>, руководителя комиссии по разработке КИМ ГИА по обществознанию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65259"/>
            <a:ext cx="7886700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https://www.youtube.com/watch?v=dMwuL7iaslc&amp;ab_channel=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5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473" y="3193056"/>
            <a:ext cx="6518637" cy="366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мпьютер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552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65126"/>
            <a:ext cx="851535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1" y="1825625"/>
            <a:ext cx="8425542" cy="43513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Демонстрационный вариант КИМ 2022 по обществознанию: в 1 части – 12-16 задания (5)</a:t>
            </a:r>
          </a:p>
          <a:p>
            <a:pPr>
              <a:buNone/>
            </a:pPr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649968"/>
            <a:ext cx="8739051" cy="43513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задание 12 во всех вариантах проверяет знание основ конституционного строя Российской Федерации, прав и свобод человека и гражданина (позиция 5.4 кодификатора элементов содержания, проверяемых на едином государственном экзамене по обществознанию)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задание 13 – позиции 4.14 и 4.15 кодификатора элементов содержания, проверяемых на едином государственном экзамене по обществознанию (ОГВ и ФУ)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ЗАДАНИЕ 12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8" y="2168433"/>
            <a:ext cx="9105997" cy="288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ЗАДАНИЕ 13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35" y="1423851"/>
            <a:ext cx="8022946" cy="5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ЗАДАНИЕ 14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8" y="1802674"/>
            <a:ext cx="8841134" cy="442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ЗАДАНИЕ 15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3" y="1528354"/>
            <a:ext cx="8967898" cy="497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773</Words>
  <Application>Microsoft Office PowerPoint</Application>
  <PresentationFormat>Экран (4:3)</PresentationFormat>
  <Paragraphs>90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ФОРМИРОВАНИЕ И ОЦЕНКА ПРАВОВОЙ ФГ ОБУЧАЮЩИХСЯ ПРИ ИЗУЧЕНИИ ПРЕДМЕТОВ ОБЩЕСТВЕННЫХ НАУК</vt:lpstr>
      <vt:lpstr>АКТУАЛЬНОСТЬ</vt:lpstr>
      <vt:lpstr>важная составляющая воспитания:</vt:lpstr>
      <vt:lpstr>АКТУАЛЬНОСТЬ</vt:lpstr>
      <vt:lpstr>Слайд 5</vt:lpstr>
      <vt:lpstr>ЗАДАНИЕ 12</vt:lpstr>
      <vt:lpstr>ЗАДАНИЕ 13</vt:lpstr>
      <vt:lpstr>ЗАДАНИЕ 14</vt:lpstr>
      <vt:lpstr>ЗАДАНИЕ 15</vt:lpstr>
      <vt:lpstr>ЗАДАНИЕ 16</vt:lpstr>
      <vt:lpstr>2 часть КИМ ЕГЭ</vt:lpstr>
      <vt:lpstr>АНАЛИЗ ТИПИЧНЫХ ОШИБОК УЧАСТНИКОВ ЕГЭ 2021</vt:lpstr>
      <vt:lpstr>Слайд 13</vt:lpstr>
      <vt:lpstr>Слайд 14</vt:lpstr>
      <vt:lpstr>Слайд 15</vt:lpstr>
      <vt:lpstr>РЕКОМЕНДАЦИИ</vt:lpstr>
      <vt:lpstr>Слайд 17</vt:lpstr>
      <vt:lpstr>Демоверсия КИМ ОГЭ </vt:lpstr>
      <vt:lpstr>Слайд 19</vt:lpstr>
      <vt:lpstr>Слайд 20</vt:lpstr>
      <vt:lpstr>Слайд 21</vt:lpstr>
      <vt:lpstr>Слайд 22</vt:lpstr>
      <vt:lpstr>Почему понятие функциональной грамотности стало актуальным для современной школы?</vt:lpstr>
      <vt:lpstr>Зачем нужна функциональная грамотность? </vt:lpstr>
      <vt:lpstr>Слайд 25</vt:lpstr>
      <vt:lpstr>ФУНКЦИОНАЛЬНАЯ ГРАМОТНОСТЬ</vt:lpstr>
      <vt:lpstr>СОСТАВЛЯЮЩИЕ ФГ (PISA)</vt:lpstr>
      <vt:lpstr>В структуре ФГ выделяют</vt:lpstr>
      <vt:lpstr>Составляющие конструкта ФГ </vt:lpstr>
      <vt:lpstr>Содержательная </vt:lpstr>
      <vt:lpstr>Компетентностная</vt:lpstr>
      <vt:lpstr>Правовая функциональная грамотность характеризуется</vt:lpstr>
      <vt:lpstr>Правовая и общественно-политическая грамотность включает умения</vt:lpstr>
      <vt:lpstr>Становление правовой функциональной грамотности</vt:lpstr>
      <vt:lpstr>ЦЕЛЬ ИЗУЧЕНИЯ ОБЩЕСТВОЗНАНИЯ</vt:lpstr>
      <vt:lpstr>Гражданско-правовая грамотность </vt:lpstr>
      <vt:lpstr>Методическую помощь учителям  могут оказать материалы сайта ФГБНУ ФИПИ: </vt:lpstr>
      <vt:lpstr>07.10.2021 видеоконсультация по вопросам подготовки к ЕГЭ-2022 по обществознанию с участием Т. Лисковой, руководителя комиссии по разработке КИМ ГИА по обществознанию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Компьютер</cp:lastModifiedBy>
  <cp:revision>100</cp:revision>
  <dcterms:created xsi:type="dcterms:W3CDTF">2020-05-20T13:09:53Z</dcterms:created>
  <dcterms:modified xsi:type="dcterms:W3CDTF">2021-10-18T06:52:12Z</dcterms:modified>
</cp:coreProperties>
</file>