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9"/>
  </p:notesMasterIdLst>
  <p:sldIdLst>
    <p:sldId id="272" r:id="rId2"/>
    <p:sldId id="256" r:id="rId3"/>
    <p:sldId id="257" r:id="rId4"/>
    <p:sldId id="258" r:id="rId5"/>
    <p:sldId id="284" r:id="rId6"/>
    <p:sldId id="289" r:id="rId7"/>
    <p:sldId id="263" r:id="rId8"/>
    <p:sldId id="283" r:id="rId9"/>
    <p:sldId id="292" r:id="rId10"/>
    <p:sldId id="274" r:id="rId11"/>
    <p:sldId id="260" r:id="rId12"/>
    <p:sldId id="291" r:id="rId13"/>
    <p:sldId id="290" r:id="rId14"/>
    <p:sldId id="285" r:id="rId15"/>
    <p:sldId id="278" r:id="rId16"/>
    <p:sldId id="279" r:id="rId17"/>
    <p:sldId id="280" r:id="rId18"/>
    <p:sldId id="281" r:id="rId19"/>
    <p:sldId id="295" r:id="rId20"/>
    <p:sldId id="259" r:id="rId21"/>
    <p:sldId id="294" r:id="rId22"/>
    <p:sldId id="261" r:id="rId23"/>
    <p:sldId id="262" r:id="rId24"/>
    <p:sldId id="265" r:id="rId25"/>
    <p:sldId id="266" r:id="rId26"/>
    <p:sldId id="269" r:id="rId27"/>
    <p:sldId id="298" r:id="rId28"/>
    <p:sldId id="297" r:id="rId29"/>
    <p:sldId id="268" r:id="rId30"/>
    <p:sldId id="264" r:id="rId31"/>
    <p:sldId id="273" r:id="rId32"/>
    <p:sldId id="275" r:id="rId33"/>
    <p:sldId id="277" r:id="rId34"/>
    <p:sldId id="271" r:id="rId35"/>
    <p:sldId id="287" r:id="rId36"/>
    <p:sldId id="286" r:id="rId37"/>
    <p:sldId id="267" r:id="rId3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472" y="-78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F08F9-29D8-4FD1-9CF6-319BAF83E4B9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52FD4-7F0C-4050-B41B-9232C5543D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783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1248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 нашем земляке мы можем говорить </a:t>
            </a:r>
            <a:r>
              <a:rPr lang="ru-RU" baseline="0" dirty="0" smtClean="0"/>
              <a:t> много..Все хотят быть похожим на Ю.А.Гагарина!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4128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Этот</a:t>
            </a:r>
            <a:r>
              <a:rPr lang="ru-RU" baseline="0" dirty="0" smtClean="0"/>
              <a:t> проект оказался сложным.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2423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«Богатства, отданные людям»-  серьёзные проекты. О своём проекте рассказывает  Антоненков Максим. Почти</a:t>
            </a:r>
            <a:r>
              <a:rPr lang="ru-RU" baseline="0" dirty="0" smtClean="0"/>
              <a:t> ,не подсматривая!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404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подготовились</a:t>
            </a:r>
            <a:r>
              <a:rPr lang="ru-RU" baseline="0" dirty="0" smtClean="0"/>
              <a:t> к работе… Всех похвалили 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3920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Сами сочинили сказку к Новому году « Здравствуй, Зимушка- зима!»  </a:t>
            </a:r>
            <a:r>
              <a:rPr lang="ru-RU" baseline="0" dirty="0" smtClean="0"/>
              <a:t> С</a:t>
            </a:r>
            <a:r>
              <a:rPr lang="ru-RU" dirty="0" smtClean="0"/>
              <a:t>ами и инсценировали.Помогали все!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0856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«Детская площадка «- проекты очень понравились.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7533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Поздняков Иван рассказывает о своём  прадедушке.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5201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рассказывали о своих родных.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6411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0834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7928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9883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2458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8713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827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с разным материалом.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120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Учились дружить..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6091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Сестра</a:t>
            </a:r>
            <a:r>
              <a:rPr lang="ru-RU" baseline="0" dirty="0" smtClean="0"/>
              <a:t> с братом очень старались!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9494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4852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Наблюдение ….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0024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52FD4-7F0C-4050-B41B-9232C5543DF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36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F7BA9D-047E-4578-ADEB-16691F2DC106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4F75EDF-1D42-40F5-A0DF-B6E49B645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lio\Desktop\&#1050;&#1088;&#1091;&#1075;&#1083;%20&#1089;&#1090;&#1086;&#1083;%2010.10\&#1044;&#1086;&#1073;&#1088;&#1086;&#1090;&#1072;.avi%20&#1074;&#1080;&#1076;&#1077;&#1086;.mp4" TargetMode="Externa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Днём Учителя 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IMG_6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659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Выпекали вместе с мамами.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Урок Мира Беслан ГТО\IMG_5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642" y="1196752"/>
            <a:ext cx="9144000" cy="51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0299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Надежда\Pictures\2017год  + День Науки 2019+  23февраля+ 8Марта+70лет\70 лет школе 8декабря 2017год\IMG_7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271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 учились читать и рассуждать…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День науки 4класс 18 февраля2016год и День книги\День науки 4класс 18 февраля2016год и День книги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400528" cy="52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531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дежда\Documents\Важные  фото!!!!+2017 лето парк Смоленски Пржевальск 6октября 70лет школе\Поездка в Смоленск 2017 лето Кира.Рая\IMG_6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7099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стали одной семьёй!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День науки 4класс 18 февраля2016год\День науки 4класс 18 февраля2016год 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46" y="1268760"/>
            <a:ext cx="9144000" cy="51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1244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IMG_6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110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IMG_67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-1755576"/>
            <a:ext cx="14905656" cy="1072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5983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95536" y="188640"/>
            <a:ext cx="8748464" cy="6069137"/>
          </a:xfrm>
        </p:spPr>
        <p:txBody>
          <a:bodyPr/>
          <a:lstStyle/>
          <a:p>
            <a:r>
              <a:rPr lang="ru-RU" b="1" dirty="0" smtClean="0"/>
              <a:t>Весна. Какие маленькие листочки…исследование…</a:t>
            </a:r>
            <a:endParaRPr lang="ru-RU" b="1" dirty="0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Фото 9мая 2017год 1класс\IMG_6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619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Фото 9мая 2017год 1класс\IMG_6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2769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адежда\Downloads\Фото нужные!!!!!!!\image-2019-08-11 21_34_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775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7846640" cy="326779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ТЕМА ОПЫТА: </a:t>
            </a:r>
            <a:br>
              <a:rPr lang="ru-RU" sz="4000" dirty="0" smtClean="0"/>
            </a:br>
            <a:r>
              <a:rPr lang="ru-RU" sz="4000" dirty="0" smtClean="0"/>
              <a:t> «Положительный опыт Развития младшего  школьника через исследовательскую   и проектную   деятельность»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3861048"/>
            <a:ext cx="6616824" cy="2520280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/>
              <a:t>Подготовила</a:t>
            </a:r>
          </a:p>
          <a:p>
            <a:r>
              <a:rPr lang="ru-RU" sz="2400" dirty="0" smtClean="0"/>
              <a:t>Черткова </a:t>
            </a:r>
            <a:r>
              <a:rPr lang="ru-RU" sz="2400" dirty="0"/>
              <a:t>Надежда Фёдоровна</a:t>
            </a:r>
          </a:p>
          <a:p>
            <a:r>
              <a:rPr lang="ru-RU" sz="2400" dirty="0" smtClean="0"/>
              <a:t> учитель начальных классов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ервой квалификационной категории</a:t>
            </a:r>
          </a:p>
          <a:p>
            <a:r>
              <a:rPr lang="ru-RU" sz="2400" dirty="0" smtClean="0"/>
              <a:t>МБОУ «СШ №5»</a:t>
            </a:r>
          </a:p>
          <a:p>
            <a:r>
              <a:rPr lang="ru-RU" sz="2400" dirty="0"/>
              <a:t>г</a:t>
            </a:r>
            <a:r>
              <a:rPr lang="ru-RU" sz="2400" dirty="0" smtClean="0"/>
              <a:t>орода  Смоленска</a:t>
            </a:r>
          </a:p>
          <a:p>
            <a:r>
              <a:rPr lang="ru-RU" sz="2400" dirty="0" smtClean="0"/>
              <a:t>2019год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26201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5295"/>
            <a:ext cx="8280920" cy="21435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прошлом учебном году  дети сами сочинили   свою сказку «Мороз Иванович»  </a:t>
            </a:r>
            <a:r>
              <a:rPr lang="ru-RU" dirty="0"/>
              <a:t>и </a:t>
            </a:r>
            <a:r>
              <a:rPr lang="ru-RU" dirty="0" smtClean="0"/>
              <a:t>показали первоклассникам.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8301608" cy="44467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дежда\Pictures\2017год  + День Науки 2019+  23февраля+ 8Марта+70лет\IMG_86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45" t="-2735" r="65" b="464"/>
          <a:stretch/>
        </p:blipFill>
        <p:spPr bwMode="auto">
          <a:xfrm>
            <a:off x="0" y="2269258"/>
            <a:ext cx="9200269" cy="526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70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Сказка всем очень понравилась…</a:t>
            </a:r>
            <a:endParaRPr lang="ru-RU" dirty="0"/>
          </a:p>
        </p:txBody>
      </p:sp>
      <p:pic>
        <p:nvPicPr>
          <p:cNvPr id="4" name="Picture 2" descr="C:\Users\Надежда\Pictures\День учителя 2018 Новый год 2019!\IMG_869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95" t="-4210" r="2915" b="6457"/>
          <a:stretch/>
        </p:blipFill>
        <p:spPr bwMode="auto">
          <a:xfrm>
            <a:off x="594022" y="1600200"/>
            <a:ext cx="7955956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073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дежда\Pictures\5сент терроризм + Гагарин\IMG_87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" t="3556" r="9015" b="685"/>
          <a:stretch/>
        </p:blipFill>
        <p:spPr bwMode="auto">
          <a:xfrm>
            <a:off x="-147843" y="260648"/>
            <a:ext cx="921930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0575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640000" cy="5876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все хотим полетать ….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Надежда\Pictures\5сент терроризм + Гагарин\IMG_88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" t="-100" r="-72" b="-5886"/>
          <a:stretch/>
        </p:blipFill>
        <p:spPr bwMode="auto">
          <a:xfrm>
            <a:off x="499360" y="1537810"/>
            <a:ext cx="8145222" cy="532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19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 descr="C:\Users\Надежда\Pictures\поход 2018гКлючевое, 1сентября 2018-3классвыставка\IMG_83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520" y="836712"/>
            <a:ext cx="7380585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9471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Надежда\Pictures\поход 2018гКлючевое, 1сентября 2018-3классвыставка\IMG_839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10"/>
          <a:stretch/>
        </p:blipFill>
        <p:spPr bwMode="auto">
          <a:xfrm>
            <a:off x="683568" y="620688"/>
            <a:ext cx="7560840" cy="5494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87534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дежда\Documents\Важные  фото!!!!+2017 лето парк Смоленски Пржевальск 6октября 70лет школе\9 мая и последний звонок 2015 год\9 мая и последний звонок 2015 год 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2234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Дети пригласили и меня….Фото на память.</a:t>
            </a:r>
            <a:endParaRPr lang="ru-RU" dirty="0"/>
          </a:p>
        </p:txBody>
      </p:sp>
      <p:pic>
        <p:nvPicPr>
          <p:cNvPr id="4099" name="Picture 3" descr="C:\Documents and Settings\Nadejda\Мои документы\Мои рисунки\1 четверть 2014 3класс\1 четверть 2014 3класс 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3937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Потом выступили и в городской библиотеке 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 descr="C:\Documents and Settings\Nadejda\Мои документы\Мои рисунки\1четверть 2014год\1четверть 2014год 0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4368" y="1600200"/>
            <a:ext cx="6275263" cy="4708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15866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дежда\Documents\Важные  фото!!!!+2017 лето парк Смоленски Пржевальск 6октября 70лет школе\1четверть 2014год\1четверть 2014год 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05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5458618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«</a:t>
            </a:r>
            <a:r>
              <a:rPr lang="ru-RU" i="1" dirty="0" smtClean="0">
                <a:effectLst/>
              </a:rPr>
              <a:t>То</a:t>
            </a:r>
            <a:r>
              <a:rPr lang="ru-RU" i="1" dirty="0">
                <a:effectLst/>
              </a:rPr>
              <a:t>, что дети могут сделать вместе сегодня,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                                                  завтра каждый из них сможет сделать </a:t>
            </a:r>
            <a:r>
              <a:rPr lang="ru-RU" i="1" dirty="0" smtClean="0">
                <a:effectLst/>
              </a:rPr>
              <a:t>самостоятельно».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   Л. Выготский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6"/>
            <a:ext cx="7941568" cy="5445224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4400" dirty="0">
              <a:latin typeface="Arial Black" panose="020B0A04020102020204" pitchFamily="34" charset="0"/>
            </a:endParaRP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234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9 мая и последний звонок 2015 год\9 мая и последний звонок 2015 год 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324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8229600" cy="4229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9 мая и последний звонок 2015 год\9 мая и последний звонок 2015 год 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38" y="288032"/>
            <a:ext cx="9144000" cy="656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9630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в паре интереснее...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Урок Мира Беслан ГТО\IMG_5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813" y="1340768"/>
            <a:ext cx="833718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447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Любимой мамуле письмо.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День науки 4класс 18 февраля2016год\День науки 4класс 18 февраля2016год 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8712000" cy="489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6235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Это мой портрет - из листьев… Марта подарок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дежда\Documents\Важные  фото!!!!+2017 лето парк Смоленски Пржевальск 6октября 70лет школе\9 мая и последний звонок 2015 год\9 мая и последний звонок 2015 год 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35" y="692696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530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мае  были на экскурсии в Смоленске ! Все вместе!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Надежда\Documents\Важные  фото!!!!+2017 лето парк Смоленски Пржевальск 6октября 70лет школе\К выпускному4класс 2016год\май 2015 Собор экскурсия в Смоленск 3 класс 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203" y="1556792"/>
            <a:ext cx="914400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350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230616" cy="6192688"/>
          </a:xfrm>
        </p:spPr>
        <p:txBody>
          <a:bodyPr/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Мне понравились слова немецкого философа Г.Э.Лессинга «Спорьте, заблуждайтесь, ошибайтесь, но ради бога, размышляйте, и хотя и криво, да сами»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7499176" cy="1512168"/>
          </a:xfrm>
        </p:spPr>
        <p:txBody>
          <a:bodyPr>
            <a:normAutofit fontScale="92500" lnSpcReduction="10000"/>
          </a:bodyPr>
          <a:lstStyle/>
          <a:p>
            <a:r>
              <a:rPr lang="ru-RU" sz="5400" dirty="0" smtClean="0"/>
              <a:t>     Простые слова…..</a:t>
            </a:r>
          </a:p>
          <a:p>
            <a:r>
              <a:rPr lang="ru-RU" sz="4400" dirty="0" smtClean="0"/>
              <a:t>        Хочу поделиться….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303898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Физкультминутка </a:t>
            </a:r>
            <a:br>
              <a:rPr lang="ru-RU" smtClean="0"/>
            </a:br>
            <a:r>
              <a:rPr lang="ru-RU" smtClean="0"/>
              <a:t>для ВАС !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612068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Доброта.avi видео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714500"/>
            <a:ext cx="46863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85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611560"/>
            <a:ext cx="8352928" cy="8712968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sz="1100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424936" cy="6336704"/>
          </a:xfrm>
        </p:spPr>
        <p:txBody>
          <a:bodyPr>
            <a:normAutofit fontScale="40000" lnSpcReduction="20000"/>
          </a:bodyPr>
          <a:lstStyle/>
          <a:p>
            <a:pPr marL="137160" indent="0">
              <a:buNone/>
            </a:pPr>
            <a:endParaRPr lang="ru-RU" sz="2000" dirty="0" smtClean="0"/>
          </a:p>
          <a:p>
            <a:pPr marL="137160" indent="0">
              <a:buNone/>
            </a:pPr>
            <a:r>
              <a:rPr lang="ru-RU" sz="11200" dirty="0" smtClean="0"/>
              <a:t>Основными </a:t>
            </a:r>
            <a:r>
              <a:rPr lang="ru-RU" sz="11200" dirty="0"/>
              <a:t>задачами современного образования </a:t>
            </a:r>
            <a:endParaRPr lang="ru-RU" sz="11200" dirty="0" smtClean="0"/>
          </a:p>
          <a:p>
            <a:pPr marL="137160" indent="0">
              <a:buNone/>
            </a:pPr>
            <a:r>
              <a:rPr lang="ru-RU" sz="11200" dirty="0" smtClean="0"/>
              <a:t>являются </a:t>
            </a:r>
            <a:r>
              <a:rPr lang="ru-RU" sz="11200" dirty="0"/>
              <a:t>развитие творческих способностей учащихся, </a:t>
            </a:r>
            <a:r>
              <a:rPr lang="ru-RU" sz="11200" dirty="0" smtClean="0"/>
              <a:t>подготовка </a:t>
            </a:r>
            <a:r>
              <a:rPr lang="ru-RU" sz="11200" dirty="0"/>
              <a:t>их к различным формам творческой деятельности, </a:t>
            </a:r>
            <a:r>
              <a:rPr lang="ru-RU" sz="11200" dirty="0" smtClean="0"/>
              <a:t>выработка </a:t>
            </a:r>
            <a:r>
              <a:rPr lang="ru-RU" sz="11200" dirty="0"/>
              <a:t>адекватного отношения к окружающему миру.</a:t>
            </a:r>
            <a:endParaRPr lang="ru-RU" sz="11200" dirty="0" smtClean="0"/>
          </a:p>
          <a:p>
            <a:pPr marL="137160" indent="0">
              <a:buNone/>
            </a:pPr>
            <a:r>
              <a:rPr lang="ru-RU" sz="11200" dirty="0" smtClean="0"/>
              <a:t>   </a:t>
            </a:r>
            <a:endParaRPr lang="ru-RU" sz="11200" dirty="0"/>
          </a:p>
        </p:txBody>
      </p:sp>
    </p:spTree>
    <p:extLst>
      <p:ext uri="{BB962C8B-B14F-4D97-AF65-F5344CB8AC3E}">
        <p14:creationId xmlns:p14="http://schemas.microsoft.com/office/powerpoint/2010/main" xmlns="" val="148366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/>
              <a:t>У каждого ребенка есть </a:t>
            </a:r>
            <a:r>
              <a:rPr lang="ru-RU" b="1" dirty="0"/>
              <a:t>способности и таланты. Дети от природы </a:t>
            </a:r>
            <a:r>
              <a:rPr lang="ru-RU" b="1" dirty="0" smtClean="0"/>
              <a:t>любознательны. Их </a:t>
            </a:r>
            <a:r>
              <a:rPr lang="ru-RU" b="1" dirty="0"/>
              <a:t>надо заинтересовать и выбрать тему исследования </a:t>
            </a:r>
            <a:r>
              <a:rPr lang="ru-RU" b="1" dirty="0" smtClean="0"/>
              <a:t>такую, </a:t>
            </a:r>
            <a:r>
              <a:rPr lang="ru-RU" b="1" dirty="0"/>
              <a:t>чтобы работа была </a:t>
            </a:r>
            <a:r>
              <a:rPr lang="ru-RU" b="1" dirty="0" smtClean="0"/>
              <a:t>выполнена относительно </a:t>
            </a:r>
            <a:r>
              <a:rPr lang="ru-RU" b="1" dirty="0"/>
              <a:t>быстро, так как в силу возрастных особенностей способность долго концентрировать  внимание у учащихся начальной школы ограничена. </a:t>
            </a:r>
            <a:endParaRPr lang="ru-RU" b="1" dirty="0" smtClean="0"/>
          </a:p>
          <a:p>
            <a:pPr marL="13716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</a:t>
            </a:r>
            <a:r>
              <a:rPr lang="ru-RU" dirty="0" smtClean="0"/>
              <a:t>Проектная</a:t>
            </a:r>
            <a:r>
              <a:rPr lang="ru-RU" b="1" dirty="0" smtClean="0"/>
              <a:t> </a:t>
            </a:r>
            <a:r>
              <a:rPr lang="ru-RU" dirty="0" smtClean="0"/>
              <a:t>деятельность </a:t>
            </a:r>
            <a:r>
              <a:rPr lang="ru-RU" b="1" dirty="0" smtClean="0"/>
              <a:t>выводит процесс обучения из стен школы в окружающий мир.</a:t>
            </a:r>
            <a:endParaRPr lang="ru-RU" b="1" dirty="0"/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676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37160" indent="0"/>
            <a:r>
              <a:rPr lang="ru-RU" sz="4400" dirty="0"/>
              <a:t>Что обозначает Слово «проект</a:t>
            </a:r>
            <a:r>
              <a:rPr lang="ru-RU" sz="4400" dirty="0" smtClean="0"/>
              <a:t>?»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137160" indent="0">
              <a:buNone/>
            </a:pPr>
            <a:endParaRPr lang="ru-RU" sz="1800" dirty="0"/>
          </a:p>
          <a:p>
            <a:pPr marL="137160" indent="0">
              <a:buNone/>
            </a:pPr>
            <a:r>
              <a:rPr lang="ru-RU" sz="9600" b="1" dirty="0"/>
              <a:t>Проект (</a:t>
            </a:r>
            <a:r>
              <a:rPr lang="ru-RU" sz="9600" dirty="0"/>
              <a:t>от лат. </a:t>
            </a:r>
            <a:r>
              <a:rPr lang="en-US" sz="9600" dirty="0"/>
              <a:t>p</a:t>
            </a:r>
            <a:r>
              <a:rPr lang="ru-RU" sz="9600" dirty="0"/>
              <a:t>rojectus-брошенный вперёд)- это мысленное предвосхищение , прогнозирование того, что потом будет воплощено в виде предмета, услуги, творческого акта или действия</a:t>
            </a:r>
            <a:r>
              <a:rPr lang="ru-RU" sz="9600" dirty="0" smtClean="0"/>
              <a:t>.</a:t>
            </a:r>
          </a:p>
          <a:p>
            <a:pPr marL="137160" indent="0">
              <a:buNone/>
            </a:pPr>
            <a:r>
              <a:rPr lang="ru-RU" sz="9600" dirty="0" smtClean="0"/>
              <a:t> </a:t>
            </a:r>
            <a:r>
              <a:rPr lang="ru-RU" sz="9600" dirty="0"/>
              <a:t>Метод проекта зародился во второй половине 19 века в с/х школах США.  Основоположником был американский </a:t>
            </a:r>
            <a:r>
              <a:rPr lang="ru-RU" sz="9600" dirty="0" smtClean="0"/>
              <a:t>философ </a:t>
            </a:r>
            <a:r>
              <a:rPr lang="ru-RU" sz="9600" dirty="0"/>
              <a:t>Джон Дьюи(1859-1952).Он говорил , что ценным является то, что полезно людям; обучение посредством  </a:t>
            </a:r>
            <a:r>
              <a:rPr lang="ru-RU" sz="9600" b="1" dirty="0"/>
              <a:t>делания</a:t>
            </a:r>
            <a:r>
              <a:rPr lang="ru-RU" sz="9600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39266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616624"/>
          </a:xfrm>
        </p:spPr>
        <p:txBody>
          <a:bodyPr/>
          <a:lstStyle/>
          <a:p>
            <a:r>
              <a:rPr lang="ru-RU" dirty="0" smtClean="0"/>
              <a:t>С чего начиналось?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751747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b="1" dirty="0" smtClean="0"/>
              <a:t>Я начала  </a:t>
            </a:r>
            <a:r>
              <a:rPr lang="ru-RU" b="1" dirty="0"/>
              <a:t>вовлекать своих учеников в мини-исследования на </a:t>
            </a:r>
            <a:r>
              <a:rPr lang="ru-RU" i="1" dirty="0"/>
              <a:t>уроках</a:t>
            </a:r>
            <a:r>
              <a:rPr lang="ru-RU" dirty="0"/>
              <a:t> </a:t>
            </a:r>
            <a:r>
              <a:rPr lang="ru-RU" dirty="0" smtClean="0"/>
              <a:t>чтения с </a:t>
            </a:r>
            <a:r>
              <a:rPr lang="ru-RU" b="1" dirty="0"/>
              <a:t>первого </a:t>
            </a:r>
            <a:r>
              <a:rPr lang="ru-RU" b="1" dirty="0" smtClean="0"/>
              <a:t>класса. </a:t>
            </a:r>
          </a:p>
          <a:p>
            <a:pPr marL="137160" indent="0">
              <a:buNone/>
            </a:pPr>
            <a:r>
              <a:rPr lang="ru-RU" b="1" dirty="0" smtClean="0"/>
              <a:t>Мне хотелось учить  так, чтобы у детей   не  пропадал интерес   к  чтению,т.к некоторые дети уже умели читать  и они считали, что всё знают.</a:t>
            </a:r>
          </a:p>
          <a:p>
            <a:pPr marL="13716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</a:t>
            </a:r>
          </a:p>
          <a:p>
            <a:pPr marL="137160" indent="0">
              <a:buNone/>
            </a:pPr>
            <a:endParaRPr lang="ru-RU" b="1" dirty="0" smtClean="0"/>
          </a:p>
          <a:p>
            <a:pPr marL="137160" indent="0">
              <a:buNone/>
            </a:pPr>
            <a:r>
              <a:rPr lang="ru-RU" b="1" dirty="0" smtClean="0"/>
              <a:t> Сейчас  в </a:t>
            </a:r>
            <a:r>
              <a:rPr lang="ru-RU" b="1" dirty="0"/>
              <a:t>учебниках, разработанных по новому </a:t>
            </a:r>
            <a:r>
              <a:rPr lang="ru-RU" b="1" dirty="0" smtClean="0"/>
              <a:t>государственному </a:t>
            </a:r>
            <a:r>
              <a:rPr lang="ru-RU" b="1" dirty="0"/>
              <a:t>стандарту, предусматривается</a:t>
            </a:r>
            <a:r>
              <a:rPr lang="ru-RU" dirty="0"/>
              <a:t> </a:t>
            </a:r>
            <a:r>
              <a:rPr lang="ru-RU" dirty="0" smtClean="0"/>
              <a:t>проектно-исследовательская работа </a:t>
            </a:r>
            <a:r>
              <a:rPr lang="ru-RU" dirty="0"/>
              <a:t>после каждой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изученной </a:t>
            </a:r>
            <a:r>
              <a:rPr lang="ru-RU" dirty="0"/>
              <a:t>темы</a:t>
            </a:r>
            <a:r>
              <a:rPr lang="ru-RU" dirty="0" smtClean="0"/>
              <a:t>. </a:t>
            </a:r>
            <a:r>
              <a:rPr lang="ru-RU" dirty="0"/>
              <a:t>Поэтому защита проектов как бы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вплетается </a:t>
            </a:r>
            <a:r>
              <a:rPr lang="ru-RU" dirty="0"/>
              <a:t>в структуру </a:t>
            </a:r>
            <a:r>
              <a:rPr lang="ru-RU" dirty="0" smtClean="0"/>
              <a:t>  урока</a:t>
            </a:r>
            <a:r>
              <a:rPr lang="ru-RU" dirty="0"/>
              <a:t>, давая ребятам возможность активно участвовать в овладении </a:t>
            </a:r>
            <a:r>
              <a:rPr lang="ru-RU" dirty="0" smtClean="0"/>
              <a:t>                     новыми </a:t>
            </a:r>
            <a:r>
              <a:rPr lang="ru-RU" dirty="0"/>
              <a:t>знаниями. </a:t>
            </a:r>
          </a:p>
        </p:txBody>
      </p:sp>
    </p:spTree>
    <p:extLst>
      <p:ext uri="{BB962C8B-B14F-4D97-AF65-F5344CB8AC3E}">
        <p14:creationId xmlns:p14="http://schemas.microsoft.com/office/powerpoint/2010/main" xmlns="" val="90633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6695" y="476672"/>
            <a:ext cx="76328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/>
            <a:r>
              <a:rPr lang="ru-RU" sz="2400" dirty="0" smtClean="0"/>
              <a:t> Мой   опыт  </a:t>
            </a:r>
            <a:r>
              <a:rPr lang="ru-RU" sz="2400" dirty="0"/>
              <a:t>работы  показал,  что  именно  проектная (исследовательская)  деятельность  позволяет  школьникам  </a:t>
            </a:r>
            <a:r>
              <a:rPr lang="ru-RU" sz="2400" b="1" dirty="0"/>
              <a:t>не  только  воспринимать  учебный  материал с  интересом,  но  и  самому  быть  активным  участником  </a:t>
            </a:r>
            <a:r>
              <a:rPr lang="ru-RU" sz="2400" dirty="0"/>
              <a:t>этого  процесса.</a:t>
            </a:r>
          </a:p>
          <a:p>
            <a:pPr marL="13716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Желание  </a:t>
            </a:r>
            <a:r>
              <a:rPr lang="ru-RU" sz="2400" dirty="0"/>
              <a:t>научить их  тому, </a:t>
            </a:r>
            <a:r>
              <a:rPr lang="ru-RU" sz="2400" dirty="0" smtClean="0"/>
              <a:t>что </a:t>
            </a:r>
            <a:r>
              <a:rPr lang="ru-RU" sz="2400" dirty="0"/>
              <a:t>знаю  сама,  зависит  не  только  от  наличий  знаний,  но  прежде  всего  от  </a:t>
            </a:r>
            <a:r>
              <a:rPr lang="ru-RU" sz="2400" b="1" dirty="0"/>
              <a:t>УМЕНИЯ  </a:t>
            </a:r>
            <a:r>
              <a:rPr lang="ru-RU" sz="2400" b="1" dirty="0" smtClean="0"/>
              <a:t>сделать  </a:t>
            </a:r>
            <a:r>
              <a:rPr lang="ru-RU" sz="2400" b="1" dirty="0"/>
              <a:t>эти  знания  достоянием  учеников</a:t>
            </a:r>
            <a:r>
              <a:rPr lang="ru-RU" sz="2400" dirty="0"/>
              <a:t>. </a:t>
            </a:r>
            <a:r>
              <a:rPr lang="ru-RU" sz="2400" dirty="0" smtClean="0"/>
              <a:t> Учить способности добывать информацию , а не проглатывать её в готовом виде.Не сдерживать инициативы детей.       Приучать их к навыкам оригинального решения проблем, самостоятельным поискам и анализу ситуаций.Это  </a:t>
            </a:r>
            <a:r>
              <a:rPr lang="ru-RU" sz="2400" dirty="0"/>
              <a:t>позволит  сделать  учебный  процесс  более  интересным  и  </a:t>
            </a:r>
            <a:r>
              <a:rPr lang="ru-RU" sz="2400" dirty="0" smtClean="0"/>
              <a:t>увлекательным</a:t>
            </a:r>
            <a:r>
              <a:rPr lang="ru-RU" sz="2400" dirty="0"/>
              <a:t>, от  которых  у  ученика  </a:t>
            </a:r>
            <a:r>
              <a:rPr lang="ru-RU" sz="2400" dirty="0" smtClean="0"/>
              <a:t>появится    </a:t>
            </a:r>
            <a:r>
              <a:rPr lang="ru-RU" sz="2400" b="1" dirty="0"/>
              <a:t>желание  </a:t>
            </a:r>
            <a:r>
              <a:rPr lang="ru-RU" sz="2400" b="1" dirty="0" smtClean="0"/>
              <a:t> учиться</a:t>
            </a:r>
            <a:r>
              <a:rPr lang="ru-RU" dirty="0"/>
              <a:t>. </a:t>
            </a:r>
            <a:r>
              <a:rPr lang="ru-RU" dirty="0" smtClean="0"/>
              <a:t>  </a:t>
            </a:r>
          </a:p>
          <a:p>
            <a:pPr marL="137160" indent="0">
              <a:buNone/>
            </a:pPr>
            <a:r>
              <a:rPr lang="ru-RU" dirty="0" smtClean="0"/>
              <a:t>   </a:t>
            </a:r>
            <a:r>
              <a:rPr lang="ru-RU" sz="2800" dirty="0" smtClean="0"/>
              <a:t>Но…без родителей   …  не получилось бы…</a:t>
            </a:r>
          </a:p>
          <a:p>
            <a:pPr marL="13716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02863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Помогали  учить буквы…вместе с мамами…</a:t>
            </a:r>
            <a:endParaRPr lang="ru-RU" dirty="0"/>
          </a:p>
        </p:txBody>
      </p:sp>
      <p:pic>
        <p:nvPicPr>
          <p:cNvPr id="4" name="Picture 2" descr="C:\Users\Надежда\Documents\Важные  фото!!!!+2017 лето парк Смоленски Пржевальск 6октября 70лет школе\Фото 9мая 2017год 1класс\IMG_6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032" y="1600200"/>
            <a:ext cx="6279935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392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640</TotalTime>
  <Words>617</Words>
  <Application>Microsoft Office PowerPoint</Application>
  <PresentationFormat>Экран (4:3)</PresentationFormat>
  <Paragraphs>91</Paragraphs>
  <Slides>37</Slides>
  <Notes>21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Апекс</vt:lpstr>
      <vt:lpstr>С Днём Учителя !</vt:lpstr>
      <vt:lpstr>ТЕМА ОПЫТА:   «Положительный опыт Развития младшего  школьника через исследовательскую   и проектную   деятельность»</vt:lpstr>
      <vt:lpstr>    «То, что дети могут сделать вместе сегодня,                                                   завтра каждый из них сможет сделать самостоятельно».    Л. Выготский</vt:lpstr>
      <vt:lpstr>            </vt:lpstr>
      <vt:lpstr>Цели : </vt:lpstr>
      <vt:lpstr>Что обозначает Слово «проект?» </vt:lpstr>
      <vt:lpstr>С чего начиналось?</vt:lpstr>
      <vt:lpstr>Слайд 8</vt:lpstr>
      <vt:lpstr>Помогали  учить буквы…вместе с мамами…</vt:lpstr>
      <vt:lpstr>Выпекали вместе с мамами.</vt:lpstr>
      <vt:lpstr>Слайд 11</vt:lpstr>
      <vt:lpstr>Мы  учились читать и рассуждать… </vt:lpstr>
      <vt:lpstr>Слайд 13</vt:lpstr>
      <vt:lpstr>Мы стали одной семьёй!</vt:lpstr>
      <vt:lpstr>Слайд 15</vt:lpstr>
      <vt:lpstr>Слайд 16</vt:lpstr>
      <vt:lpstr>Слайд 17</vt:lpstr>
      <vt:lpstr>Слайд 18</vt:lpstr>
      <vt:lpstr>Слайд 19</vt:lpstr>
      <vt:lpstr>В прошлом учебном году  дети сами сочинили   свою сказку «Мороз Иванович»  и показали первоклассникам.  </vt:lpstr>
      <vt:lpstr>Сказка всем очень понравилась…</vt:lpstr>
      <vt:lpstr>Слайд 22</vt:lpstr>
      <vt:lpstr>Мы все хотим полетать ….  </vt:lpstr>
      <vt:lpstr>Слайд 24</vt:lpstr>
      <vt:lpstr>Слайд 25</vt:lpstr>
      <vt:lpstr>Слайд 26</vt:lpstr>
      <vt:lpstr>Дети пригласили и меня….Фото на память.</vt:lpstr>
      <vt:lpstr> Потом выступили и в городской библиотеке . </vt:lpstr>
      <vt:lpstr>Слайд 29</vt:lpstr>
      <vt:lpstr>Слайд 30</vt:lpstr>
      <vt:lpstr>Слайд 31</vt:lpstr>
      <vt:lpstr>Работа в паре интереснее... </vt:lpstr>
      <vt:lpstr>Любимой мамуле письмо.</vt:lpstr>
      <vt:lpstr>Это мой портрет - из листьев… Марта подарок </vt:lpstr>
      <vt:lpstr>В мае  были на экскурсии в Смоленске ! Все вместе!</vt:lpstr>
      <vt:lpstr> Мне понравились слова немецкого философа Г.Э.Лессинга «Спорьте, заблуждайтесь, ошибайтесь, но ради бога, размышляйте, и хотя и криво, да сами»</vt:lpstr>
      <vt:lpstr>Физкультминутка  для ВАС !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«Развитие младшего школьника через исследовательскую и проектную деятельность»</dc:title>
  <dc:creator>Надежда</dc:creator>
  <cp:lastModifiedBy>Klio</cp:lastModifiedBy>
  <cp:revision>92</cp:revision>
  <cp:lastPrinted>2019-10-07T19:39:05Z</cp:lastPrinted>
  <dcterms:created xsi:type="dcterms:W3CDTF">2019-09-25T18:13:21Z</dcterms:created>
  <dcterms:modified xsi:type="dcterms:W3CDTF">2019-10-10T11:38:40Z</dcterms:modified>
</cp:coreProperties>
</file>