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58" r:id="rId4"/>
    <p:sldId id="268" r:id="rId5"/>
    <p:sldId id="271" r:id="rId6"/>
    <p:sldId id="259" r:id="rId7"/>
    <p:sldId id="260" r:id="rId8"/>
    <p:sldId id="261" r:id="rId9"/>
    <p:sldId id="262" r:id="rId10"/>
    <p:sldId id="264" r:id="rId11"/>
    <p:sldId id="266" r:id="rId12"/>
    <p:sldId id="267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104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2;&#1054;&#1045;%20&#1042;&#1067;&#1057;&#1058;&#1059;&#1055;&#1051;&#1045;&#1053;&#1048;&#1045;%20&#1057;%20&#1054;&#1042;&#1047;\&#1084;&#1086;&#1085;&#1080;&#1090;&#1086;&#1088;&#1080;&#1085;&#1075;%20&#1086;&#1074;&#1079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2;&#1054;&#1045;%20&#1042;&#1067;&#1057;&#1058;&#1059;&#1055;&#1051;&#1045;&#1053;&#1048;&#1045;%20&#1057;%20&#1054;&#1042;&#1047;\&#1084;&#1086;&#1085;&#1080;&#1090;&#1086;&#1088;&#1080;&#1085;&#1075;%20&#1086;&#1074;&#1079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2;&#1054;&#1045;%20&#1042;&#1067;&#1057;&#1058;&#1059;&#1055;&#1051;&#1045;&#1053;&#1048;&#1045;%20&#1057;%20&#1054;&#1042;&#1047;\&#1084;&#1086;&#1085;&#1080;&#1090;&#1086;&#1088;&#1080;&#1085;&#1075;%20&#1086;&#1074;&#107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Лист1!$D$2</c:f>
              <c:strCache>
                <c:ptCount val="1"/>
                <c:pt idx="0">
                  <c:v>Процент обучающихся справившихся  с работой</c:v>
                </c:pt>
              </c:strCache>
            </c:strRef>
          </c:tx>
          <c:invertIfNegative val="0"/>
          <c:cat>
            <c:strRef>
              <c:f>Лист1!$C$3:$C$14</c:f>
              <c:strCache>
                <c:ptCount val="12"/>
                <c:pt idx="0">
                  <c:v>Уметь выполнять действия со степенями</c:v>
                </c:pt>
                <c:pt idx="1">
                  <c:v>Уметь находить значения выражения</c:v>
                </c:pt>
                <c:pt idx="2">
                  <c:v>Умение сравнивать числа, их сумму, разность и произведение, пользуясь координатной прямой</c:v>
                </c:pt>
                <c:pt idx="3">
                  <c:v>Умение выполнять действия над одночленами и многочленами</c:v>
                </c:pt>
                <c:pt idx="4">
                  <c:v>Умение переводить математическую модель в словесную и наоборот</c:v>
                </c:pt>
                <c:pt idx="5">
                  <c:v>Умение читать графики, сопоставлять график и функцию, которую он задает</c:v>
                </c:pt>
                <c:pt idx="6">
                  <c:v>Умение дополнять математические правила, определения и теоремы необходимыми терминами. </c:v>
                </c:pt>
                <c:pt idx="7">
                  <c:v>Умение работать с таблицами, схемами, диаграммами.</c:v>
                </c:pt>
                <c:pt idx="8">
                  <c:v>Умение решать уравнения, раскрывая скобки и упрощая выражение.</c:v>
                </c:pt>
                <c:pt idx="9">
                  <c:v>Умение доказывать, применяя теоремы и свойства геометрических фигур.</c:v>
                </c:pt>
                <c:pt idx="10">
                  <c:v>Умение составлять и работать с математической моделью задачи, находить ответ.</c:v>
                </c:pt>
                <c:pt idx="11">
                  <c:v>Умение решать геометрические задачи на построение и нахождение необходимых элементов.</c:v>
                </c:pt>
              </c:strCache>
            </c:strRef>
          </c:cat>
          <c:val>
            <c:numRef>
              <c:f>Лист1!$D$3:$D$14</c:f>
              <c:numCache>
                <c:formatCode>General</c:formatCode>
                <c:ptCount val="12"/>
                <c:pt idx="0">
                  <c:v>0</c:v>
                </c:pt>
                <c:pt idx="1">
                  <c:v>11</c:v>
                </c:pt>
                <c:pt idx="2">
                  <c:v>11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11</c:v>
                </c:pt>
                <c:pt idx="11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1581952"/>
        <c:axId val="143077760"/>
        <c:axId val="0"/>
      </c:bar3DChart>
      <c:catAx>
        <c:axId val="61581952"/>
        <c:scaling>
          <c:orientation val="minMax"/>
        </c:scaling>
        <c:delete val="0"/>
        <c:axPos val="b"/>
        <c:majorTickMark val="out"/>
        <c:minorTickMark val="none"/>
        <c:tickLblPos val="nextTo"/>
        <c:crossAx val="143077760"/>
        <c:crosses val="autoZero"/>
        <c:auto val="1"/>
        <c:lblAlgn val="ctr"/>
        <c:lblOffset val="100"/>
        <c:noMultiLvlLbl val="0"/>
      </c:catAx>
      <c:valAx>
        <c:axId val="1430777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15819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'8 класс'!$D$2</c:f>
              <c:strCache>
                <c:ptCount val="1"/>
                <c:pt idx="0">
                  <c:v>Процент обучающихся справившихся  с работой</c:v>
                </c:pt>
              </c:strCache>
            </c:strRef>
          </c:tx>
          <c:invertIfNegative val="0"/>
          <c:cat>
            <c:strRef>
              <c:f>'8 класс'!$C$3:$C$17</c:f>
              <c:strCache>
                <c:ptCount val="15"/>
                <c:pt idx="0">
                  <c:v>Уметь выполнять действия со степенями</c:v>
                </c:pt>
                <c:pt idx="1">
                  <c:v>Уметь находить значения выражения</c:v>
                </c:pt>
                <c:pt idx="2">
                  <c:v>Умение сравнивать числа, их сумму, разность и произведение, пользуясь координатной прямой</c:v>
                </c:pt>
                <c:pt idx="3">
                  <c:v>Умение выполнять действия над одночленами и многочленами</c:v>
                </c:pt>
                <c:pt idx="4">
                  <c:v>Умение переводить математическую модель в словесную и наоборот</c:v>
                </c:pt>
                <c:pt idx="5">
                  <c:v>Умение читать графики, сопоставлять график и функцию, которую он задает</c:v>
                </c:pt>
                <c:pt idx="6">
                  <c:v>Умение использовать формулы сокращенного умножения</c:v>
                </c:pt>
                <c:pt idx="7">
                  <c:v>Умение работать с таблицами, схемами, диаграммами.</c:v>
                </c:pt>
                <c:pt idx="8">
                  <c:v>Умение решать уравнения, раскрывая скобки и упрощая выражение.</c:v>
                </c:pt>
                <c:pt idx="9">
                  <c:v>Умение доказывать, применяя теоремы и свойства геометрических фигур.</c:v>
                </c:pt>
                <c:pt idx="10">
                  <c:v>Умение составлять и работать с математической моделью задачи, находить ответ.</c:v>
                </c:pt>
                <c:pt idx="11">
                  <c:v>Умение решать геометрические задачи на построение и нахождение необходимых элементов.</c:v>
                </c:pt>
                <c:pt idx="12">
                  <c:v>Умение читать графики, сопоставлять график и функцию, которую он задает</c:v>
                </c:pt>
                <c:pt idx="13">
                  <c:v>Умение находить углы треугольника, применяя свойства внешнего угла треугольника, равнобедренных и прямоугольных треугольников.</c:v>
                </c:pt>
                <c:pt idx="14">
                  <c:v>Умение доказывать, применяя теоремы и свойства геометрических фигур.</c:v>
                </c:pt>
              </c:strCache>
            </c:strRef>
          </c:cat>
          <c:val>
            <c:numRef>
              <c:f>'8 класс'!$D$3:$D$17</c:f>
              <c:numCache>
                <c:formatCode>General</c:formatCode>
                <c:ptCount val="15"/>
                <c:pt idx="0">
                  <c:v>11</c:v>
                </c:pt>
                <c:pt idx="1">
                  <c:v>33</c:v>
                </c:pt>
                <c:pt idx="2">
                  <c:v>11</c:v>
                </c:pt>
                <c:pt idx="3">
                  <c:v>11</c:v>
                </c:pt>
                <c:pt idx="4">
                  <c:v>11</c:v>
                </c:pt>
                <c:pt idx="5">
                  <c:v>33</c:v>
                </c:pt>
                <c:pt idx="6">
                  <c:v>0</c:v>
                </c:pt>
                <c:pt idx="7">
                  <c:v>0</c:v>
                </c:pt>
                <c:pt idx="8">
                  <c:v>11</c:v>
                </c:pt>
                <c:pt idx="9">
                  <c:v>11</c:v>
                </c:pt>
                <c:pt idx="10">
                  <c:v>22</c:v>
                </c:pt>
                <c:pt idx="11">
                  <c:v>22</c:v>
                </c:pt>
                <c:pt idx="12">
                  <c:v>11</c:v>
                </c:pt>
                <c:pt idx="13">
                  <c:v>11</c:v>
                </c:pt>
                <c:pt idx="14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222272"/>
        <c:axId val="143223808"/>
      </c:barChart>
      <c:catAx>
        <c:axId val="143222272"/>
        <c:scaling>
          <c:orientation val="minMax"/>
        </c:scaling>
        <c:delete val="0"/>
        <c:axPos val="b"/>
        <c:majorTickMark val="out"/>
        <c:minorTickMark val="none"/>
        <c:tickLblPos val="nextTo"/>
        <c:crossAx val="143223808"/>
        <c:crosses val="autoZero"/>
        <c:auto val="1"/>
        <c:lblAlgn val="ctr"/>
        <c:lblOffset val="100"/>
        <c:noMultiLvlLbl val="0"/>
      </c:catAx>
      <c:valAx>
        <c:axId val="143223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32222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'8 класс'!$D$2</c:f>
              <c:strCache>
                <c:ptCount val="1"/>
                <c:pt idx="0">
                  <c:v>Процент обучающихся справившихся  с работой</c:v>
                </c:pt>
              </c:strCache>
            </c:strRef>
          </c:tx>
          <c:invertIfNegative val="0"/>
          <c:cat>
            <c:strRef>
              <c:f>'8 класс'!$C$3:$C$22</c:f>
              <c:strCache>
                <c:ptCount val="20"/>
                <c:pt idx="0">
                  <c:v>Уметь выполнять действия со степенями</c:v>
                </c:pt>
                <c:pt idx="1">
                  <c:v>Уметь находить значения выражения</c:v>
                </c:pt>
                <c:pt idx="2">
                  <c:v>Умение сравнивать числа, их сумму, разность и произведение, пользуясь координатной прямой</c:v>
                </c:pt>
                <c:pt idx="3">
                  <c:v>Умение выполнять действия над одночленами и многочленами</c:v>
                </c:pt>
                <c:pt idx="4">
                  <c:v>Умение переводить математическую модель в словесную и наоборот</c:v>
                </c:pt>
                <c:pt idx="5">
                  <c:v>Умение читать графики, сопоставлять график и функцию, которую он задает</c:v>
                </c:pt>
                <c:pt idx="6">
                  <c:v>Умение использовать формулы сокращенного умножения</c:v>
                </c:pt>
                <c:pt idx="7">
                  <c:v>Умение работать с таблицами, схемами, диаграммами.</c:v>
                </c:pt>
                <c:pt idx="8">
                  <c:v>Умение решать уравнения, раскрывая скобки и упрощая выражение.</c:v>
                </c:pt>
                <c:pt idx="9">
                  <c:v>Умение доказывать, применяя теоремы и свойства геометрических фигур.</c:v>
                </c:pt>
                <c:pt idx="10">
                  <c:v>Умение составлять и работать с математической моделью задачи, находить ответ.</c:v>
                </c:pt>
                <c:pt idx="11">
                  <c:v>Умение решать геометрические задачи на построение и нахождение необходимых элементов.</c:v>
                </c:pt>
                <c:pt idx="12">
                  <c:v>Умение читать графики, сопоставлять график и функцию, которую он задает</c:v>
                </c:pt>
                <c:pt idx="13">
                  <c:v>Умение находить углы треугольника, применяя свойства внешнего угла треугольника, равнобедренных и прямоугольных треугольников.</c:v>
                </c:pt>
                <c:pt idx="14">
                  <c:v>Умение доказывать, применяя теоремы и свойства геометрических фигур.</c:v>
                </c:pt>
                <c:pt idx="15">
                  <c:v>умения применять формулы площади с решении геометрических задач</c:v>
                </c:pt>
                <c:pt idx="16">
                  <c:v>умение решать квадратные уравнения</c:v>
                </c:pt>
                <c:pt idx="17">
                  <c:v>умение решать задания содержание арифметический квадратный корень</c:v>
                </c:pt>
                <c:pt idx="18">
                  <c:v>умение различать рациональные, ирраиональные числа</c:v>
                </c:pt>
                <c:pt idx="19">
                  <c:v>умения решать задачи на применения признаков подобия, теорему пифагора</c:v>
                </c:pt>
              </c:strCache>
            </c:strRef>
          </c:cat>
          <c:val>
            <c:numRef>
              <c:f>'8 класс'!$D$3:$D$22</c:f>
              <c:numCache>
                <c:formatCode>General</c:formatCode>
                <c:ptCount val="20"/>
                <c:pt idx="0">
                  <c:v>11</c:v>
                </c:pt>
                <c:pt idx="1">
                  <c:v>33</c:v>
                </c:pt>
                <c:pt idx="2">
                  <c:v>11</c:v>
                </c:pt>
                <c:pt idx="3">
                  <c:v>11</c:v>
                </c:pt>
                <c:pt idx="4">
                  <c:v>11</c:v>
                </c:pt>
                <c:pt idx="5">
                  <c:v>33</c:v>
                </c:pt>
                <c:pt idx="6">
                  <c:v>0</c:v>
                </c:pt>
                <c:pt idx="7">
                  <c:v>0</c:v>
                </c:pt>
                <c:pt idx="8">
                  <c:v>11</c:v>
                </c:pt>
                <c:pt idx="9">
                  <c:v>11</c:v>
                </c:pt>
                <c:pt idx="10">
                  <c:v>22</c:v>
                </c:pt>
                <c:pt idx="11">
                  <c:v>22</c:v>
                </c:pt>
                <c:pt idx="12">
                  <c:v>11</c:v>
                </c:pt>
                <c:pt idx="13">
                  <c:v>11</c:v>
                </c:pt>
                <c:pt idx="14">
                  <c:v>11</c:v>
                </c:pt>
                <c:pt idx="15">
                  <c:v>33</c:v>
                </c:pt>
                <c:pt idx="16">
                  <c:v>55</c:v>
                </c:pt>
                <c:pt idx="17">
                  <c:v>55</c:v>
                </c:pt>
                <c:pt idx="18">
                  <c:v>55</c:v>
                </c:pt>
                <c:pt idx="19">
                  <c:v>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259520"/>
        <c:axId val="143261056"/>
      </c:barChart>
      <c:catAx>
        <c:axId val="143259520"/>
        <c:scaling>
          <c:orientation val="minMax"/>
        </c:scaling>
        <c:delete val="0"/>
        <c:axPos val="b"/>
        <c:majorTickMark val="out"/>
        <c:minorTickMark val="none"/>
        <c:tickLblPos val="nextTo"/>
        <c:crossAx val="143261056"/>
        <c:crosses val="autoZero"/>
        <c:auto val="1"/>
        <c:lblAlgn val="ctr"/>
        <c:lblOffset val="100"/>
        <c:noMultiLvlLbl val="0"/>
      </c:catAx>
      <c:valAx>
        <c:axId val="1432610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32595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7AE7FC-237E-438A-B001-278EDE0A3FA8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0A7E5-611B-4E50-AA07-29BE567107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572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0A7E5-611B-4E50-AA07-29BE5671070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2108203-104A-4015-810E-2ADF9573E17A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0B4EE79-3EDC-4B59-ACE4-F2902590E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108203-104A-4015-810E-2ADF9573E17A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B4EE79-3EDC-4B59-ACE4-F2902590E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2108203-104A-4015-810E-2ADF9573E17A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0B4EE79-3EDC-4B59-ACE4-F2902590E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108203-104A-4015-810E-2ADF9573E17A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B4EE79-3EDC-4B59-ACE4-F2902590E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2108203-104A-4015-810E-2ADF9573E17A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0B4EE79-3EDC-4B59-ACE4-F2902590E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108203-104A-4015-810E-2ADF9573E17A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B4EE79-3EDC-4B59-ACE4-F2902590E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108203-104A-4015-810E-2ADF9573E17A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B4EE79-3EDC-4B59-ACE4-F2902590E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108203-104A-4015-810E-2ADF9573E17A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B4EE79-3EDC-4B59-ACE4-F2902590E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2108203-104A-4015-810E-2ADF9573E17A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B4EE79-3EDC-4B59-ACE4-F2902590E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108203-104A-4015-810E-2ADF9573E17A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B4EE79-3EDC-4B59-ACE4-F2902590E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108203-104A-4015-810E-2ADF9573E17A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B4EE79-3EDC-4B59-ACE4-F2902590E0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2108203-104A-4015-810E-2ADF9573E17A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0B4EE79-3EDC-4B59-ACE4-F2902590E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2204864"/>
            <a:ext cx="5681464" cy="28681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Система подготовки обучающихся с ОВЗ к государственной итоговой аттестации по математике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5786454"/>
            <a:ext cx="6286544" cy="681054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Учитель Борисова Ю.В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00034" y="214290"/>
            <a:ext cx="8349476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FF0000"/>
                </a:solidFill>
              </a:rPr>
              <a:t>МБОУ «СШ № 19 им. Героя России Панова»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20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Стартовая диагностика обучающихся с ОВЗ в 9 классе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988840"/>
          <a:ext cx="8401080" cy="4686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08912" cy="677246"/>
          </a:xfrm>
        </p:spPr>
        <p:txBody>
          <a:bodyPr>
            <a:normAutofit/>
          </a:bodyPr>
          <a:lstStyle/>
          <a:p>
            <a:r>
              <a:rPr lang="ru-RU" dirty="0" smtClean="0"/>
              <a:t>Организация работы учителя: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80728"/>
            <a:ext cx="7920880" cy="5214974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4800" dirty="0" smtClean="0"/>
              <a:t>Приоритетным сделано в работе с обучающимися использование наглядности при освоении новых знаний;</a:t>
            </a:r>
          </a:p>
          <a:p>
            <a:pPr algn="just"/>
            <a:r>
              <a:rPr lang="ru-RU" sz="4800" dirty="0" smtClean="0"/>
              <a:t>Ежедневное применение упражнения на устный счет;</a:t>
            </a:r>
          </a:p>
          <a:p>
            <a:pPr algn="just"/>
            <a:r>
              <a:rPr lang="ru-RU" sz="4800" dirty="0" smtClean="0"/>
              <a:t>Систематическое использование самостоятельных работ с самопроверкой, по эталону	(развитие самоанализа и самоконтроля);</a:t>
            </a:r>
          </a:p>
          <a:p>
            <a:r>
              <a:rPr lang="ru-RU" sz="4800" dirty="0" smtClean="0"/>
              <a:t>Использование игровых	заданий,	ускоряющих качественный скачок на	новый	уровень развития;</a:t>
            </a:r>
          </a:p>
          <a:p>
            <a:r>
              <a:rPr lang="ru-RU" sz="4800" dirty="0" smtClean="0"/>
              <a:t>Систематическое использование математических тренажеров;</a:t>
            </a:r>
          </a:p>
          <a:p>
            <a:r>
              <a:rPr lang="ru-RU" sz="4800" dirty="0" smtClean="0"/>
              <a:t>Использование задач из открытого банка заданий.</a:t>
            </a:r>
          </a:p>
          <a:p>
            <a:r>
              <a:rPr lang="ru-RU" sz="4800" dirty="0" smtClean="0"/>
              <a:t>Ведения папки для подготовки к ОГЭ.</a:t>
            </a:r>
          </a:p>
          <a:p>
            <a:r>
              <a:rPr lang="ru-RU" sz="4800" dirty="0" smtClean="0"/>
              <a:t>Решение практико-ориентированных задач;</a:t>
            </a:r>
          </a:p>
          <a:p>
            <a:r>
              <a:rPr lang="ru-RU" sz="4800" dirty="0" smtClean="0"/>
              <a:t>Индивидуальная внеурочная работа с обучающимися;</a:t>
            </a:r>
          </a:p>
          <a:p>
            <a:r>
              <a:rPr lang="ru-RU" sz="4800" dirty="0" smtClean="0"/>
              <a:t>решение задач на готовых чертежах по геометрии;</a:t>
            </a:r>
          </a:p>
          <a:p>
            <a:r>
              <a:rPr lang="ru-RU" sz="4800" dirty="0" smtClean="0"/>
              <a:t>использование заданий сервиса </a:t>
            </a:r>
            <a:r>
              <a:rPr lang="ru-RU" sz="4800" dirty="0" err="1" smtClean="0"/>
              <a:t>Учи.ру</a:t>
            </a:r>
            <a:endParaRPr lang="ru-RU" sz="4800" dirty="0" smtClean="0"/>
          </a:p>
          <a:p>
            <a:r>
              <a:rPr lang="ru-RU" sz="4800" dirty="0" smtClean="0"/>
              <a:t>индивидуальная внеурочная работа с обучающимися;</a:t>
            </a:r>
          </a:p>
          <a:p>
            <a:r>
              <a:rPr lang="ru-RU" sz="4900" b="1" dirty="0" smtClean="0">
                <a:solidFill>
                  <a:schemeClr val="accent1">
                    <a:lumMod val="75000"/>
                  </a:schemeClr>
                </a:solidFill>
              </a:rPr>
              <a:t>самостоятельное изготовление памяток по теме «Площади геометрических фигур»;</a:t>
            </a:r>
          </a:p>
          <a:p>
            <a:r>
              <a:rPr lang="ru-RU" sz="4900" b="1" dirty="0" smtClean="0">
                <a:solidFill>
                  <a:schemeClr val="accent1">
                    <a:lumMod val="75000"/>
                  </a:schemeClr>
                </a:solidFill>
              </a:rPr>
              <a:t>использование ИКТ сервисов при подготовки к ОГЭ;</a:t>
            </a:r>
          </a:p>
          <a:p>
            <a:r>
              <a:rPr lang="ru-RU" sz="4900" b="1" dirty="0" smtClean="0">
                <a:solidFill>
                  <a:schemeClr val="accent1">
                    <a:lumMod val="75000"/>
                  </a:schemeClr>
                </a:solidFill>
              </a:rPr>
              <a:t>проведение диагностических работ на протяжении всего учебного года;</a:t>
            </a:r>
          </a:p>
          <a:p>
            <a:r>
              <a:rPr lang="ru-RU" sz="4900" b="1" dirty="0" smtClean="0">
                <a:solidFill>
                  <a:schemeClr val="accent1">
                    <a:lumMod val="75000"/>
                  </a:schemeClr>
                </a:solidFill>
              </a:rPr>
              <a:t>решения тренировочных </a:t>
            </a:r>
            <a:r>
              <a:rPr lang="ru-RU" sz="4900" b="1" dirty="0" err="1" smtClean="0">
                <a:solidFill>
                  <a:schemeClr val="accent1">
                    <a:lumMod val="75000"/>
                  </a:schemeClr>
                </a:solidFill>
              </a:rPr>
              <a:t>КИМов</a:t>
            </a:r>
            <a:r>
              <a:rPr lang="ru-RU" sz="4900" b="1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r>
              <a:rPr lang="ru-RU" sz="4900" b="1" dirty="0" smtClean="0">
                <a:solidFill>
                  <a:schemeClr val="accent1">
                    <a:lumMod val="75000"/>
                  </a:schemeClr>
                </a:solidFill>
              </a:rPr>
              <a:t>знакомство обучающихся со спецификацией, кодификатором, демоверсией ГИА;</a:t>
            </a:r>
          </a:p>
          <a:p>
            <a:r>
              <a:rPr lang="ru-RU" sz="4900" b="1" dirty="0" smtClean="0">
                <a:solidFill>
                  <a:schemeClr val="accent1">
                    <a:lumMod val="75000"/>
                  </a:schemeClr>
                </a:solidFill>
              </a:rPr>
              <a:t>Составление опорных конспектов по теоретическим сведениям из курса математики, алгебры и геометрии.</a:t>
            </a:r>
          </a:p>
          <a:p>
            <a:r>
              <a:rPr lang="ru-RU" sz="4900" b="1" dirty="0" smtClean="0">
                <a:solidFill>
                  <a:schemeClr val="accent1">
                    <a:lumMod val="75000"/>
                  </a:schemeClr>
                </a:solidFill>
              </a:rPr>
              <a:t>При  выполнении вычислений необходимо все действия выполнять  в столбик, с полным объяснением каждого этапа.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71716" cy="2466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12776"/>
            <a:ext cx="4323812" cy="2452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636912"/>
            <a:ext cx="4157664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4157662"/>
            <a:ext cx="5948364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8" y="3419558"/>
            <a:ext cx="2109399" cy="34384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539552" y="2357430"/>
            <a:ext cx="2191590" cy="13045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SkySmart</a:t>
            </a:r>
            <a:endParaRPr lang="ru-RU" sz="2400" dirty="0"/>
          </a:p>
        </p:txBody>
      </p:sp>
      <p:sp>
        <p:nvSpPr>
          <p:cNvPr id="6" name="Овал 5"/>
          <p:cNvSpPr/>
          <p:nvPr/>
        </p:nvSpPr>
        <p:spPr>
          <a:xfrm>
            <a:off x="6929454" y="4929198"/>
            <a:ext cx="2214546" cy="12961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Открытый банк заданий ОГЭ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14282" y="5214950"/>
            <a:ext cx="2448272" cy="12961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Яндекс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Репетитор 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929454" y="2643182"/>
            <a:ext cx="2016224" cy="11521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Решу ОГЭ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Овал 8">
            <a:hlinkClick r:id="rId3" action="ppaction://hlinksldjump"/>
          </p:cNvPr>
          <p:cNvSpPr/>
          <p:nvPr/>
        </p:nvSpPr>
        <p:spPr>
          <a:xfrm>
            <a:off x="3857620" y="1428736"/>
            <a:ext cx="2088232" cy="12961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Учи.ру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5786446" y="3286124"/>
            <a:ext cx="864096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2928926" y="3071810"/>
            <a:ext cx="792088" cy="4566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857884" y="4929198"/>
            <a:ext cx="864096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2928926" y="5143512"/>
            <a:ext cx="648072" cy="2520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4714876" y="2786058"/>
            <a:ext cx="36004" cy="50916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57158" y="357166"/>
            <a:ext cx="85725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ИСПОЛЬЗОВАНИЕ ИКТ-СЕРВИСОВ ПРИ ПОДГОТОВКЕ К ГИА</a:t>
            </a:r>
          </a:p>
        </p:txBody>
      </p:sp>
    </p:spTree>
    <p:extLst>
      <p:ext uri="{BB962C8B-B14F-4D97-AF65-F5344CB8AC3E}">
        <p14:creationId xmlns:p14="http://schemas.microsoft.com/office/powerpoint/2010/main" val="140416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Стартовая диагностика обучающихся с ОВЗ в 7 классе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95536" y="1700808"/>
          <a:ext cx="7848872" cy="4990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427984" y="5877272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Итог: 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выявлено проблемное поле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09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7758138" cy="7486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Организация работы учителя: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7704856" cy="516987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Приоритетным сделано в работе с обучающимися использование </a:t>
            </a:r>
            <a:r>
              <a:rPr lang="ru-RU" i="1" dirty="0" smtClean="0"/>
              <a:t>н</a:t>
            </a:r>
            <a:r>
              <a:rPr lang="ru-RU" i="1" u="sng" dirty="0" smtClean="0"/>
              <a:t>аглядности</a:t>
            </a:r>
            <a:r>
              <a:rPr lang="ru-RU" i="1" dirty="0" smtClean="0"/>
              <a:t> </a:t>
            </a:r>
            <a:r>
              <a:rPr lang="ru-RU" dirty="0" smtClean="0"/>
              <a:t>при освоении новых знаний;</a:t>
            </a:r>
          </a:p>
          <a:p>
            <a:pPr algn="just"/>
            <a:r>
              <a:rPr lang="ru-RU" dirty="0" smtClean="0"/>
              <a:t>Ежедневное применение упражнения на устный счет;</a:t>
            </a:r>
          </a:p>
          <a:p>
            <a:pPr algn="just"/>
            <a:r>
              <a:rPr lang="ru-RU" dirty="0" smtClean="0"/>
              <a:t>Ежедневный контроль за выполнением классной и</a:t>
            </a:r>
          </a:p>
          <a:p>
            <a:pPr>
              <a:buNone/>
            </a:pPr>
            <a:r>
              <a:rPr lang="ru-RU" dirty="0" smtClean="0"/>
              <a:t>домашней работы;</a:t>
            </a:r>
          </a:p>
          <a:p>
            <a:pPr algn="just"/>
            <a:r>
              <a:rPr lang="ru-RU" dirty="0" smtClean="0"/>
              <a:t>Систематическое использование самостоятельных работ с самопроверкой, по эталону	(развитие самоанализа и самоконтроля);</a:t>
            </a:r>
          </a:p>
          <a:p>
            <a:r>
              <a:rPr lang="ru-RU" dirty="0" smtClean="0"/>
              <a:t>Использование игровых	заданий,	ускоряющих качественный скачок на	новый	уровень развития;</a:t>
            </a:r>
          </a:p>
          <a:p>
            <a:r>
              <a:rPr lang="ru-RU" dirty="0" smtClean="0"/>
              <a:t>Систематическое использование математических тренажеров;</a:t>
            </a:r>
          </a:p>
          <a:p>
            <a:r>
              <a:rPr lang="ru-RU" dirty="0" smtClean="0"/>
              <a:t>Использование задач из открытого банка заданий.</a:t>
            </a:r>
          </a:p>
          <a:p>
            <a:r>
              <a:rPr lang="ru-RU" dirty="0" smtClean="0"/>
              <a:t>Ведения папки для подготовки к ОГЭ.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943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7239000" cy="9286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Папка для подготовки к ОГЭ по математике  ДЛЯ 7 КЛАССА: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1.Титульный лист;</a:t>
            </a:r>
          </a:p>
          <a:p>
            <a:pPr>
              <a:buNone/>
            </a:pPr>
            <a:r>
              <a:rPr lang="ru-RU" dirty="0" smtClean="0"/>
              <a:t>2.Справочный материал по алгебре и геометрии;</a:t>
            </a:r>
          </a:p>
          <a:p>
            <a:pPr>
              <a:buNone/>
            </a:pPr>
            <a:r>
              <a:rPr lang="ru-RU" dirty="0" smtClean="0"/>
              <a:t>3. Бланки ответов № 1 и № 2 с примерами оформления;</a:t>
            </a:r>
          </a:p>
          <a:p>
            <a:pPr>
              <a:buNone/>
            </a:pPr>
            <a:r>
              <a:rPr lang="ru-RU" dirty="0" smtClean="0"/>
              <a:t>4. Листы с решениями заданий из открытого банка заданий;</a:t>
            </a:r>
          </a:p>
          <a:p>
            <a:pPr>
              <a:buNone/>
            </a:pPr>
            <a:r>
              <a:rPr lang="ru-RU" dirty="0" smtClean="0"/>
              <a:t>5. Лист самодиагностики;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8" y="2132856"/>
            <a:ext cx="2448272" cy="32543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5517"/>
            <a:ext cx="3456384" cy="22792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068960"/>
            <a:ext cx="2690738" cy="31408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72562"/>
            <a:ext cx="4680520" cy="31960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74693"/>
            <a:ext cx="4194122" cy="3006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6563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Примеры 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28736"/>
            <a:ext cx="31432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1428736"/>
            <a:ext cx="40957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85728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Стартовая диагностика обучающихся с ОВЗ в 8 классе</a:t>
            </a:r>
            <a:endParaRPr lang="ru-RU" sz="3600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539552" y="1916832"/>
          <a:ext cx="8208912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7972452" cy="6772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Организация работы учителя: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7671226" cy="5094898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/>
              <a:t>Приоритетным сделано в работе с обучающимися использование </a:t>
            </a:r>
            <a:r>
              <a:rPr lang="ru-RU" i="1" dirty="0" smtClean="0"/>
              <a:t>н</a:t>
            </a:r>
            <a:r>
              <a:rPr lang="ru-RU" i="1" u="sng" dirty="0" smtClean="0"/>
              <a:t>аглядности</a:t>
            </a:r>
            <a:r>
              <a:rPr lang="ru-RU" i="1" dirty="0" smtClean="0"/>
              <a:t> </a:t>
            </a:r>
            <a:r>
              <a:rPr lang="ru-RU" dirty="0" smtClean="0"/>
              <a:t>при освоении новых знаний;</a:t>
            </a:r>
          </a:p>
          <a:p>
            <a:pPr algn="just"/>
            <a:r>
              <a:rPr lang="ru-RU" dirty="0" smtClean="0"/>
              <a:t>Ежедневное применение упражнения на устный счет;</a:t>
            </a:r>
          </a:p>
          <a:p>
            <a:pPr algn="just"/>
            <a:r>
              <a:rPr lang="ru-RU" dirty="0" smtClean="0"/>
              <a:t>Ежедневный контроль за выполнением классной и домашней работы;</a:t>
            </a:r>
          </a:p>
          <a:p>
            <a:pPr algn="just"/>
            <a:r>
              <a:rPr lang="ru-RU" dirty="0" smtClean="0"/>
              <a:t>Систематическое использование самостоятельных работ с самопроверкой, по эталону	(развитие самоанализа и самоконтроля);</a:t>
            </a:r>
          </a:p>
          <a:p>
            <a:r>
              <a:rPr lang="ru-RU" dirty="0" smtClean="0"/>
              <a:t>Использование игровых	заданий,	ускоряющих качественный скачок на	новый	уровень развития;</a:t>
            </a:r>
          </a:p>
          <a:p>
            <a:r>
              <a:rPr lang="ru-RU" dirty="0" smtClean="0"/>
              <a:t>Систематическое использование математических тренажеров;</a:t>
            </a:r>
          </a:p>
          <a:p>
            <a:r>
              <a:rPr lang="ru-RU" dirty="0" smtClean="0"/>
              <a:t>Использование задач из открытого банка заданий.</a:t>
            </a:r>
          </a:p>
          <a:p>
            <a:r>
              <a:rPr lang="ru-RU" dirty="0" smtClean="0"/>
              <a:t>Ведения папки для подготовки к ОГЭ.</a:t>
            </a:r>
          </a:p>
          <a:p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</a:rPr>
              <a:t>решение практико-ориентированных задач;</a:t>
            </a:r>
          </a:p>
          <a:p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</a:rPr>
              <a:t>индивидуальная внеурочная работа с обучающимися;</a:t>
            </a:r>
          </a:p>
          <a:p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</a:rPr>
              <a:t>самостоятельное изготовление памяток по применению формул сокращенного умножения;</a:t>
            </a:r>
          </a:p>
          <a:p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</a:rPr>
              <a:t>решение задач на готовых чертежах по геометрии;</a:t>
            </a:r>
          </a:p>
          <a:p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</a:rPr>
              <a:t>использование заданий сервиса </a:t>
            </a:r>
            <a:r>
              <a:rPr lang="ru-RU" sz="2900" dirty="0" err="1" smtClean="0">
                <a:solidFill>
                  <a:schemeClr val="accent1">
                    <a:lumMod val="75000"/>
                  </a:schemeClr>
                </a:solidFill>
              </a:rPr>
              <a:t>Учи.ру</a:t>
            </a:r>
            <a:endParaRPr lang="ru-RU" sz="29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643866" cy="827107"/>
          </a:xfrm>
        </p:spPr>
        <p:txBody>
          <a:bodyPr/>
          <a:lstStyle/>
          <a:p>
            <a:r>
              <a:rPr lang="ru-RU" dirty="0" smtClean="0"/>
              <a:t>Примеры заданий: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142984"/>
            <a:ext cx="4247453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285860"/>
            <a:ext cx="35814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214686"/>
            <a:ext cx="2252672" cy="2981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7" y="4214818"/>
            <a:ext cx="5048117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278</TotalTime>
  <Words>244</Words>
  <Application>Microsoft Office PowerPoint</Application>
  <PresentationFormat>Экран (4:3)</PresentationFormat>
  <Paragraphs>67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Изящная</vt:lpstr>
      <vt:lpstr>Система подготовки обучающихся с ОВЗ к государственной итоговой аттестации по математике</vt:lpstr>
      <vt:lpstr>Стартовая диагностика обучающихся с ОВЗ в 7 классе</vt:lpstr>
      <vt:lpstr>Организация работы учителя:</vt:lpstr>
      <vt:lpstr>Папка для подготовки к ОГЭ по математике  ДЛЯ 7 КЛАССА: </vt:lpstr>
      <vt:lpstr>Презентация PowerPoint</vt:lpstr>
      <vt:lpstr>Примеры </vt:lpstr>
      <vt:lpstr>Стартовая диагностика обучающихся с ОВЗ в 8 классе</vt:lpstr>
      <vt:lpstr>Организация работы учителя:</vt:lpstr>
      <vt:lpstr>Примеры заданий:</vt:lpstr>
      <vt:lpstr>Стартовая диагностика обучающихся с ОВЗ в 9 классе</vt:lpstr>
      <vt:lpstr>Организация работы учителя: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подготовки обучающихся с ОВЗ к ГИА по математике</dc:title>
  <dc:creator>йцй</dc:creator>
  <cp:lastModifiedBy>йцй</cp:lastModifiedBy>
  <cp:revision>32</cp:revision>
  <dcterms:created xsi:type="dcterms:W3CDTF">2020-12-21T08:29:40Z</dcterms:created>
  <dcterms:modified xsi:type="dcterms:W3CDTF">2020-12-22T05:06:05Z</dcterms:modified>
</cp:coreProperties>
</file>