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0"/>
  </p:notesMasterIdLst>
  <p:sldIdLst>
    <p:sldId id="256" r:id="rId2"/>
    <p:sldId id="284" r:id="rId3"/>
    <p:sldId id="263" r:id="rId4"/>
    <p:sldId id="264" r:id="rId5"/>
    <p:sldId id="283" r:id="rId6"/>
    <p:sldId id="282" r:id="rId7"/>
    <p:sldId id="257" r:id="rId8"/>
    <p:sldId id="259" r:id="rId9"/>
    <p:sldId id="260" r:id="rId10"/>
    <p:sldId id="261" r:id="rId11"/>
    <p:sldId id="290" r:id="rId12"/>
    <p:sldId id="291" r:id="rId13"/>
    <p:sldId id="258" r:id="rId14"/>
    <p:sldId id="285" r:id="rId15"/>
    <p:sldId id="294" r:id="rId16"/>
    <p:sldId id="296" r:id="rId17"/>
    <p:sldId id="297" r:id="rId18"/>
    <p:sldId id="298" r:id="rId19"/>
    <p:sldId id="299" r:id="rId20"/>
    <p:sldId id="302" r:id="rId21"/>
    <p:sldId id="303" r:id="rId22"/>
    <p:sldId id="295" r:id="rId23"/>
    <p:sldId id="300" r:id="rId24"/>
    <p:sldId id="301" r:id="rId25"/>
    <p:sldId id="287" r:id="rId26"/>
    <p:sldId id="288" r:id="rId27"/>
    <p:sldId id="289" r:id="rId28"/>
    <p:sldId id="292" r:id="rId29"/>
    <p:sldId id="293" r:id="rId30"/>
    <p:sldId id="273" r:id="rId31"/>
    <p:sldId id="274" r:id="rId32"/>
    <p:sldId id="304" r:id="rId33"/>
    <p:sldId id="305" r:id="rId34"/>
    <p:sldId id="306" r:id="rId35"/>
    <p:sldId id="307" r:id="rId36"/>
    <p:sldId id="319" r:id="rId37"/>
    <p:sldId id="308" r:id="rId38"/>
    <p:sldId id="309" r:id="rId39"/>
    <p:sldId id="310" r:id="rId40"/>
    <p:sldId id="311" r:id="rId41"/>
    <p:sldId id="314" r:id="rId42"/>
    <p:sldId id="315" r:id="rId43"/>
    <p:sldId id="316" r:id="rId44"/>
    <p:sldId id="317" r:id="rId45"/>
    <p:sldId id="318" r:id="rId46"/>
    <p:sldId id="312" r:id="rId47"/>
    <p:sldId id="313" r:id="rId48"/>
    <p:sldId id="272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76" autoAdjust="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8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41A80-2722-4BC0-BA5B-165C2AA77AC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709B2-C369-430C-BFE3-282C04CF1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25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64BC-D624-4BD7-AC49-5CE3C0A9C84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566C-24ED-469E-8792-33A332FB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64BC-D624-4BD7-AC49-5CE3C0A9C84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566C-24ED-469E-8792-33A332FB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64BC-D624-4BD7-AC49-5CE3C0A9C84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566C-24ED-469E-8792-33A332FB52D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64BC-D624-4BD7-AC49-5CE3C0A9C84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566C-24ED-469E-8792-33A332FB5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64BC-D624-4BD7-AC49-5CE3C0A9C84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566C-24ED-469E-8792-33A332FB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64BC-D624-4BD7-AC49-5CE3C0A9C84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566C-24ED-469E-8792-33A332FB5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64BC-D624-4BD7-AC49-5CE3C0A9C84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566C-24ED-469E-8792-33A332FB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64BC-D624-4BD7-AC49-5CE3C0A9C84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566C-24ED-469E-8792-33A332FB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64BC-D624-4BD7-AC49-5CE3C0A9C84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566C-24ED-469E-8792-33A332FB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64BC-D624-4BD7-AC49-5CE3C0A9C84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566C-24ED-469E-8792-33A332FB5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64BC-D624-4BD7-AC49-5CE3C0A9C84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566C-24ED-469E-8792-33A332FB5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B6364BC-D624-4BD7-AC49-5CE3C0A9C84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2B9566C-24ED-469E-8792-33A332FB5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716212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АДАПТИРОВАННАЯ ОБРАЗОВАТЕЛЬНАЯ ПРОГРАММА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 С ОВЗ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221088"/>
            <a:ext cx="6400800" cy="1473200"/>
          </a:xfrm>
        </p:spPr>
        <p:txBody>
          <a:bodyPr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Буренина Е.Е., 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доцент кафедры методики преподавания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предметов естественно-математического цикла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78142" y="548680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ГАУ ДПО СОИРО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45224"/>
            <a:ext cx="163332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002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2" cy="432048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АОП самостоятельно </a:t>
            </a:r>
            <a:r>
              <a:rPr lang="ru-RU" dirty="0"/>
              <a:t>разрабатывается и утверждается образовательной организацией, осуществляющей образовательную деятельность в соответствии со Стандартом и с учетом примерной адаптированной основной образовательной </a:t>
            </a:r>
            <a:r>
              <a:rPr lang="ru-RU" dirty="0" smtClean="0"/>
              <a:t>программы.</a:t>
            </a:r>
          </a:p>
          <a:p>
            <a:pPr algn="just"/>
            <a:r>
              <a:rPr lang="ru-RU" dirty="0"/>
              <a:t>В основу разработки </a:t>
            </a:r>
            <a:r>
              <a:rPr lang="ru-RU" dirty="0" smtClean="0"/>
              <a:t>АОП положены </a:t>
            </a:r>
            <a:r>
              <a:rPr lang="ru-RU" dirty="0"/>
              <a:t>дифференцированный и </a:t>
            </a:r>
            <a:r>
              <a:rPr lang="ru-RU" dirty="0" smtClean="0"/>
              <a:t>системно-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подходы</a:t>
            </a:r>
            <a:r>
              <a:rPr lang="ru-RU" dirty="0"/>
              <a:t>.</a:t>
            </a:r>
          </a:p>
          <a:p>
            <a:r>
              <a:rPr lang="ru-RU" dirty="0" smtClean="0"/>
              <a:t>АОП определяет </a:t>
            </a:r>
            <a:r>
              <a:rPr lang="ru-RU" dirty="0"/>
              <a:t>содержание образования, ожидаемые результаты и условия ее реализации.</a:t>
            </a: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АДАПТИРОВАННАЯ ОБРАЗОВАТЕЛЬНАЯ ПРОГРАММА ДЛЯ ЛИЦ С ОВЗ</a:t>
            </a:r>
          </a:p>
        </p:txBody>
      </p:sp>
    </p:spTree>
    <p:extLst>
      <p:ext uri="{BB962C8B-B14F-4D97-AF65-F5344CB8AC3E}">
        <p14:creationId xmlns:p14="http://schemas.microsoft.com/office/powerpoint/2010/main" xmlns="" val="109858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2" cy="43204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принципы </a:t>
            </a:r>
            <a:r>
              <a:rPr lang="ru-RU" dirty="0"/>
              <a:t>государственной политики РФ в области </a:t>
            </a:r>
            <a:r>
              <a:rPr lang="ru-RU" dirty="0" smtClean="0"/>
              <a:t>образования </a:t>
            </a:r>
            <a:r>
              <a:rPr lang="ru-RU" sz="1900" i="1" dirty="0" smtClean="0"/>
              <a:t>(гуманистический характер образования, единство образовательного пространства на территории Российской Федерации, светский характер образования, общедоступность образования, адаптивность системы образования к уровням и особенностям развития и подготовки обучающихся и воспитанников и др.)</a:t>
            </a:r>
            <a:r>
              <a:rPr lang="ru-RU" dirty="0" smtClean="0"/>
              <a:t>; </a:t>
            </a:r>
            <a:endParaRPr lang="ru-RU" dirty="0"/>
          </a:p>
          <a:p>
            <a:pPr algn="just"/>
            <a:r>
              <a:rPr lang="ru-RU" dirty="0" smtClean="0"/>
              <a:t>принцип </a:t>
            </a:r>
            <a:r>
              <a:rPr lang="ru-RU" dirty="0"/>
              <a:t>учета типологических и индивидуальных образовательных потребностей обучающихся; </a:t>
            </a:r>
          </a:p>
          <a:p>
            <a:pPr algn="just"/>
            <a:r>
              <a:rPr lang="ru-RU" dirty="0" smtClean="0"/>
              <a:t>принцип </a:t>
            </a:r>
            <a:r>
              <a:rPr lang="ru-RU" dirty="0"/>
              <a:t>коррекционной направленности образовательного процесса; </a:t>
            </a:r>
          </a:p>
          <a:p>
            <a:pPr algn="just"/>
            <a:r>
              <a:rPr lang="ru-RU" dirty="0" smtClean="0"/>
              <a:t>принцип </a:t>
            </a:r>
            <a:r>
              <a:rPr lang="ru-RU" dirty="0"/>
              <a:t>развивающей направленности образовательного </a:t>
            </a:r>
            <a:r>
              <a:rPr lang="ru-RU" dirty="0" smtClean="0"/>
              <a:t>процесса;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ПРИНЦИПЫ РАЗРАБОТКИ АОП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41134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2" cy="432048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онтогенетический принцип; </a:t>
            </a:r>
          </a:p>
          <a:p>
            <a:pPr algn="just"/>
            <a:r>
              <a:rPr lang="ru-RU" dirty="0"/>
              <a:t>принцип </a:t>
            </a:r>
            <a:r>
              <a:rPr lang="ru-RU" dirty="0" smtClean="0"/>
              <a:t>преемственности;</a:t>
            </a:r>
          </a:p>
          <a:p>
            <a:pPr algn="just"/>
            <a:r>
              <a:rPr lang="ru-RU" dirty="0" smtClean="0"/>
              <a:t>принцип </a:t>
            </a:r>
            <a:r>
              <a:rPr lang="ru-RU" dirty="0"/>
              <a:t>целостности содержания </a:t>
            </a:r>
            <a:r>
              <a:rPr lang="ru-RU" dirty="0" smtClean="0"/>
              <a:t>образования; </a:t>
            </a:r>
            <a:endParaRPr lang="ru-RU" dirty="0"/>
          </a:p>
          <a:p>
            <a:pPr algn="just"/>
            <a:r>
              <a:rPr lang="ru-RU" dirty="0" smtClean="0"/>
              <a:t>принцип </a:t>
            </a:r>
            <a:r>
              <a:rPr lang="ru-RU" dirty="0"/>
              <a:t>направленности на формирование </a:t>
            </a:r>
            <a:r>
              <a:rPr lang="ru-RU" dirty="0" smtClean="0"/>
              <a:t>деятельности; </a:t>
            </a:r>
            <a:endParaRPr lang="ru-RU" dirty="0"/>
          </a:p>
          <a:p>
            <a:pPr algn="just"/>
            <a:r>
              <a:rPr lang="ru-RU" dirty="0" smtClean="0"/>
              <a:t>принцип </a:t>
            </a:r>
            <a:r>
              <a:rPr lang="ru-RU" dirty="0"/>
              <a:t>переноса усвоенных знаний и умений и навыков и отношений, сформированных в условиях учебной ситуации, в различные жизненные </a:t>
            </a:r>
            <a:r>
              <a:rPr lang="ru-RU" dirty="0" smtClean="0"/>
              <a:t>ситуации; </a:t>
            </a:r>
            <a:endParaRPr lang="ru-RU" dirty="0"/>
          </a:p>
          <a:p>
            <a:pPr algn="just"/>
            <a:r>
              <a:rPr lang="ru-RU" dirty="0" smtClean="0"/>
              <a:t>принцип </a:t>
            </a:r>
            <a:r>
              <a:rPr lang="ru-RU" dirty="0"/>
              <a:t>сотрудничества с семьей.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ПРИНЦИПЫ РАЗРАБОТКИ АОП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966330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2" cy="40324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/>
              <a:t>ФГОС НОО</a:t>
            </a:r>
          </a:p>
          <a:p>
            <a:pPr algn="just"/>
            <a:r>
              <a:rPr lang="ru-RU" sz="2800" dirty="0" smtClean="0"/>
              <a:t>ФГОС ООО</a:t>
            </a:r>
          </a:p>
          <a:p>
            <a:pPr algn="just"/>
            <a:r>
              <a:rPr lang="ru-RU" sz="2800" dirty="0" smtClean="0"/>
              <a:t>ФГОС СОО</a:t>
            </a:r>
          </a:p>
          <a:p>
            <a:pPr algn="just"/>
            <a:r>
              <a:rPr lang="ru-RU" sz="2800" dirty="0" smtClean="0"/>
              <a:t>Изменения (дополнения во ФГОС НОО, ФГОС ООО)</a:t>
            </a:r>
          </a:p>
          <a:p>
            <a:pPr algn="just"/>
            <a:r>
              <a:rPr lang="ru-RU" sz="2800" dirty="0" smtClean="0"/>
              <a:t>ФГОС НОО обучающихся с ОВЗ</a:t>
            </a:r>
          </a:p>
          <a:p>
            <a:pPr algn="just"/>
            <a:r>
              <a:rPr lang="ru-RU" sz="2800" dirty="0" smtClean="0"/>
              <a:t>ФГОС образования обучающихся с УО (ИН)</a:t>
            </a:r>
          </a:p>
          <a:p>
            <a:pPr algn="just"/>
            <a:r>
              <a:rPr lang="ru-RU" sz="2800" dirty="0" smtClean="0"/>
              <a:t>Примерные АООП НОО</a:t>
            </a:r>
          </a:p>
          <a:p>
            <a:pPr algn="just"/>
            <a:r>
              <a:rPr lang="ru-RU" sz="2800" dirty="0" smtClean="0"/>
              <a:t> ООП образовательной организации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АДАПТИРОВАННАЯ ОБРАЗОВАТЕЛЬНАЯ ПРОГРАММА </a:t>
            </a:r>
            <a:r>
              <a:rPr lang="ru-RU" sz="3200" b="1" dirty="0" smtClean="0"/>
              <a:t>ДЛЯ </a:t>
            </a:r>
            <a:r>
              <a:rPr lang="ru-RU" sz="3200" b="1" dirty="0"/>
              <a:t>ЛИЦ С </a:t>
            </a:r>
            <a:r>
              <a:rPr lang="ru-RU" sz="3200" b="1" dirty="0" smtClean="0"/>
              <a:t>ОВЗ </a:t>
            </a:r>
            <a:br>
              <a:rPr lang="ru-RU" sz="3200" b="1" dirty="0" smtClean="0"/>
            </a:br>
            <a:r>
              <a:rPr lang="ru-RU" sz="3200" b="1" dirty="0" smtClean="0"/>
              <a:t>разрабатывается на основе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891054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2" cy="436510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Приказа </a:t>
            </a:r>
            <a:r>
              <a:rPr lang="ru-RU" dirty="0"/>
              <a:t>Министерства образования и науки РФ от 30 августа 2013 г. N 1015</a:t>
            </a:r>
            <a:r>
              <a:rPr lang="ru-RU" dirty="0" smtClean="0"/>
              <a:t>«Об </a:t>
            </a:r>
            <a:r>
              <a:rPr lang="ru-RU" dirty="0"/>
              <a:t>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</a:t>
            </a:r>
            <a:r>
              <a:rPr lang="ru-RU" dirty="0" smtClean="0"/>
              <a:t>»</a:t>
            </a:r>
          </a:p>
          <a:p>
            <a:pPr algn="just"/>
            <a:r>
              <a:rPr lang="ru-RU" dirty="0" smtClean="0"/>
              <a:t>Письма </a:t>
            </a:r>
            <a:r>
              <a:rPr lang="ru-RU" dirty="0"/>
              <a:t>Министерства образования и науки РФ от 18.04.2008 № </a:t>
            </a:r>
            <a:r>
              <a:rPr lang="ru-RU" dirty="0" smtClean="0"/>
              <a:t>АФ-150/06 «</a:t>
            </a:r>
            <a:r>
              <a:rPr lang="ru-RU" dirty="0"/>
              <a:t>О создании условий для получения образования детьми с ограниченными возможностями здоровья и детьми-инвалидами» </a:t>
            </a:r>
            <a:r>
              <a:rPr lang="ru-RU" dirty="0" smtClean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АДАПТИРОВАННАЯ ОБРАЗОВАТЕЛЬНАЯ ПРОГРАММА </a:t>
            </a:r>
            <a:r>
              <a:rPr lang="ru-RU" sz="3200" b="1" dirty="0" smtClean="0"/>
              <a:t>ДЛЯ </a:t>
            </a:r>
            <a:r>
              <a:rPr lang="ru-RU" sz="3200" b="1" dirty="0"/>
              <a:t>ЛИЦ С </a:t>
            </a:r>
            <a:r>
              <a:rPr lang="ru-RU" sz="3200" b="1" dirty="0" smtClean="0"/>
              <a:t>ОВЗ </a:t>
            </a:r>
            <a:br>
              <a:rPr lang="ru-RU" sz="3200" b="1" dirty="0" smtClean="0"/>
            </a:br>
            <a:r>
              <a:rPr lang="ru-RU" sz="3200" b="1" dirty="0" smtClean="0"/>
              <a:t>разрабатывается на основе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60299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АДАПТИРОВАННАЯ ОБРАЗОВАТЕЛЬНАЯ ПРОГРАММА </a:t>
            </a:r>
            <a:r>
              <a:rPr lang="ru-RU" sz="3200" b="1" dirty="0" smtClean="0"/>
              <a:t>ДЛЯ </a:t>
            </a:r>
            <a:r>
              <a:rPr lang="ru-RU" sz="3200" b="1" dirty="0"/>
              <a:t>ЛИЦ С </a:t>
            </a:r>
            <a:r>
              <a:rPr lang="ru-RU" sz="3200" b="1" dirty="0" smtClean="0"/>
              <a:t>ОВЗ </a:t>
            </a:r>
            <a:br>
              <a:rPr lang="ru-RU" sz="3200" b="1" dirty="0" smtClean="0"/>
            </a:br>
            <a:r>
              <a:rPr lang="ru-RU" sz="3200" b="1" dirty="0" smtClean="0"/>
              <a:t>разрабатывается на основе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742806" cy="413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32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АДАПТИРОВАННАЯ ОБРАЗОВАТЕЛЬНАЯ ПРОГРАММА </a:t>
            </a:r>
            <a:r>
              <a:rPr lang="ru-RU" sz="3200" b="1" dirty="0" smtClean="0"/>
              <a:t>ДЛЯ </a:t>
            </a:r>
            <a:r>
              <a:rPr lang="ru-RU" sz="3200" b="1" dirty="0"/>
              <a:t>ЛИЦ С </a:t>
            </a:r>
            <a:r>
              <a:rPr lang="ru-RU" sz="3200" b="1" dirty="0" smtClean="0"/>
              <a:t>ОВЗ </a:t>
            </a:r>
            <a:br>
              <a:rPr lang="ru-RU" sz="3200" b="1" dirty="0" smtClean="0"/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часть 3 статья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79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ФЗ № 273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280" y="2679220"/>
            <a:ext cx="8362942" cy="2910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8406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АДАПТИРОВАННАЯ ОБРАЗОВАТЕЛЬНАЯ ПРОГРАММА </a:t>
            </a:r>
            <a:r>
              <a:rPr lang="ru-RU" sz="3200" b="1" dirty="0" smtClean="0"/>
              <a:t>ДЛЯ </a:t>
            </a:r>
            <a:r>
              <a:rPr lang="ru-RU" sz="3200" b="1" dirty="0"/>
              <a:t>ЛИЦ С </a:t>
            </a:r>
            <a:r>
              <a:rPr lang="ru-RU" sz="3200" b="1" dirty="0" smtClean="0"/>
              <a:t>ОВЗ </a:t>
            </a:r>
            <a:br>
              <a:rPr lang="ru-RU" sz="3200" b="1" dirty="0" smtClean="0"/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часть 2 статья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79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ФЗ № 273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08" y="2420888"/>
            <a:ext cx="868527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259632" y="3212976"/>
            <a:ext cx="7488832" cy="360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3528" y="3429000"/>
            <a:ext cx="4320480" cy="180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7023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АДАПТИРОВАННАЯ ОБРАЗОВАТЕЛЬНАЯ ПРОГРАММА </a:t>
            </a:r>
            <a:r>
              <a:rPr lang="ru-RU" sz="3200" b="1" dirty="0" smtClean="0"/>
              <a:t>ДЛЯ </a:t>
            </a:r>
            <a:r>
              <a:rPr lang="ru-RU" sz="3200" b="1" dirty="0"/>
              <a:t>ЛИЦ С </a:t>
            </a:r>
            <a:r>
              <a:rPr lang="ru-RU" sz="3200" b="1" dirty="0" smtClean="0"/>
              <a:t>ОВЗ </a:t>
            </a:r>
            <a:br>
              <a:rPr lang="ru-RU" sz="3200" b="1" dirty="0" smtClean="0"/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часть 3 статья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79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ФЗ № 273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10017"/>
            <a:ext cx="8593782" cy="1991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98"/>
          <a:stretch/>
        </p:blipFill>
        <p:spPr bwMode="auto">
          <a:xfrm>
            <a:off x="251520" y="4747490"/>
            <a:ext cx="8593782" cy="173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87624" y="3176972"/>
            <a:ext cx="7272808" cy="360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67544" y="3405956"/>
            <a:ext cx="432048" cy="38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733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АДАПТИРОВАННАЯ ОБРАЗОВАТЕЛЬНАЯ ПРОГРАММА </a:t>
            </a:r>
            <a:r>
              <a:rPr lang="ru-RU" sz="3200" b="1" dirty="0" smtClean="0"/>
              <a:t>ДЛЯ </a:t>
            </a:r>
            <a:r>
              <a:rPr lang="ru-RU" sz="3200" b="1" dirty="0"/>
              <a:t>ЛИЦ С </a:t>
            </a:r>
            <a:r>
              <a:rPr lang="ru-RU" sz="3200" b="1" dirty="0" smtClean="0"/>
              <a:t>ОВЗ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0025"/>
            <a:ext cx="8712968" cy="1337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7"/>
            <a:ext cx="8712968" cy="19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3568" y="3789040"/>
            <a:ext cx="62646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87824" y="4941168"/>
            <a:ext cx="5616624" cy="360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5536" y="5132962"/>
            <a:ext cx="2520280" cy="180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049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348880"/>
            <a:ext cx="8208911" cy="42484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образовательных организациях должны создаваться «необходимые условия для получения без дискриминации качественного образования лицами с ограниченными возможностями здоровья, для коррекции нарушений развития и социальной адаптации, оказания ранней коррекционной помощи на основе специальных педагогических подходов и наиболее подходящих для этих лиц языков, методов и способов общения и условия, в максимальной степени способствующие получению образования определенного уровня и определенной направленности, а также социальному развитию этих лиц, в том числе посредством организации инклюзивного образования лиц с ограниченными возможностями здоровья»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Федеральный закон N 273-ФЗ</a:t>
            </a:r>
          </a:p>
        </p:txBody>
      </p:sp>
    </p:spTree>
    <p:extLst>
      <p:ext uri="{BB962C8B-B14F-4D97-AF65-F5344CB8AC3E}">
        <p14:creationId xmlns:p14="http://schemas.microsoft.com/office/powerpoint/2010/main" xmlns="" val="443207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5863"/>
            <a:ext cx="8673378" cy="3559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ПОЛОЖЕНИЯ ОО ПРИ РЕАЛИЗАЦИИ </a:t>
            </a:r>
            <a:br>
              <a:rPr lang="ru-RU" sz="3200" b="1" dirty="0" smtClean="0"/>
            </a:br>
            <a:r>
              <a:rPr lang="ru-RU" sz="3200" b="1" dirty="0" smtClean="0"/>
              <a:t>АОП ДЛЯ </a:t>
            </a:r>
            <a:r>
              <a:rPr lang="ru-RU" sz="3200" b="1" dirty="0"/>
              <a:t>ЛИЦ С </a:t>
            </a:r>
            <a:r>
              <a:rPr lang="ru-RU" sz="3200" b="1" dirty="0" smtClean="0"/>
              <a:t>ОВЗ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87624" y="2924944"/>
            <a:ext cx="72728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47664" y="5589240"/>
            <a:ext cx="6984776" cy="360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7544" y="5859270"/>
            <a:ext cx="4968552" cy="180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67544" y="3140968"/>
            <a:ext cx="8064896" cy="360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7544" y="3362304"/>
            <a:ext cx="17281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1784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ПОЛОЖЕНИЯ ОО ПРИ РЕАЛИЗАЦИИ </a:t>
            </a:r>
            <a:br>
              <a:rPr lang="ru-RU" sz="3200" b="1" dirty="0" smtClean="0"/>
            </a:br>
            <a:r>
              <a:rPr lang="ru-RU" sz="3200" b="1" dirty="0" smtClean="0"/>
              <a:t>АОП ДЛЯ </a:t>
            </a:r>
            <a:r>
              <a:rPr lang="ru-RU" sz="3200" b="1" dirty="0"/>
              <a:t>ЛИЦ С </a:t>
            </a:r>
            <a:r>
              <a:rPr lang="ru-RU" sz="3200" b="1" dirty="0" smtClean="0"/>
              <a:t>ОВЗ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7544" y="3362304"/>
            <a:ext cx="17281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427" y="3316351"/>
            <a:ext cx="8367915" cy="1552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8317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АДАПТИРОВАННАЯ ОБРАЗОВАТЕЛЬНАЯ ПРОГРАММА </a:t>
            </a:r>
            <a:r>
              <a:rPr lang="ru-RU" sz="3200" b="1" dirty="0" smtClean="0"/>
              <a:t>ДЛЯ </a:t>
            </a:r>
            <a:r>
              <a:rPr lang="ru-RU" sz="3200" b="1" dirty="0"/>
              <a:t>ЛИЦ С </a:t>
            </a:r>
            <a:r>
              <a:rPr lang="ru-RU" sz="3200" b="1" dirty="0" smtClean="0"/>
              <a:t>ОВЗ </a:t>
            </a:r>
            <a:br>
              <a:rPr lang="ru-RU" sz="3200" b="1" dirty="0" smtClean="0"/>
            </a:br>
            <a:r>
              <a:rPr lang="ru-RU" sz="3200" b="1" dirty="0" smtClean="0"/>
              <a:t>разрабатывается на основе</a:t>
            </a: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74" b="5128"/>
          <a:stretch/>
        </p:blipFill>
        <p:spPr bwMode="auto">
          <a:xfrm>
            <a:off x="1979712" y="1985320"/>
            <a:ext cx="5281826" cy="4687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8139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АДАПТИРОВАННАЯ ОБРАЗОВАТЕЛЬНАЯ ПРОГРАММА </a:t>
            </a:r>
            <a:r>
              <a:rPr lang="ru-RU" sz="3200" b="1" dirty="0" smtClean="0"/>
              <a:t>ДЛЯ </a:t>
            </a:r>
            <a:r>
              <a:rPr lang="ru-RU" sz="3200" b="1" dirty="0"/>
              <a:t>ЛИЦ С </a:t>
            </a:r>
            <a:r>
              <a:rPr lang="ru-RU" sz="3200" b="1" dirty="0" smtClean="0"/>
              <a:t>ОВЗ </a:t>
            </a:r>
            <a:br>
              <a:rPr lang="ru-RU" sz="3200" b="1" dirty="0" smtClean="0"/>
            </a:br>
            <a:r>
              <a:rPr lang="ru-RU" sz="3200" b="1" dirty="0" smtClean="0"/>
              <a:t>разрабатывается на основе</a:t>
            </a:r>
            <a:endParaRPr lang="ru-RU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8496944" cy="253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4972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АДАПТИРОВАННАЯ ОБРАЗОВАТЕЛЬНАЯ ПРОГРАММА </a:t>
            </a:r>
            <a:r>
              <a:rPr lang="ru-RU" sz="3200" b="1" dirty="0" smtClean="0"/>
              <a:t>ДЛЯ </a:t>
            </a:r>
            <a:r>
              <a:rPr lang="ru-RU" sz="3200" b="1" dirty="0"/>
              <a:t>ЛИЦ С </a:t>
            </a:r>
            <a:r>
              <a:rPr lang="ru-RU" sz="3200" b="1" dirty="0" smtClean="0"/>
              <a:t>ОВЗ </a:t>
            </a:r>
            <a:br>
              <a:rPr lang="ru-RU" sz="3200" b="1" dirty="0" smtClean="0"/>
            </a:br>
            <a:r>
              <a:rPr lang="ru-RU" sz="3200" b="1" dirty="0" smtClean="0"/>
              <a:t>разрабатывается на основе</a:t>
            </a:r>
            <a:endParaRPr lang="ru-RU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510" y="2420887"/>
            <a:ext cx="8656046" cy="3638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436096" y="3573016"/>
            <a:ext cx="32403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95536" y="3861048"/>
            <a:ext cx="8280920" cy="720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536" y="4240311"/>
            <a:ext cx="5688632" cy="527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6277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СТРУКТУРА АОП ДЛЯ </a:t>
            </a:r>
            <a:r>
              <a:rPr lang="ru-RU" sz="3200" b="1" dirty="0"/>
              <a:t>ЛИЦ С ОВЗ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708920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Целевой </a:t>
            </a:r>
            <a:r>
              <a:rPr lang="ru-RU" sz="2800" b="1" dirty="0" smtClean="0"/>
              <a:t>раздел включает</a:t>
            </a:r>
            <a:endParaRPr lang="ru-RU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пояснительную записку;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планируемые результаты освоения </a:t>
            </a:r>
            <a:r>
              <a:rPr lang="ru-RU" sz="2800" dirty="0" smtClean="0"/>
              <a:t>обучающимися</a:t>
            </a:r>
            <a:r>
              <a:rPr lang="ru-RU" sz="2800" b="1" dirty="0" smtClean="0"/>
              <a:t> </a:t>
            </a:r>
            <a:r>
              <a:rPr lang="ru-RU" sz="2800" dirty="0" smtClean="0"/>
              <a:t>АОП; </a:t>
            </a:r>
            <a:endParaRPr lang="ru-RU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систему оценки достижения планируемых результатов освоения </a:t>
            </a:r>
            <a:r>
              <a:rPr lang="ru-RU" sz="2800" dirty="0" smtClean="0"/>
              <a:t>АОП.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001498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СТРУКТУРА АОП ДЛЯ </a:t>
            </a:r>
            <a:r>
              <a:rPr lang="ru-RU" sz="3200" b="1" dirty="0"/>
              <a:t>ЛИЦ С ОВЗ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7016" y="1844824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Содержательный раздел </a:t>
            </a:r>
            <a:r>
              <a:rPr lang="ru-RU" sz="2800" b="1" dirty="0" smtClean="0"/>
              <a:t>включает </a:t>
            </a:r>
            <a:endParaRPr lang="ru-R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программы </a:t>
            </a:r>
            <a:r>
              <a:rPr lang="ru-RU" sz="2600" dirty="0"/>
              <a:t>отдельных учебных предметов, коррекционных курсов;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программу </a:t>
            </a:r>
            <a:r>
              <a:rPr lang="ru-RU" sz="2600" dirty="0"/>
              <a:t>духовно-нравственного развития;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программу </a:t>
            </a:r>
            <a:r>
              <a:rPr lang="ru-RU" sz="2600" dirty="0"/>
              <a:t>формирования УУД </a:t>
            </a:r>
            <a:r>
              <a:rPr lang="ru-RU" sz="2600" dirty="0" smtClean="0"/>
              <a:t>у обучающихся </a:t>
            </a:r>
            <a:r>
              <a:rPr lang="ru-RU" sz="2600" dirty="0"/>
              <a:t>с </a:t>
            </a:r>
            <a:r>
              <a:rPr lang="ru-RU" sz="2600" dirty="0" smtClean="0"/>
              <a:t>ОВЗ; </a:t>
            </a: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программу </a:t>
            </a:r>
            <a:r>
              <a:rPr lang="ru-RU" sz="2600" dirty="0"/>
              <a:t>формирования экологической культуры, здорового и безопасного образа жизни;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программу </a:t>
            </a:r>
            <a:r>
              <a:rPr lang="ru-RU" sz="2600" dirty="0"/>
              <a:t>коррекционной работы;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программу </a:t>
            </a:r>
            <a:r>
              <a:rPr lang="ru-RU" sz="2600" dirty="0"/>
              <a:t>внеурочной </a:t>
            </a:r>
            <a:r>
              <a:rPr lang="ru-RU" sz="2600" dirty="0" smtClean="0"/>
              <a:t>деятельности.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2089309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СТРУКТУРА АОП ДЛЯ </a:t>
            </a:r>
            <a:r>
              <a:rPr lang="ru-RU" sz="3200" b="1" dirty="0"/>
              <a:t>ЛИЦ С ОВЗ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6075" y="285293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Организационный </a:t>
            </a:r>
            <a:r>
              <a:rPr lang="ru-RU" sz="2800" b="1" dirty="0" smtClean="0"/>
              <a:t>раздел включает</a:t>
            </a:r>
            <a:endParaRPr lang="ru-RU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учебный план;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систему условий реализации </a:t>
            </a:r>
            <a:r>
              <a:rPr lang="ru-RU" sz="2800" dirty="0" smtClean="0"/>
              <a:t>АОП.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53712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ЭТАПЫ РАЗРАБОТКИ АОП ДЛЯ </a:t>
            </a:r>
            <a:r>
              <a:rPr lang="ru-RU" sz="3200" b="1" dirty="0"/>
              <a:t>ЛИЦ С ОВЗ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04864"/>
            <a:ext cx="82465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Изучение нормативно-правовой документации;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Изучение рекомендации ПМПК по созданию специальных условий образования;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Изучение готовности образовательной организации к реализации образовательного процесса для данной группы обучающихся;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Составление обобщённой характеристики </a:t>
            </a:r>
            <a:r>
              <a:rPr lang="ru-RU" sz="2800" dirty="0" smtClean="0"/>
              <a:t>обучающихся </a:t>
            </a:r>
            <a:r>
              <a:rPr lang="ru-RU" sz="2800" dirty="0"/>
              <a:t>на основании документаций ПМПК и результатов медицинского обследования</a:t>
            </a:r>
            <a:r>
              <a:rPr lang="ru-RU" sz="2800" dirty="0" smtClean="0"/>
              <a:t>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057847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ЭТАПЫ РАЗРАБОТКИ АОП ДЛЯ </a:t>
            </a:r>
            <a:r>
              <a:rPr lang="ru-RU" sz="3200" b="1" dirty="0"/>
              <a:t>ЛИЦ С ОВЗ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132856"/>
            <a:ext cx="81788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Проведение психолого-медико-педагогического </a:t>
            </a:r>
            <a:r>
              <a:rPr lang="ru-RU" sz="2800" dirty="0"/>
              <a:t>консилиума по </a:t>
            </a:r>
            <a:r>
              <a:rPr lang="ru-RU" sz="2800" dirty="0" smtClean="0"/>
              <a:t>разработке </a:t>
            </a:r>
            <a:r>
              <a:rPr lang="ru-RU" sz="2800" dirty="0"/>
              <a:t>АОП;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Подготовка проекта АОП;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Обсуждение проекта АОП на заседании МС;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Принятие проекта АОП на педагогическом совете, утверждение и введение  в действие приказом директора</a:t>
            </a:r>
            <a:r>
              <a:rPr lang="ru-RU" sz="2800" dirty="0" smtClean="0"/>
              <a:t>.</a:t>
            </a:r>
          </a:p>
          <a:p>
            <a:pPr lvl="0"/>
            <a:r>
              <a:rPr lang="ru-RU" sz="2800" i="1" dirty="0" smtClean="0"/>
              <a:t>При необходимости образовательная организация может вносить в АОП изменения и дополнения.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208463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ОБУЧАЮЩИЙСЯ С ОВЗ</a:t>
            </a:r>
            <a:endParaRPr lang="ru-RU" sz="3600" b="1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521587" y="2564904"/>
            <a:ext cx="8208912" cy="3777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Обучающийся с особыми образовательными потребностями -</a:t>
            </a:r>
            <a:r>
              <a:rPr lang="ru-RU" dirty="0" smtClean="0">
                <a:solidFill>
                  <a:srgbClr val="000000"/>
                </a:solidFill>
              </a:rPr>
              <a:t> это обучающийся, нуждающийся в получении специальной психолого-педагогической помощи и организации особых условий при их воспитании и обучении</a:t>
            </a:r>
          </a:p>
          <a:p>
            <a:pPr algn="just"/>
            <a:endParaRPr lang="ru-RU" b="1" dirty="0" smtClean="0">
              <a:solidFill>
                <a:srgbClr val="000000"/>
              </a:solidFill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</a:rPr>
              <a:t>Обучающийся с ограниченными возможностями </a:t>
            </a:r>
            <a:r>
              <a:rPr lang="ru-RU" b="1" dirty="0" smtClean="0">
                <a:solidFill>
                  <a:srgbClr val="000000"/>
                </a:solidFill>
              </a:rPr>
              <a:t>здоровья (ОВЗ) </a:t>
            </a:r>
            <a:r>
              <a:rPr lang="ru-RU" b="1" dirty="0">
                <a:solidFill>
                  <a:srgbClr val="000000"/>
                </a:solidFill>
              </a:rPr>
              <a:t>- </a:t>
            </a:r>
            <a:r>
              <a:rPr lang="ru-RU" dirty="0">
                <a:solidFill>
                  <a:srgbClr val="000000"/>
                </a:solidFill>
              </a:rPr>
              <a:t>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84176" cy="118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7609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2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Критерии эффективности АОП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2283" y="1916832"/>
            <a:ext cx="864096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Создание </a:t>
            </a:r>
            <a:r>
              <a:rPr lang="ru-RU" sz="2000" dirty="0" smtClean="0"/>
              <a:t>условий освоения АОП с </a:t>
            </a:r>
            <a:r>
              <a:rPr lang="ru-RU" sz="2000" dirty="0"/>
              <a:t>учетом рекомендаций ПМПК и </a:t>
            </a:r>
            <a:r>
              <a:rPr lang="ru-RU" sz="2000" dirty="0" smtClean="0"/>
              <a:t>МСЭ;</a:t>
            </a:r>
            <a:endParaRPr lang="ru-RU" sz="2000" dirty="0"/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наличие в вариативной части образовательных программ, позволяющих индивидуально корректировать нарушения учебных и коммуникативных умений, социальной адаптации обучающихся;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выбор методов обучения, обусловленный в каждом отдельном случае целями обучения, индивидуальными особенностями обучающегося, уровнем профессиональной подготовки педагогов, методического и материально-технического обеспечения;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обеспечение обучающихся печатными и электронными образовательными ресурсами в формах, адаптированных к ограничениям их здоровья;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проведение текущего контроля успеваемости, промежуточной и государственной итоговой аттестации обучающихся с учетом особенностей нарушений их здоровья;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048190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2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Критерии эффективности АОП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36912"/>
            <a:ext cx="864096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разработка при необходимости индивидуальных учебных планов и индивидуальных графиков, позволяющих обучаться с учетом различных вариантов проведения занятий;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осуществление комплексного сопровождения образовательного процесса лиц с ОВЗ и инвалидов в соответствии с рекомендациями  ПМПК и  МСЭ;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установление особого порядка освоения дисциплины «физическая культура» на основе соблюдения принципов </a:t>
            </a:r>
            <a:r>
              <a:rPr lang="ru-RU" sz="2000" dirty="0" err="1" smtClean="0"/>
              <a:t>здоровьесбережения</a:t>
            </a:r>
            <a:r>
              <a:rPr lang="ru-RU" sz="2000" dirty="0" smtClean="0"/>
              <a:t> и адаптивной физической культуры;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создание толерантной социокультурной среды, волонтерской помощи обучающимся с ОВЗ и инвалидам.</a:t>
            </a:r>
          </a:p>
        </p:txBody>
      </p:sp>
    </p:spTree>
    <p:extLst>
      <p:ext uri="{BB962C8B-B14F-4D97-AF65-F5344CB8AC3E}">
        <p14:creationId xmlns:p14="http://schemas.microsoft.com/office/powerpoint/2010/main" xmlns="" val="977327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Программы отдельных учебных предметов, курсов (рабочие программы) должны обеспечивать достижение планируемых результатов освоения адаптированной образовательной программы.</a:t>
            </a:r>
          </a:p>
          <a:p>
            <a:r>
              <a:rPr lang="ru-RU" dirty="0"/>
              <a:t>Рабочие программы отдельных учебных предметов, курсов разрабатываются на основе требований к результатам освоения адаптированной образовательной программы.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Рабочая программа учителя как часть АОП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4231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75467"/>
            <a:ext cx="8280919" cy="3450696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Рабочая программа </a:t>
            </a:r>
            <a:r>
              <a:rPr lang="ru-RU" dirty="0"/>
              <a:t>– нормативный документ (локальный нормативный акт общеобразовательного учреждения (организации)), определяющий содержание, объем, структуру учебного процесса по изучению конкретной учебной дисциплины, основывающийся на государственном образовательном стандарте и примерной программе по учебному предмету, рекомендованной (допущенной)  федеральными органами образования.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Рабочая программа учителя как часть АОП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467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75467"/>
            <a:ext cx="8280919" cy="34506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Цель рабочей программы – </a:t>
            </a:r>
            <a:r>
              <a:rPr lang="ru-RU" dirty="0"/>
              <a:t>планирование, организация, коррекция учебного процесса, управление учебным процессом по изучению учебной дисциплины.</a:t>
            </a:r>
          </a:p>
          <a:p>
            <a:pPr algn="just"/>
            <a:r>
              <a:rPr lang="ru-RU" b="1" dirty="0"/>
              <a:t>Задачи рабочей программы – </a:t>
            </a:r>
            <a:r>
              <a:rPr lang="ru-RU" dirty="0"/>
              <a:t>определение основных методических подходов и последовательности изучения учебной дисциплины с учетом особенностей учебного процесса общеобразовательного учреждения (организации) и контингента учащихся в текущем учебном году.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Рабочая программа учителя как часть АОП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9061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76872"/>
            <a:ext cx="8280919" cy="4320479"/>
          </a:xfrm>
        </p:spPr>
        <p:txBody>
          <a:bodyPr>
            <a:noAutofit/>
          </a:bodyPr>
          <a:lstStyle/>
          <a:p>
            <a:pPr marL="457200" indent="-457200" algn="just">
              <a:buAutoNum type="arabicParenR"/>
            </a:pPr>
            <a:r>
              <a:rPr lang="ru-RU" b="1" dirty="0" smtClean="0"/>
              <a:t>личностные, метапредметные и предметные результаты </a:t>
            </a:r>
            <a:r>
              <a:rPr lang="ru-RU" dirty="0" smtClean="0"/>
              <a:t>освоения конкретного учебного предмета, курса (в том числе жизненные компетенции, которые должны формироваться у обучающихся в процессе обучения);</a:t>
            </a:r>
          </a:p>
          <a:p>
            <a:pPr marL="457200" indent="-457200" algn="just">
              <a:buAutoNum type="arabicParenR"/>
            </a:pPr>
            <a:r>
              <a:rPr lang="ru-RU" b="1" dirty="0" smtClean="0"/>
              <a:t>содержание</a:t>
            </a:r>
            <a:r>
              <a:rPr lang="ru-RU" dirty="0" smtClean="0"/>
              <a:t> </a:t>
            </a:r>
            <a:r>
              <a:rPr lang="ru-RU" dirty="0"/>
              <a:t>учебного предмета, </a:t>
            </a:r>
            <a:r>
              <a:rPr lang="ru-RU" dirty="0" smtClean="0"/>
              <a:t>курса;</a:t>
            </a:r>
          </a:p>
          <a:p>
            <a:pPr marL="457200" indent="-457200" algn="just">
              <a:buAutoNum type="arabicParenR"/>
            </a:pPr>
            <a:r>
              <a:rPr lang="ru-RU" b="1" dirty="0" smtClean="0"/>
              <a:t>тематическое </a:t>
            </a:r>
            <a:r>
              <a:rPr lang="ru-RU" b="1" dirty="0"/>
              <a:t>планирование </a:t>
            </a:r>
            <a:r>
              <a:rPr lang="ru-RU" dirty="0"/>
              <a:t>с определением основных видов учебной деятельности и основными видами коррекционной работы, реализуемыми в рамках данного </a:t>
            </a:r>
            <a:r>
              <a:rPr lang="ru-RU" dirty="0" smtClean="0"/>
              <a:t>курса;</a:t>
            </a:r>
          </a:p>
          <a:p>
            <a:pPr marL="457200" indent="-457200">
              <a:buAutoNum type="arabicParenR"/>
            </a:pPr>
            <a:endParaRPr lang="ru-RU" sz="2200" dirty="0" smtClean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В соответствии с ФГОС рабочие программы отдельных учебных предметов, курсов </a:t>
            </a:r>
            <a:r>
              <a:rPr lang="ru-RU" sz="2800" b="1" u="sng" dirty="0"/>
              <a:t>должны</a:t>
            </a:r>
            <a:r>
              <a:rPr lang="ru-RU" sz="2800" b="1" dirty="0"/>
              <a:t> содержать:</a:t>
            </a:r>
            <a:br>
              <a:rPr lang="ru-RU" sz="2800" b="1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1728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280919" cy="4680519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ru-RU" sz="2200" b="1" dirty="0" smtClean="0"/>
              <a:t>пояснительную </a:t>
            </a:r>
            <a:r>
              <a:rPr lang="ru-RU" sz="2200" b="1" dirty="0"/>
              <a:t>записку</a:t>
            </a:r>
            <a:r>
              <a:rPr lang="ru-RU" sz="2200" dirty="0"/>
              <a:t>, </a:t>
            </a:r>
            <a:r>
              <a:rPr lang="ru-RU" sz="2200" dirty="0" smtClean="0"/>
              <a:t>в </a:t>
            </a:r>
            <a:r>
              <a:rPr lang="ru-RU" sz="2200" dirty="0"/>
              <a:t>которой </a:t>
            </a:r>
            <a:r>
              <a:rPr lang="ru-RU" sz="2200" dirty="0" smtClean="0"/>
              <a:t>конкретизируются </a:t>
            </a:r>
            <a:r>
              <a:rPr lang="ru-RU" sz="2200" dirty="0"/>
              <a:t>общие цели данного уровня образования с учетом специфики учебного предмета и особенностей </a:t>
            </a:r>
            <a:r>
              <a:rPr lang="ru-RU" sz="2200" dirty="0" smtClean="0"/>
              <a:t>обучающихся;</a:t>
            </a:r>
          </a:p>
          <a:p>
            <a:pPr marL="457200" indent="-457200">
              <a:buAutoNum type="arabicParenR"/>
            </a:pPr>
            <a:r>
              <a:rPr lang="ru-RU" sz="2200" b="1" dirty="0" smtClean="0"/>
              <a:t>личностные, </a:t>
            </a:r>
            <a:r>
              <a:rPr lang="ru-RU" sz="2200" b="1" dirty="0" err="1" smtClean="0"/>
              <a:t>метапредметные</a:t>
            </a:r>
            <a:r>
              <a:rPr lang="ru-RU" sz="2200" b="1" dirty="0" smtClean="0"/>
              <a:t> и предметные результаты </a:t>
            </a:r>
            <a:r>
              <a:rPr lang="ru-RU" sz="2200" dirty="0" smtClean="0"/>
              <a:t>освоения конкретного учебного предмета, курса (в том числе жизненные компетенции, которые должны формироваться у обучающихся в процессе обучения);</a:t>
            </a:r>
          </a:p>
          <a:p>
            <a:pPr marL="457200" indent="-457200">
              <a:buAutoNum type="arabicParenR"/>
            </a:pPr>
            <a:r>
              <a:rPr lang="ru-RU" sz="2000" b="1" dirty="0" smtClean="0"/>
              <a:t>содержание</a:t>
            </a:r>
            <a:r>
              <a:rPr lang="ru-RU" sz="2000" dirty="0" smtClean="0"/>
              <a:t> </a:t>
            </a:r>
            <a:r>
              <a:rPr lang="ru-RU" sz="2000" dirty="0"/>
              <a:t>учебного предмета, </a:t>
            </a:r>
            <a:r>
              <a:rPr lang="ru-RU" sz="2000" dirty="0" smtClean="0"/>
              <a:t>курса;</a:t>
            </a:r>
          </a:p>
          <a:p>
            <a:pPr marL="457200" indent="-457200">
              <a:buAutoNum type="arabicParenR"/>
            </a:pPr>
            <a:r>
              <a:rPr lang="ru-RU" sz="2000" b="1" dirty="0" smtClean="0"/>
              <a:t>тематическое </a:t>
            </a:r>
            <a:r>
              <a:rPr lang="ru-RU" sz="2000" b="1" dirty="0"/>
              <a:t>планирование </a:t>
            </a:r>
            <a:r>
              <a:rPr lang="ru-RU" sz="2000" dirty="0"/>
              <a:t>с определением основных видов учебной деятельности и основными видами коррекционной работы, реализуемыми в рамках данного </a:t>
            </a:r>
            <a:r>
              <a:rPr lang="ru-RU" sz="2000" dirty="0" smtClean="0"/>
              <a:t>курса;</a:t>
            </a:r>
          </a:p>
          <a:p>
            <a:pPr marL="457200" indent="-457200">
              <a:buAutoNum type="arabicParenR"/>
            </a:pPr>
            <a:r>
              <a:rPr lang="ru-RU" sz="2000" b="1" dirty="0" smtClean="0"/>
              <a:t>описание </a:t>
            </a:r>
            <a:r>
              <a:rPr lang="ru-RU" sz="2000" b="1" dirty="0"/>
              <a:t>специальных образовательных условий</a:t>
            </a:r>
            <a:r>
              <a:rPr lang="ru-RU" sz="2000" dirty="0"/>
              <a:t>, необходимых для успешного освоения программы.</a:t>
            </a:r>
          </a:p>
          <a:p>
            <a:pPr marL="457200" indent="-457200">
              <a:buAutoNum type="arabicParenR"/>
            </a:pPr>
            <a:endParaRPr lang="ru-RU" sz="2200" dirty="0" smtClean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95536" y="260648"/>
            <a:ext cx="8229600" cy="1650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/>
              <a:t>В вязи с особенностями организации образовательного процесса для обучающихся с ОВЗ</a:t>
            </a:r>
            <a:br>
              <a:rPr lang="ru-RU" sz="2800" b="1" dirty="0" smtClean="0"/>
            </a:br>
            <a:r>
              <a:rPr lang="ru-RU" sz="2800" b="1" dirty="0" smtClean="0"/>
              <a:t> рабочие программы отдельных учебных предметов, курсов </a:t>
            </a:r>
            <a:r>
              <a:rPr lang="ru-RU" sz="2800" b="1" u="sng" dirty="0" smtClean="0"/>
              <a:t>могут</a:t>
            </a:r>
            <a:r>
              <a:rPr lang="ru-RU" sz="2800" b="1" dirty="0" smtClean="0"/>
              <a:t> содержать:</a:t>
            </a:r>
            <a:br>
              <a:rPr lang="ru-RU" sz="2800" b="1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28224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8280919" cy="4392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Раскрывает </a:t>
            </a:r>
            <a:r>
              <a:rPr lang="ru-RU" b="1" dirty="0"/>
              <a:t>общую концепцию рабочей программы. В ней конкретизируются общие цели общего образования с учетом специфики учебного предмета в данном классе и особенностей индивидуального развития обучающегося. В пояснительной записке </a:t>
            </a:r>
            <a:r>
              <a:rPr lang="ru-RU" b="1" u="sng" dirty="0" smtClean="0"/>
              <a:t>рекомендуется</a:t>
            </a:r>
            <a:r>
              <a:rPr lang="ru-RU" b="1" dirty="0" smtClean="0"/>
              <a:t> </a:t>
            </a:r>
            <a:r>
              <a:rPr lang="ru-RU" b="1" dirty="0"/>
              <a:t>отразить:</a:t>
            </a:r>
          </a:p>
          <a:p>
            <a:pPr lvl="0"/>
            <a:r>
              <a:rPr lang="ru-RU" dirty="0"/>
              <a:t>Нормативно-правовые документы, на основании которых разработана данная рабочая программа (ФГОС, ФГУП, учебный план и др.), в том числе сведения о программах, на основании которых разработана рабочая программа (примерная программа по предмету, авторская программа с указанием выходных данных</a:t>
            </a:r>
            <a:r>
              <a:rPr lang="ru-RU" dirty="0" smtClean="0"/>
              <a:t>);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Пояснительная записка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к </a:t>
            </a:r>
            <a:r>
              <a:rPr lang="ru-RU" sz="2800" b="1" dirty="0"/>
              <a:t>предмету (курсу) по выбору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49407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8280919" cy="4392487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>Цели </a:t>
            </a:r>
            <a:r>
              <a:rPr lang="ru-RU" dirty="0"/>
              <a:t>изучения предмета в контексте основного общего образования с учётом специфики учебного предмета, цели и задачи, решаемые при реализации рабочей программы по предмету с учетом особенностей </a:t>
            </a:r>
            <a:r>
              <a:rPr lang="ru-RU" dirty="0" smtClean="0"/>
              <a:t>обучающегося;</a:t>
            </a:r>
            <a:endParaRPr lang="ru-RU" dirty="0"/>
          </a:p>
          <a:p>
            <a:pPr lvl="0"/>
            <a:r>
              <a:rPr lang="ru-RU" dirty="0"/>
              <a:t>Общую характеристику учебного предмета, </a:t>
            </a:r>
            <a:r>
              <a:rPr lang="ru-RU" dirty="0" smtClean="0"/>
              <a:t>курса;</a:t>
            </a:r>
          </a:p>
          <a:p>
            <a:pPr lvl="0"/>
            <a:r>
              <a:rPr lang="ru-RU" dirty="0" smtClean="0"/>
              <a:t>Описание </a:t>
            </a:r>
            <a:r>
              <a:rPr lang="ru-RU" dirty="0"/>
              <a:t>места учебного предмета, курса в учебном плане общеобразовательного учреждения (организации</a:t>
            </a:r>
            <a:r>
              <a:rPr lang="ru-RU" dirty="0" smtClean="0"/>
              <a:t>);</a:t>
            </a:r>
            <a:endParaRPr lang="ru-RU" dirty="0"/>
          </a:p>
          <a:p>
            <a:pPr lvl="0"/>
            <a:r>
              <a:rPr lang="ru-RU" dirty="0" smtClean="0"/>
              <a:t>Индивидуальные </a:t>
            </a:r>
            <a:r>
              <a:rPr lang="ru-RU" dirty="0"/>
              <a:t>психолого-педагогические особенности и особые образовательные потребности обучающегося, для которого разработана программа;</a:t>
            </a:r>
          </a:p>
          <a:p>
            <a:pPr lvl="0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В пояснительной записке </a:t>
            </a:r>
            <a:br>
              <a:rPr lang="ru-RU" sz="2800" b="1" dirty="0"/>
            </a:br>
            <a:r>
              <a:rPr lang="ru-RU" sz="2800" b="1" dirty="0"/>
              <a:t>к предмету (курсу) по выбору рекомендуется отразить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939558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8280919" cy="4392487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>Информацию </a:t>
            </a:r>
            <a:r>
              <a:rPr lang="ru-RU" dirty="0"/>
              <a:t>о внесённых изменениях в примерную программу или авторскую программу и их </a:t>
            </a:r>
            <a:r>
              <a:rPr lang="ru-RU" dirty="0" smtClean="0"/>
              <a:t>обоснование;</a:t>
            </a:r>
            <a:endParaRPr lang="ru-RU" dirty="0"/>
          </a:p>
          <a:p>
            <a:pPr lvl="0"/>
            <a:r>
              <a:rPr lang="ru-RU" dirty="0" smtClean="0"/>
              <a:t>Информацию </a:t>
            </a:r>
            <a:r>
              <a:rPr lang="ru-RU" dirty="0"/>
              <a:t>об используемом УМК (особенности его содержания и структуры</a:t>
            </a:r>
            <a:r>
              <a:rPr lang="ru-RU" dirty="0" smtClean="0"/>
              <a:t>);</a:t>
            </a:r>
            <a:endParaRPr lang="ru-RU" dirty="0"/>
          </a:p>
          <a:p>
            <a:pPr lvl="0"/>
            <a:r>
              <a:rPr lang="ru-RU" dirty="0" smtClean="0"/>
              <a:t>Информацию </a:t>
            </a:r>
            <a:r>
              <a:rPr lang="ru-RU" dirty="0"/>
              <a:t>о количестве учебных часов, на которое рассчитана рабочая программа (в соответствии с учебным планом, годовым календарным учебным графиком), в том числе о количестве часов для </a:t>
            </a:r>
            <a:r>
              <a:rPr lang="ru-RU" dirty="0" smtClean="0"/>
              <a:t>реализации практической части;</a:t>
            </a:r>
            <a:endParaRPr lang="ru-RU" dirty="0"/>
          </a:p>
          <a:p>
            <a:pPr lvl="0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В пояснительной записке </a:t>
            </a:r>
            <a:br>
              <a:rPr lang="ru-RU" sz="2800" b="1" dirty="0" smtClean="0"/>
            </a:br>
            <a:r>
              <a:rPr lang="ru-RU" sz="2800" b="1" dirty="0" smtClean="0"/>
              <a:t>к </a:t>
            </a:r>
            <a:r>
              <a:rPr lang="ru-RU" sz="2800" b="1" dirty="0"/>
              <a:t>предмету (курсу) по выбору </a:t>
            </a:r>
            <a:r>
              <a:rPr lang="ru-RU" sz="2800" b="1" dirty="0" smtClean="0"/>
              <a:t>рекомендуется отразить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8017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675466"/>
            <a:ext cx="8208912" cy="3777869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b="1" dirty="0">
                <a:solidFill>
                  <a:srgbClr val="000000"/>
                </a:solidFill>
              </a:rPr>
              <a:t>Инвалид - </a:t>
            </a:r>
            <a:r>
              <a:rPr lang="ru-RU" dirty="0">
                <a:solidFill>
                  <a:srgbClr val="000000"/>
                </a:solidFill>
              </a:rPr>
              <a:t>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</a:t>
            </a:r>
            <a:r>
              <a:rPr lang="ru-RU" dirty="0" smtClean="0">
                <a:solidFill>
                  <a:srgbClr val="000000"/>
                </a:solidFill>
              </a:rPr>
              <a:t>защиты.</a:t>
            </a:r>
          </a:p>
          <a:p>
            <a:pPr lvl="0" algn="just"/>
            <a:r>
              <a:rPr lang="ru-RU" i="1" dirty="0" smtClean="0">
                <a:solidFill>
                  <a:srgbClr val="000000"/>
                </a:solidFill>
              </a:rPr>
              <a:t>Установление статуса «инвалид» осуществляется учреждениями медико-социальной экспертизы и представляет собой медицинскую и одновременно юридическую процедуру.</a:t>
            </a:r>
          </a:p>
          <a:p>
            <a:pPr lvl="0" algn="just"/>
            <a:r>
              <a:rPr lang="ru-RU" b="1" dirty="0" smtClean="0">
                <a:solidFill>
                  <a:srgbClr val="000000"/>
                </a:solidFill>
              </a:rPr>
              <a:t>Реабилитация </a:t>
            </a:r>
            <a:r>
              <a:rPr lang="ru-RU" b="1" dirty="0">
                <a:solidFill>
                  <a:srgbClr val="000000"/>
                </a:solidFill>
              </a:rPr>
              <a:t>инвалидов — </a:t>
            </a:r>
            <a:r>
              <a:rPr lang="ru-RU" dirty="0">
                <a:solidFill>
                  <a:srgbClr val="000000"/>
                </a:solidFill>
              </a:rPr>
              <a:t>система и процесс полного или частичного восстановления способностей инвалидов к бытовой, общественной и профессиональной деятельности.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338328"/>
            <a:ext cx="6779096" cy="125272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ОБУЧАЮЩИЙСЯ - ИНВАЛИД</a:t>
            </a:r>
            <a:endParaRPr lang="ru-RU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84176" cy="118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1816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420888"/>
            <a:ext cx="8280919" cy="4176463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>Информацию </a:t>
            </a:r>
            <a:r>
              <a:rPr lang="ru-RU" dirty="0"/>
              <a:t>об используемых технологиях обучения, формах уроков и т.п., а также о возможной внеурочной деятельности по </a:t>
            </a:r>
            <a:r>
              <a:rPr lang="ru-RU" dirty="0" smtClean="0"/>
              <a:t>предмету;</a:t>
            </a:r>
            <a:endParaRPr lang="ru-RU" dirty="0"/>
          </a:p>
          <a:p>
            <a:pPr lvl="0"/>
            <a:r>
              <a:rPr lang="ru-RU" dirty="0" smtClean="0"/>
              <a:t>Виды </a:t>
            </a:r>
            <a:r>
              <a:rPr lang="ru-RU" dirty="0"/>
              <a:t>и формы промежуточного, итогового контроля (согласно уставу и (или) локальному акту общеобразовательного учреждения (организации</a:t>
            </a:r>
            <a:r>
              <a:rPr lang="ru-RU" dirty="0" smtClean="0"/>
              <a:t>));</a:t>
            </a:r>
            <a:endParaRPr lang="ru-RU" dirty="0"/>
          </a:p>
          <a:p>
            <a:pPr lvl="0"/>
            <a:r>
              <a:rPr lang="ru-RU" dirty="0" smtClean="0"/>
              <a:t>Соответствие </a:t>
            </a:r>
            <a:r>
              <a:rPr lang="ru-RU" dirty="0"/>
              <a:t>требованиями </a:t>
            </a:r>
            <a:r>
              <a:rPr lang="ru-RU" dirty="0" smtClean="0"/>
              <a:t>ФГОС;</a:t>
            </a:r>
            <a:endParaRPr lang="ru-RU" dirty="0"/>
          </a:p>
          <a:p>
            <a:pPr lvl="0"/>
            <a:r>
              <a:rPr lang="ru-RU" dirty="0" smtClean="0"/>
              <a:t>Планируемые </a:t>
            </a:r>
            <a:r>
              <a:rPr lang="ru-RU" dirty="0"/>
              <a:t>результаты изучения учебного предмета, курса.</a:t>
            </a:r>
          </a:p>
          <a:p>
            <a:pPr lvl="0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В пояснительной записке </a:t>
            </a:r>
            <a:br>
              <a:rPr lang="ru-RU" sz="2800" b="1" dirty="0" smtClean="0"/>
            </a:br>
            <a:r>
              <a:rPr lang="ru-RU" sz="2800" b="1" dirty="0" smtClean="0"/>
              <a:t>к </a:t>
            </a:r>
            <a:r>
              <a:rPr lang="ru-RU" sz="2800" b="1" dirty="0"/>
              <a:t>предмету (курсу) по выбору </a:t>
            </a:r>
            <a:r>
              <a:rPr lang="ru-RU" sz="2800" b="1" dirty="0" smtClean="0"/>
              <a:t>рекомендуется отразить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97842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Характеристика обучающегося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94" y="1242012"/>
            <a:ext cx="5328592" cy="451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2936"/>
            <a:ext cx="6175301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43130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Планируемые результаты обучения</a:t>
            </a: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014282" cy="5303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742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Планируемые результаты обучения</a:t>
            </a: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20" y="2564904"/>
            <a:ext cx="831603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8105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Условия реализации АОП</a:t>
            </a:r>
            <a:endParaRPr lang="ru-RU" sz="2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5513"/>
            <a:ext cx="7171632" cy="5258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4910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Условия реализации АОП</a:t>
            </a:r>
            <a:endParaRPr lang="ru-RU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974" y="1412776"/>
            <a:ext cx="7618540" cy="5146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1162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4248472"/>
          </a:xfrm>
        </p:spPr>
        <p:txBody>
          <a:bodyPr>
            <a:normAutofit/>
          </a:bodyPr>
          <a:lstStyle/>
          <a:p>
            <a:r>
              <a:rPr lang="ru-RU" dirty="0" smtClean="0"/>
              <a:t>учет </a:t>
            </a:r>
            <a:r>
              <a:rPr lang="ru-RU" dirty="0"/>
              <a:t>индивидуальных возрастных, психологических и физиологических особенностей обучающихся;</a:t>
            </a:r>
          </a:p>
          <a:p>
            <a:r>
              <a:rPr lang="ru-RU" dirty="0" smtClean="0"/>
              <a:t>обеспечение </a:t>
            </a:r>
            <a:r>
              <a:rPr lang="ru-RU" dirty="0"/>
              <a:t>преемственности </a:t>
            </a:r>
            <a:r>
              <a:rPr lang="ru-RU" dirty="0" smtClean="0"/>
              <a:t>предметных программ;</a:t>
            </a:r>
            <a:endParaRPr lang="ru-RU" dirty="0"/>
          </a:p>
          <a:p>
            <a:r>
              <a:rPr lang="ru-RU" dirty="0" smtClean="0"/>
              <a:t>разнообразие </a:t>
            </a:r>
            <a:r>
              <a:rPr lang="ru-RU" dirty="0"/>
              <a:t>видов деятельности и форм общения </a:t>
            </a:r>
            <a:r>
              <a:rPr lang="ru-RU" dirty="0" smtClean="0"/>
              <a:t>в образовательном процессе;</a:t>
            </a:r>
            <a:endParaRPr lang="ru-RU" dirty="0"/>
          </a:p>
          <a:p>
            <a:r>
              <a:rPr lang="ru-RU" dirty="0" smtClean="0"/>
              <a:t>обогащение </a:t>
            </a:r>
            <a:r>
              <a:rPr lang="ru-RU" dirty="0"/>
              <a:t>форм взаимодействия со сверстниками и взрослыми в познавательной деятельности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Условия эффективной реализации</a:t>
            </a:r>
            <a:br>
              <a:rPr lang="ru-RU" sz="3200" b="1" dirty="0" smtClean="0"/>
            </a:br>
            <a:r>
              <a:rPr lang="ru-RU" sz="3200" b="1" dirty="0" smtClean="0"/>
              <a:t>программы по предмету, курса по выбору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0921766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348880"/>
            <a:ext cx="8280919" cy="4248472"/>
          </a:xfrm>
        </p:spPr>
        <p:txBody>
          <a:bodyPr>
            <a:normAutofit/>
          </a:bodyPr>
          <a:lstStyle/>
          <a:p>
            <a:r>
              <a:rPr lang="ru-RU" dirty="0" smtClean="0"/>
              <a:t>обеспечение </a:t>
            </a:r>
            <a:r>
              <a:rPr lang="ru-RU" dirty="0"/>
              <a:t>коррекции недостатков в физическом и (или) психическом развитии детей с ограниченными возможностями здоровья и оказание помощи детям этой категории в </a:t>
            </a:r>
            <a:r>
              <a:rPr lang="ru-RU" dirty="0" smtClean="0"/>
              <a:t>процессе обучения;</a:t>
            </a:r>
            <a:endParaRPr lang="ru-RU" dirty="0"/>
          </a:p>
          <a:p>
            <a:r>
              <a:rPr lang="ru-RU" dirty="0" smtClean="0"/>
              <a:t>оценка </a:t>
            </a:r>
            <a:r>
              <a:rPr lang="ru-RU" dirty="0"/>
              <a:t>динамики учебных и </a:t>
            </a:r>
            <a:r>
              <a:rPr lang="ru-RU" dirty="0" err="1"/>
              <a:t>внеучебных</a:t>
            </a:r>
            <a:r>
              <a:rPr lang="ru-RU" dirty="0"/>
              <a:t> достижений обучающихся;</a:t>
            </a:r>
          </a:p>
          <a:p>
            <a:r>
              <a:rPr lang="ru-RU" dirty="0" smtClean="0"/>
              <a:t>создание условий </a:t>
            </a:r>
            <a:r>
              <a:rPr lang="ru-RU" dirty="0"/>
              <a:t>для беспрепятственного доступа обучающихся с ограниченными возможностями здоровья к </a:t>
            </a:r>
            <a:r>
              <a:rPr lang="ru-RU" dirty="0" smtClean="0"/>
              <a:t>учебной информации и объектам </a:t>
            </a:r>
            <a:r>
              <a:rPr lang="ru-RU" dirty="0"/>
              <a:t>инфраструктуры образовательной организации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Условия эффективной реализации</a:t>
            </a:r>
            <a:br>
              <a:rPr lang="ru-RU" sz="3200" b="1" dirty="0"/>
            </a:br>
            <a:r>
              <a:rPr lang="ru-RU" sz="3200" b="1" dirty="0"/>
              <a:t>программы по предмету, курса по выбору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1966621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28823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828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708920"/>
            <a:ext cx="8640959" cy="252028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соответствии с Федеральным законом № 273-ФЗ «Об образовании в Российской Федерации» (ч. 16, ст. 2) категория «обучающиеся с ОВЗ» определяется не с позиции ограничений по здоровью, а с позиции необходимости создания специальных условий получения образования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Федеральный закон N 273-ФЗ</a:t>
            </a:r>
          </a:p>
        </p:txBody>
      </p:sp>
    </p:spTree>
    <p:extLst>
      <p:ext uri="{BB962C8B-B14F-4D97-AF65-F5344CB8AC3E}">
        <p14:creationId xmlns:p14="http://schemas.microsoft.com/office/powerpoint/2010/main" xmlns="" val="136597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b="1" dirty="0"/>
              <a:t>Специальные условия для получения образования</a:t>
            </a:r>
            <a:r>
              <a:rPr lang="ru-RU" dirty="0"/>
              <a:t> – условия обучения (воспитания), в том числе специальные образовательные программы и методы обучения, индивидуальные технические средства обучения и среда жизнедеятельности, а также педагогические, медицинские, социальные и иные услуги, без которых невозможно (затруднено) освоение общеобразовательных и профессиональных образовательных программ лицами с ограниченными возможностями здоровья.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Специальные условия для получения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667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Адаптированная образовательная программа </a:t>
            </a:r>
            <a:r>
              <a:rPr lang="ru-RU" dirty="0" smtClean="0"/>
              <a:t>– </a:t>
            </a:r>
            <a:r>
              <a:rPr lang="ru-RU" dirty="0"/>
              <a:t>это образовательная программа, адаптированная для обучения лиц с ОВЗ, детей инвалидов</a:t>
            </a:r>
            <a:r>
              <a:rPr lang="ru-RU" baseline="30000" dirty="0"/>
              <a:t> </a:t>
            </a:r>
            <a:r>
              <a:rPr lang="ru-RU" dirty="0"/>
              <a:t>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</a:t>
            </a:r>
            <a:r>
              <a:rPr lang="ru-RU" dirty="0" smtClean="0"/>
              <a:t>лиц.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АДАПТИРОВАННАЯ ОБРАЗОВАТЕЛЬНАЯ ПРОГРАММА </a:t>
            </a:r>
            <a:r>
              <a:rPr lang="ru-RU" sz="3200" b="1" dirty="0" smtClean="0"/>
              <a:t>ДЛЯ </a:t>
            </a:r>
            <a:r>
              <a:rPr lang="ru-RU" sz="3200" b="1" dirty="0"/>
              <a:t>ЛИЦ С ОВЗ</a:t>
            </a:r>
          </a:p>
        </p:txBody>
      </p:sp>
    </p:spTree>
    <p:extLst>
      <p:ext uri="{BB962C8B-B14F-4D97-AF65-F5344CB8AC3E}">
        <p14:creationId xmlns:p14="http://schemas.microsoft.com/office/powerpoint/2010/main" xmlns="" val="232047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436510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/>
              <a:t>создание в образовательной организации условий, необходимых для получения </a:t>
            </a:r>
            <a:r>
              <a:rPr lang="ru-RU" dirty="0" smtClean="0"/>
              <a:t>образования </a:t>
            </a:r>
            <a:r>
              <a:rPr lang="ru-RU" dirty="0"/>
              <a:t>инвалидами и лицами с ограниченными возможностями здоровья, их социализации и адаптации</a:t>
            </a:r>
            <a:r>
              <a:rPr lang="ru-RU" dirty="0" smtClean="0"/>
              <a:t>;</a:t>
            </a:r>
          </a:p>
          <a:p>
            <a:pPr lvl="0" algn="just"/>
            <a:r>
              <a:rPr lang="ru-RU" dirty="0"/>
              <a:t>создание условий для коррекции нарушений развития и социальной адаптации </a:t>
            </a:r>
            <a:r>
              <a:rPr lang="ru-RU" dirty="0" smtClean="0"/>
              <a:t> детей-инвалидов и лиц с ОВЗ;</a:t>
            </a:r>
          </a:p>
          <a:p>
            <a:pPr algn="just"/>
            <a:r>
              <a:rPr lang="ru-RU" dirty="0"/>
              <a:t>обеспечение возможности формирования индивидуальной образовательной траектории для обучающегося инвалида или обучающегося с ограниченными возможностями здоровья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ЗАДАЧИ РАЗРАБОТКИ АОП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42367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410445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повышение </a:t>
            </a:r>
            <a:r>
              <a:rPr lang="ru-RU" dirty="0"/>
              <a:t>уровня доступности образования для инвалидов и лиц с ограниченными возможностями здоровья;</a:t>
            </a:r>
          </a:p>
          <a:p>
            <a:pPr algn="just"/>
            <a:r>
              <a:rPr lang="ru-RU" dirty="0" smtClean="0"/>
              <a:t>повышение </a:t>
            </a:r>
            <a:r>
              <a:rPr lang="ru-RU" dirty="0"/>
              <a:t>качества образования инвалидов и лиц с ограниченными возможностями здоровья;</a:t>
            </a:r>
          </a:p>
          <a:p>
            <a:pPr lvl="0" algn="just"/>
            <a:r>
              <a:rPr lang="ru-RU" dirty="0" smtClean="0"/>
              <a:t>формирование </a:t>
            </a:r>
            <a:r>
              <a:rPr lang="ru-RU" dirty="0"/>
              <a:t>в образовательной организации толерантной социокультурной среды.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ЗАДАЧИ РАЗРАБОТКИ АОП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226882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1863</Words>
  <Application>Microsoft Office PowerPoint</Application>
  <PresentationFormat>Экран (4:3)</PresentationFormat>
  <Paragraphs>157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Волна</vt:lpstr>
      <vt:lpstr>АДАПТИРОВАННАЯ ОБРАЗОВАТЕЛЬНАЯ ПРОГРАММА ДЛЯ ЛИЦ С ОВЗ</vt:lpstr>
      <vt:lpstr>Федеральный закон N 273-ФЗ</vt:lpstr>
      <vt:lpstr>ОБУЧАЮЩИЙСЯ С ОВЗ</vt:lpstr>
      <vt:lpstr>ОБУЧАЮЩИЙСЯ - ИНВАЛИД</vt:lpstr>
      <vt:lpstr>Федеральный закон N 273-ФЗ</vt:lpstr>
      <vt:lpstr>Специальные условия для получения образования</vt:lpstr>
      <vt:lpstr>АДАПТИРОВАННАЯ ОБРАЗОВАТЕЛЬНАЯ ПРОГРАММА ДЛЯ ЛИЦ С ОВЗ</vt:lpstr>
      <vt:lpstr>ЗАДАЧИ РАЗРАБОТКИ АОП</vt:lpstr>
      <vt:lpstr>ЗАДАЧИ РАЗРАБОТКИ АОП</vt:lpstr>
      <vt:lpstr>АДАПТИРОВАННАЯ ОБРАЗОВАТЕЛЬНАЯ ПРОГРАММА ДЛЯ ЛИЦ С ОВЗ</vt:lpstr>
      <vt:lpstr>ПРИНЦИПЫ РАЗРАБОТКИ АОП</vt:lpstr>
      <vt:lpstr>ПРИНЦИПЫ РАЗРАБОТКИ АОП</vt:lpstr>
      <vt:lpstr>АДАПТИРОВАННАЯ ОБРАЗОВАТЕЛЬНАЯ ПРОГРАММА ДЛЯ ЛИЦ С ОВЗ  разрабатывается на основе </vt:lpstr>
      <vt:lpstr>АДАПТИРОВАННАЯ ОБРАЗОВАТЕЛЬНАЯ ПРОГРАММА ДЛЯ ЛИЦ С ОВЗ  разрабатывается на основе</vt:lpstr>
      <vt:lpstr>АДАПТИРОВАННАЯ ОБРАЗОВАТЕЛЬНАЯ ПРОГРАММА ДЛЯ ЛИЦ С ОВЗ  разрабатывается на основе</vt:lpstr>
      <vt:lpstr>АДАПТИРОВАННАЯ ОБРАЗОВАТЕЛЬНАЯ ПРОГРАММА ДЛЯ ЛИЦ С ОВЗ  часть 3 статья 79 ФЗ № 273</vt:lpstr>
      <vt:lpstr>АДАПТИРОВАННАЯ ОБРАЗОВАТЕЛЬНАЯ ПРОГРАММА ДЛЯ ЛИЦ С ОВЗ  часть 2 статья 79 ФЗ № 273</vt:lpstr>
      <vt:lpstr>АДАПТИРОВАННАЯ ОБРАЗОВАТЕЛЬНАЯ ПРОГРАММА ДЛЯ ЛИЦ С ОВЗ  часть 3 статья 79 ФЗ № 273</vt:lpstr>
      <vt:lpstr>АДАПТИРОВАННАЯ ОБРАЗОВАТЕЛЬНАЯ ПРОГРАММА ДЛЯ ЛИЦ С ОВЗ </vt:lpstr>
      <vt:lpstr>ПОЛОЖЕНИЯ ОО ПРИ РЕАЛИЗАЦИИ  АОП ДЛЯ ЛИЦ С ОВЗ </vt:lpstr>
      <vt:lpstr>ПОЛОЖЕНИЯ ОО ПРИ РЕАЛИЗАЦИИ  АОП ДЛЯ ЛИЦ С ОВЗ </vt:lpstr>
      <vt:lpstr>АДАПТИРОВАННАЯ ОБРАЗОВАТЕЛЬНАЯ ПРОГРАММА ДЛЯ ЛИЦ С ОВЗ  разрабатывается на основе</vt:lpstr>
      <vt:lpstr>АДАПТИРОВАННАЯ ОБРАЗОВАТЕЛЬНАЯ ПРОГРАММА ДЛЯ ЛИЦ С ОВЗ  разрабатывается на основе</vt:lpstr>
      <vt:lpstr>АДАПТИРОВАННАЯ ОБРАЗОВАТЕЛЬНАЯ ПРОГРАММА ДЛЯ ЛИЦ С ОВЗ  разрабатывается на основе</vt:lpstr>
      <vt:lpstr>СТРУКТУРА АОП ДЛЯ ЛИЦ С ОВЗ</vt:lpstr>
      <vt:lpstr>СТРУКТУРА АОП ДЛЯ ЛИЦ С ОВЗ</vt:lpstr>
      <vt:lpstr>СТРУКТУРА АОП ДЛЯ ЛИЦ С ОВЗ</vt:lpstr>
      <vt:lpstr>ЭТАПЫ РАЗРАБОТКИ АОП ДЛЯ ЛИЦ С ОВЗ</vt:lpstr>
      <vt:lpstr>ЭТАПЫ РАЗРАБОТКИ АОП ДЛЯ ЛИЦ С ОВЗ</vt:lpstr>
      <vt:lpstr>Критерии эффективности АОП</vt:lpstr>
      <vt:lpstr>Критерии эффективности АОП</vt:lpstr>
      <vt:lpstr>Рабочая программа учителя как часть АОП</vt:lpstr>
      <vt:lpstr>Рабочая программа учителя как часть АОП</vt:lpstr>
      <vt:lpstr>Рабочая программа учителя как часть АОП</vt:lpstr>
      <vt:lpstr>В соответствии с ФГОС рабочие программы отдельных учебных предметов, курсов должны содержать: </vt:lpstr>
      <vt:lpstr>Слайд 36</vt:lpstr>
      <vt:lpstr>Пояснительная записка  к предмету (курсу) по выбору </vt:lpstr>
      <vt:lpstr>В пояснительной записке  к предмету (курсу) по выбору рекомендуется отразить</vt:lpstr>
      <vt:lpstr>В пояснительной записке  к предмету (курсу) по выбору рекомендуется отразить</vt:lpstr>
      <vt:lpstr>В пояснительной записке  к предмету (курсу) по выбору рекомендуется отразить</vt:lpstr>
      <vt:lpstr>Характеристика обучающегося</vt:lpstr>
      <vt:lpstr>Планируемые результаты обучения</vt:lpstr>
      <vt:lpstr>Планируемые результаты обучения</vt:lpstr>
      <vt:lpstr>Условия реализации АОП</vt:lpstr>
      <vt:lpstr>Условия реализации АОП</vt:lpstr>
      <vt:lpstr>Условия эффективной реализации программы по предмету, курса по выбору</vt:lpstr>
      <vt:lpstr>Условия эффективной реализации программы по предмету, курса по выбору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АДАПТИРОВАННАЯ ОБРАЗОВАТЕЛЬНАЯ ПРОГРАММА ДЛЯ ЛИЦ С ОВЗ</dc:title>
  <dc:creator>Елена Евгеньевна Буренина</dc:creator>
  <cp:lastModifiedBy>1</cp:lastModifiedBy>
  <cp:revision>59</cp:revision>
  <dcterms:created xsi:type="dcterms:W3CDTF">2016-10-09T15:13:50Z</dcterms:created>
  <dcterms:modified xsi:type="dcterms:W3CDTF">2019-03-27T19:17:55Z</dcterms:modified>
</cp:coreProperties>
</file>