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8" r:id="rId3"/>
    <p:sldId id="257" r:id="rId4"/>
    <p:sldId id="283" r:id="rId5"/>
    <p:sldId id="286" r:id="rId6"/>
    <p:sldId id="264" r:id="rId7"/>
    <p:sldId id="261" r:id="rId8"/>
    <p:sldId id="285" r:id="rId9"/>
    <p:sldId id="284" r:id="rId10"/>
    <p:sldId id="265" r:id="rId11"/>
    <p:sldId id="266" r:id="rId12"/>
    <p:sldId id="290" r:id="rId13"/>
    <p:sldId id="291" r:id="rId14"/>
    <p:sldId id="259" r:id="rId15"/>
    <p:sldId id="269" r:id="rId16"/>
    <p:sldId id="270" r:id="rId17"/>
    <p:sldId id="288" r:id="rId18"/>
    <p:sldId id="289" r:id="rId19"/>
    <p:sldId id="287" r:id="rId20"/>
    <p:sldId id="280" r:id="rId21"/>
    <p:sldId id="267" r:id="rId22"/>
    <p:sldId id="272" r:id="rId23"/>
    <p:sldId id="273" r:id="rId24"/>
    <p:sldId id="274" r:id="rId25"/>
    <p:sldId id="275" r:id="rId26"/>
    <p:sldId id="292" r:id="rId27"/>
    <p:sldId id="258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540808"/>
    <a:srgbClr val="348E45"/>
    <a:srgbClr val="DA8374"/>
    <a:srgbClr val="663300"/>
    <a:srgbClr val="FF9900"/>
    <a:srgbClr val="FF5050"/>
    <a:srgbClr val="FF9999"/>
    <a:srgbClr val="D3F3D8"/>
  </p:clrMru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68" autoAdjust="0"/>
    <p:restoredTop sz="94472" autoAdjust="0"/>
  </p:normalViewPr>
  <p:slideViewPr>
    <p:cSldViewPr>
      <p:cViewPr varScale="1">
        <p:scale>
          <a:sx n="99" d="100"/>
          <a:sy n="99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90;&#1072;&#1090;&#1080;&#1089;&#1090;&#1080;&#1095;&#1077;&#1089;&#1082;&#1080;&#1081;%20&#1089;&#1073;&#1086;&#1088;&#1085;&#1080;&#108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90;&#1072;&#1090;&#1080;&#1089;&#1090;&#1080;&#1095;&#1077;&#1089;&#1082;&#1080;&#1081;%20&#1089;&#1073;&#1086;&#1088;&#1085;&#1080;&#108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90;&#1072;&#1090;&#1080;&#1089;&#1090;&#1080;&#1095;&#1077;&#1089;&#1082;&#1080;&#1081;%20&#1089;&#1073;&#1086;&#1088;&#1085;&#1080;&#108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9834;&#9835;&#1042;&#1089;&#1054;&#1064;%202019-2020&#9835;&#9834;\&#1040;&#1085;&#1072;&#1083;&#1080;&#1079;\&#1057;&#1090;&#1072;&#1090;&#1080;&#1089;&#1090;&#1080;&#1095;&#1077;&#1089;&#1082;&#1080;&#1081;%20&#1089;&#1073;&#1086;&#1088;&#1085;&#1080;&#108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9834;&#9835;&#1042;&#1089;&#1054;&#1064;%202019-2020&#9835;&#9834;\&#1040;&#1085;&#1072;&#1083;&#1080;&#1079;\&#1057;&#1090;&#1072;&#1090;&#1080;&#1089;&#1090;&#1080;&#1095;&#1077;&#1089;&#1082;&#1080;&#1081;%20&#1089;&#1073;&#1086;&#1088;&#1085;&#1080;&#1082;%2019-20%20(&#1080;&#1089;&#1087;&#1088;&#1072;&#1074;&#1083;&#1077;&#1085;&#1085;&#1099;&#1081;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90;&#1072;&#1090;&#1080;&#1089;&#1090;&#1080;&#1095;&#1077;&#1089;&#1082;&#1080;&#1081;%20&#1089;&#1073;&#1086;&#1088;&#1085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191241295507381E-2"/>
          <c:y val="0.16140506212947195"/>
          <c:w val="0.62841909054948986"/>
          <c:h val="0.8106229098985006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spPr>
              <a:solidFill>
                <a:srgbClr val="FF505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Pt>
            <c:idx val="1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2"/>
            <c:spPr>
              <a:solidFill>
                <a:srgbClr val="92D050"/>
              </a:solidFill>
            </c:spPr>
          </c:dPt>
          <c:dPt>
            <c:idx val="13"/>
            <c:spPr>
              <a:solidFill>
                <a:srgbClr val="FF5050"/>
              </a:solidFill>
            </c:spPr>
          </c:dPt>
          <c:dPt>
            <c:idx val="14"/>
            <c:spPr>
              <a:solidFill>
                <a:srgbClr val="540808"/>
              </a:solidFill>
            </c:spPr>
          </c:dPt>
          <c:dPt>
            <c:idx val="15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16"/>
            <c:spPr>
              <a:solidFill>
                <a:srgbClr val="540808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540808"/>
              </a:solidFill>
            </c:spPr>
          </c:dPt>
          <c:dPt>
            <c:idx val="19"/>
            <c:spPr>
              <a:solidFill>
                <a:srgbClr val="0070C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963411961900861E-3"/>
                  <c:y val="2.5059853532294486E-2"/>
                </c:manualLayout>
              </c:layout>
              <c:showVal val="1"/>
            </c:dLbl>
            <c:dLbl>
              <c:idx val="2"/>
              <c:layout>
                <c:manualLayout>
                  <c:x val="-9.9721399320999906E-3"/>
                  <c:y val="1.399893544775432E-2"/>
                </c:manualLayout>
              </c:layout>
              <c:showVal val="1"/>
            </c:dLbl>
            <c:dLbl>
              <c:idx val="3"/>
              <c:layout>
                <c:manualLayout>
                  <c:x val="-1.9163628809416092E-2"/>
                  <c:y val="-3.1384468549822894E-3"/>
                </c:manualLayout>
              </c:layout>
              <c:showVal val="1"/>
            </c:dLbl>
            <c:dLbl>
              <c:idx val="6"/>
              <c:layout>
                <c:manualLayout>
                  <c:x val="-2.0030108224553884E-2"/>
                  <c:y val="2.6321604904282069E-3"/>
                </c:manualLayout>
              </c:layout>
              <c:showVal val="1"/>
            </c:dLbl>
            <c:dLbl>
              <c:idx val="8"/>
              <c:layout>
                <c:manualLayout>
                  <c:x val="5.3046821419525977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7.3488541515485291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8.6419141773311815E-3"/>
                  <c:y val="-2.0916616192206746E-2"/>
                </c:manualLayout>
              </c:layout>
              <c:showVal val="1"/>
            </c:dLbl>
            <c:dLbl>
              <c:idx val="11"/>
              <c:layout>
                <c:manualLayout>
                  <c:x val="1.3964296995722816E-2"/>
                  <c:y val="-1.3151698695005789E-2"/>
                </c:manualLayout>
              </c:layout>
              <c:showVal val="1"/>
            </c:dLbl>
            <c:dLbl>
              <c:idx val="14"/>
              <c:layout>
                <c:manualLayout>
                  <c:x val="1.0587281124875145E-2"/>
                  <c:y val="1.5392397628618108E-2"/>
                </c:manualLayout>
              </c:layout>
              <c:showVal val="1"/>
            </c:dLbl>
            <c:dLbl>
              <c:idx val="16"/>
              <c:layout>
                <c:manualLayout>
                  <c:x val="3.6547628194730213E-3"/>
                  <c:y val="2.1872804360993349E-2"/>
                </c:manualLayout>
              </c:layout>
              <c:showVal val="1"/>
            </c:dLbl>
            <c:dLbl>
              <c:idx val="18"/>
              <c:layout>
                <c:manualLayout>
                  <c:x val="2.7654774202544696E-2"/>
                  <c:y val="3.4964300791072451E-3"/>
                </c:manualLayout>
              </c:layout>
              <c:showVal val="1"/>
            </c:dLbl>
            <c:dLbl>
              <c:idx val="19"/>
              <c:layout>
                <c:manualLayout>
                  <c:x val="3.7174266289887016E-3"/>
                  <c:y val="9.659673659673670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cap="none" spc="0">
                    <a:ln w="1905"/>
                    <a:solidFill>
                      <a:schemeClr val="tx1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шк'!$H$4:$H$24</c:f>
              <c:numCache>
                <c:formatCode>0.0</c:formatCode>
                <c:ptCount val="21"/>
                <c:pt idx="0">
                  <c:v>9.877986781901372</c:v>
                </c:pt>
                <c:pt idx="1">
                  <c:v>0.7117437722419937</c:v>
                </c:pt>
                <c:pt idx="2">
                  <c:v>7.6309100152516516</c:v>
                </c:pt>
                <c:pt idx="3">
                  <c:v>4.8042704626334505</c:v>
                </c:pt>
                <c:pt idx="4">
                  <c:v>1.7183528215556714</c:v>
                </c:pt>
                <c:pt idx="5">
                  <c:v>4.1230299949161164</c:v>
                </c:pt>
                <c:pt idx="6">
                  <c:v>7.2953736654804304</c:v>
                </c:pt>
                <c:pt idx="7">
                  <c:v>16.542958820538892</c:v>
                </c:pt>
                <c:pt idx="8">
                  <c:v>0.29486527707168325</c:v>
                </c:pt>
                <c:pt idx="9">
                  <c:v>1.4234875444839861</c:v>
                </c:pt>
                <c:pt idx="10">
                  <c:v>2.2013218098627396</c:v>
                </c:pt>
                <c:pt idx="11">
                  <c:v>7.3360447381799698</c:v>
                </c:pt>
                <c:pt idx="12">
                  <c:v>1.5404168784951704</c:v>
                </c:pt>
                <c:pt idx="13">
                  <c:v>16.37519064565328</c:v>
                </c:pt>
                <c:pt idx="14">
                  <c:v>2.9181494661921707</c:v>
                </c:pt>
                <c:pt idx="15">
                  <c:v>4.9262836807320847</c:v>
                </c:pt>
                <c:pt idx="16">
                  <c:v>3.4824605998983196</c:v>
                </c:pt>
                <c:pt idx="17">
                  <c:v>0.47280122013218101</c:v>
                </c:pt>
                <c:pt idx="18">
                  <c:v>2.974072191154038</c:v>
                </c:pt>
                <c:pt idx="19">
                  <c:v>2.4046771733604473</c:v>
                </c:pt>
                <c:pt idx="20">
                  <c:v>0.94560244026436202</c:v>
                </c:pt>
              </c:numCache>
            </c:numRef>
          </c:val>
        </c:ser>
        <c:firstSliceAng val="0"/>
      </c:pieChart>
      <c:spPr>
        <a:noFill/>
      </c:spPr>
    </c:plotArea>
    <c:legend>
      <c:legendPos val="r"/>
      <c:layout>
        <c:manualLayout>
          <c:xMode val="edge"/>
          <c:yMode val="edge"/>
          <c:x val="0.75165154141019208"/>
          <c:y val="0.14592896866912636"/>
          <c:w val="0.23837335905907533"/>
          <c:h val="0.81630057082025576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084342480465051E-2"/>
          <c:y val="2.5527134411965958E-2"/>
          <c:w val="0.92382385753434904"/>
          <c:h val="0.76108429472748662"/>
        </c:manualLayout>
      </c:layout>
      <c:barChart>
        <c:barDir val="col"/>
        <c:grouping val="clustered"/>
        <c:ser>
          <c:idx val="0"/>
          <c:order val="0"/>
          <c:tx>
            <c:strRef>
              <c:f>'Диаграммы шк'!$E$3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шк'!$B$4:$B$24</c:f>
              <c:numCache>
                <c:formatCode>General</c:formatCode>
                <c:ptCount val="21"/>
                <c:pt idx="0">
                  <c:v>1928</c:v>
                </c:pt>
                <c:pt idx="1">
                  <c:v>142</c:v>
                </c:pt>
                <c:pt idx="2">
                  <c:v>1671</c:v>
                </c:pt>
                <c:pt idx="3">
                  <c:v>1480</c:v>
                </c:pt>
                <c:pt idx="4">
                  <c:v>201</c:v>
                </c:pt>
                <c:pt idx="5">
                  <c:v>882</c:v>
                </c:pt>
                <c:pt idx="6">
                  <c:v>1323</c:v>
                </c:pt>
                <c:pt idx="7">
                  <c:v>2915</c:v>
                </c:pt>
                <c:pt idx="8">
                  <c:v>60</c:v>
                </c:pt>
                <c:pt idx="9">
                  <c:v>265</c:v>
                </c:pt>
                <c:pt idx="10">
                  <c:v>712</c:v>
                </c:pt>
                <c:pt idx="11">
                  <c:v>1803</c:v>
                </c:pt>
                <c:pt idx="12">
                  <c:v>347</c:v>
                </c:pt>
                <c:pt idx="13">
                  <c:v>2988</c:v>
                </c:pt>
                <c:pt idx="14">
                  <c:v>680</c:v>
                </c:pt>
                <c:pt idx="15">
                  <c:v>865</c:v>
                </c:pt>
                <c:pt idx="16">
                  <c:v>660</c:v>
                </c:pt>
                <c:pt idx="17">
                  <c:v>138</c:v>
                </c:pt>
                <c:pt idx="18">
                  <c:v>601</c:v>
                </c:pt>
                <c:pt idx="19">
                  <c:v>506</c:v>
                </c:pt>
                <c:pt idx="20">
                  <c:v>303</c:v>
                </c:pt>
              </c:numCache>
            </c:numRef>
          </c:val>
        </c:ser>
        <c:ser>
          <c:idx val="1"/>
          <c:order val="1"/>
          <c:tx>
            <c:strRef>
              <c:f>'Диаграммы шк'!$F$3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шк'!$C$4:$C$24</c:f>
              <c:numCache>
                <c:formatCode>General</c:formatCode>
                <c:ptCount val="21"/>
                <c:pt idx="0">
                  <c:v>1874</c:v>
                </c:pt>
                <c:pt idx="1">
                  <c:v>143</c:v>
                </c:pt>
                <c:pt idx="2">
                  <c:v>1379</c:v>
                </c:pt>
                <c:pt idx="3">
                  <c:v>991</c:v>
                </c:pt>
                <c:pt idx="4">
                  <c:v>289</c:v>
                </c:pt>
                <c:pt idx="5">
                  <c:v>784</c:v>
                </c:pt>
                <c:pt idx="6">
                  <c:v>1197</c:v>
                </c:pt>
                <c:pt idx="7">
                  <c:v>3334</c:v>
                </c:pt>
                <c:pt idx="8">
                  <c:v>111</c:v>
                </c:pt>
                <c:pt idx="9">
                  <c:v>244</c:v>
                </c:pt>
                <c:pt idx="10">
                  <c:v>495</c:v>
                </c:pt>
                <c:pt idx="11">
                  <c:v>1459</c:v>
                </c:pt>
                <c:pt idx="12">
                  <c:v>296</c:v>
                </c:pt>
                <c:pt idx="13">
                  <c:v>3146</c:v>
                </c:pt>
                <c:pt idx="14">
                  <c:v>729</c:v>
                </c:pt>
                <c:pt idx="15">
                  <c:v>922</c:v>
                </c:pt>
                <c:pt idx="16">
                  <c:v>588</c:v>
                </c:pt>
                <c:pt idx="17">
                  <c:v>105</c:v>
                </c:pt>
                <c:pt idx="18">
                  <c:v>522</c:v>
                </c:pt>
                <c:pt idx="19">
                  <c:v>366</c:v>
                </c:pt>
                <c:pt idx="20">
                  <c:v>155</c:v>
                </c:pt>
              </c:numCache>
            </c:numRef>
          </c:val>
        </c:ser>
        <c:ser>
          <c:idx val="2"/>
          <c:order val="2"/>
          <c:tx>
            <c:strRef>
              <c:f>'Диаграммы шк'!$G$3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шк'!$D$4:$D$24</c:f>
              <c:numCache>
                <c:formatCode>General</c:formatCode>
                <c:ptCount val="21"/>
                <c:pt idx="0">
                  <c:v>1943</c:v>
                </c:pt>
                <c:pt idx="1">
                  <c:v>140</c:v>
                </c:pt>
                <c:pt idx="2">
                  <c:v>1501</c:v>
                </c:pt>
                <c:pt idx="3">
                  <c:v>945</c:v>
                </c:pt>
                <c:pt idx="4">
                  <c:v>338</c:v>
                </c:pt>
                <c:pt idx="5">
                  <c:v>811</c:v>
                </c:pt>
                <c:pt idx="6">
                  <c:v>1435</c:v>
                </c:pt>
                <c:pt idx="7">
                  <c:v>3254</c:v>
                </c:pt>
                <c:pt idx="8">
                  <c:v>58</c:v>
                </c:pt>
                <c:pt idx="9">
                  <c:v>280</c:v>
                </c:pt>
                <c:pt idx="10">
                  <c:v>433</c:v>
                </c:pt>
                <c:pt idx="11">
                  <c:v>1443</c:v>
                </c:pt>
                <c:pt idx="12">
                  <c:v>303</c:v>
                </c:pt>
                <c:pt idx="13">
                  <c:v>3221</c:v>
                </c:pt>
                <c:pt idx="14">
                  <c:v>574</c:v>
                </c:pt>
                <c:pt idx="15">
                  <c:v>969</c:v>
                </c:pt>
                <c:pt idx="16">
                  <c:v>685</c:v>
                </c:pt>
                <c:pt idx="17">
                  <c:v>93</c:v>
                </c:pt>
                <c:pt idx="18">
                  <c:v>585</c:v>
                </c:pt>
                <c:pt idx="19">
                  <c:v>473</c:v>
                </c:pt>
                <c:pt idx="20">
                  <c:v>186</c:v>
                </c:pt>
              </c:numCache>
            </c:numRef>
          </c:val>
        </c:ser>
        <c:axId val="87432576"/>
        <c:axId val="87434368"/>
      </c:barChart>
      <c:catAx>
        <c:axId val="87432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7434368"/>
        <c:crosses val="autoZero"/>
        <c:auto val="1"/>
        <c:lblAlgn val="ctr"/>
        <c:lblOffset val="100"/>
      </c:catAx>
      <c:valAx>
        <c:axId val="87434368"/>
        <c:scaling>
          <c:orientation val="minMax"/>
        </c:scaling>
        <c:axPos val="l"/>
        <c:majorGridlines/>
        <c:numFmt formatCode="General" sourceLinked="1"/>
        <c:tickLblPos val="nextTo"/>
        <c:crossAx val="8743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85398844572829"/>
          <c:y val="8.0403346996532565E-2"/>
          <c:w val="0.19106372440099248"/>
          <c:h val="0.16852568281886809"/>
        </c:manualLayout>
      </c:layout>
      <c:spPr>
        <a:solidFill>
          <a:schemeClr val="bg1"/>
        </a:solidFill>
      </c:spPr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993246083625323E-2"/>
          <c:y val="3.1099494916076671E-2"/>
          <c:w val="0.92044456071508929"/>
          <c:h val="0.66071880720792264"/>
        </c:manualLayout>
      </c:layout>
      <c:barChart>
        <c:barDir val="col"/>
        <c:grouping val="clustered"/>
        <c:ser>
          <c:idx val="0"/>
          <c:order val="0"/>
          <c:tx>
            <c:strRef>
              <c:f>'Диаграммы шк'!$E$3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шк'!$E$4:$E$24</c:f>
              <c:numCache>
                <c:formatCode>0.0</c:formatCode>
                <c:ptCount val="21"/>
                <c:pt idx="0">
                  <c:v>48.5</c:v>
                </c:pt>
                <c:pt idx="1">
                  <c:v>33.800000000000004</c:v>
                </c:pt>
                <c:pt idx="2">
                  <c:v>45.1</c:v>
                </c:pt>
                <c:pt idx="3">
                  <c:v>33.9</c:v>
                </c:pt>
                <c:pt idx="4">
                  <c:v>12.4</c:v>
                </c:pt>
                <c:pt idx="5">
                  <c:v>19.8</c:v>
                </c:pt>
                <c:pt idx="6">
                  <c:v>46</c:v>
                </c:pt>
                <c:pt idx="7">
                  <c:v>29.7</c:v>
                </c:pt>
                <c:pt idx="8">
                  <c:v>25</c:v>
                </c:pt>
                <c:pt idx="9">
                  <c:v>23.4</c:v>
                </c:pt>
                <c:pt idx="10">
                  <c:v>39</c:v>
                </c:pt>
                <c:pt idx="11">
                  <c:v>37.6</c:v>
                </c:pt>
                <c:pt idx="12">
                  <c:v>28</c:v>
                </c:pt>
                <c:pt idx="13">
                  <c:v>41.8</c:v>
                </c:pt>
                <c:pt idx="14">
                  <c:v>42.4</c:v>
                </c:pt>
                <c:pt idx="15">
                  <c:v>33.5</c:v>
                </c:pt>
                <c:pt idx="16">
                  <c:v>67.3</c:v>
                </c:pt>
                <c:pt idx="17">
                  <c:v>68.8</c:v>
                </c:pt>
                <c:pt idx="18">
                  <c:v>17</c:v>
                </c:pt>
                <c:pt idx="19">
                  <c:v>21.7</c:v>
                </c:pt>
                <c:pt idx="20">
                  <c:v>32.300000000000004</c:v>
                </c:pt>
              </c:numCache>
            </c:numRef>
          </c:val>
        </c:ser>
        <c:ser>
          <c:idx val="1"/>
          <c:order val="1"/>
          <c:tx>
            <c:strRef>
              <c:f>'Диаграммы шк'!$F$3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шк'!$F$4:$F$24</c:f>
              <c:numCache>
                <c:formatCode>0.0</c:formatCode>
                <c:ptCount val="21"/>
                <c:pt idx="0">
                  <c:v>56.510138740661688</c:v>
                </c:pt>
                <c:pt idx="1">
                  <c:v>52.447552447552447</c:v>
                </c:pt>
                <c:pt idx="2">
                  <c:v>47.715736040609187</c:v>
                </c:pt>
                <c:pt idx="3">
                  <c:v>39.35418768920271</c:v>
                </c:pt>
                <c:pt idx="4">
                  <c:v>33.564013840830462</c:v>
                </c:pt>
                <c:pt idx="5">
                  <c:v>32.908163265306094</c:v>
                </c:pt>
                <c:pt idx="6">
                  <c:v>40.517961570593073</c:v>
                </c:pt>
                <c:pt idx="7">
                  <c:v>24.025194961007799</c:v>
                </c:pt>
                <c:pt idx="8">
                  <c:v>28.828828828828833</c:v>
                </c:pt>
                <c:pt idx="9">
                  <c:v>34.016393442622949</c:v>
                </c:pt>
                <c:pt idx="10">
                  <c:v>45.454545454545389</c:v>
                </c:pt>
                <c:pt idx="11">
                  <c:v>53.803975325565453</c:v>
                </c:pt>
                <c:pt idx="12">
                  <c:v>26.013513513513512</c:v>
                </c:pt>
                <c:pt idx="13">
                  <c:v>40.686586141131599</c:v>
                </c:pt>
                <c:pt idx="14">
                  <c:v>45.953360768175585</c:v>
                </c:pt>
                <c:pt idx="15">
                  <c:v>40.238611713665961</c:v>
                </c:pt>
                <c:pt idx="16">
                  <c:v>76.360544217687078</c:v>
                </c:pt>
                <c:pt idx="17">
                  <c:v>80.952380952380807</c:v>
                </c:pt>
                <c:pt idx="18">
                  <c:v>22.605363984674327</c:v>
                </c:pt>
                <c:pt idx="19">
                  <c:v>43.715846994535518</c:v>
                </c:pt>
                <c:pt idx="20">
                  <c:v>29.032258064516135</c:v>
                </c:pt>
              </c:numCache>
            </c:numRef>
          </c:val>
        </c:ser>
        <c:ser>
          <c:idx val="2"/>
          <c:order val="2"/>
          <c:tx>
            <c:strRef>
              <c:f>'Диаграммы шк'!$G$3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'Диаграммы шк'!$A$4:$A$24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шк'!$G$4:$G$24</c:f>
              <c:numCache>
                <c:formatCode>0.0</c:formatCode>
                <c:ptCount val="21"/>
                <c:pt idx="0">
                  <c:v>62.274832732887283</c:v>
                </c:pt>
                <c:pt idx="1">
                  <c:v>30.714285714285744</c:v>
                </c:pt>
                <c:pt idx="2">
                  <c:v>51.365756162558313</c:v>
                </c:pt>
                <c:pt idx="3">
                  <c:v>39.470899470899418</c:v>
                </c:pt>
                <c:pt idx="4">
                  <c:v>26.627218934911227</c:v>
                </c:pt>
                <c:pt idx="5">
                  <c:v>26.880394574599222</c:v>
                </c:pt>
                <c:pt idx="6">
                  <c:v>32.473867595818739</c:v>
                </c:pt>
                <c:pt idx="7">
                  <c:v>17.578365089121082</c:v>
                </c:pt>
                <c:pt idx="8">
                  <c:v>44.827586206896513</c:v>
                </c:pt>
                <c:pt idx="9">
                  <c:v>36.428571428571473</c:v>
                </c:pt>
                <c:pt idx="10">
                  <c:v>46.65127020785215</c:v>
                </c:pt>
                <c:pt idx="11">
                  <c:v>61.884961884961875</c:v>
                </c:pt>
                <c:pt idx="12">
                  <c:v>35.973597359735976</c:v>
                </c:pt>
                <c:pt idx="13">
                  <c:v>21.794473765911206</c:v>
                </c:pt>
                <c:pt idx="14">
                  <c:v>43.554006968641048</c:v>
                </c:pt>
                <c:pt idx="15">
                  <c:v>33.333333333333329</c:v>
                </c:pt>
                <c:pt idx="16">
                  <c:v>69.197080291970806</c:v>
                </c:pt>
                <c:pt idx="17">
                  <c:v>58.064516129032256</c:v>
                </c:pt>
                <c:pt idx="18">
                  <c:v>32.136752136752179</c:v>
                </c:pt>
                <c:pt idx="19">
                  <c:v>32.980972515856195</c:v>
                </c:pt>
                <c:pt idx="20">
                  <c:v>46.236559139784994</c:v>
                </c:pt>
              </c:numCache>
            </c:numRef>
          </c:val>
        </c:ser>
        <c:axId val="87488768"/>
        <c:axId val="89137152"/>
      </c:barChart>
      <c:catAx>
        <c:axId val="87488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89137152"/>
        <c:crosses val="autoZero"/>
        <c:auto val="1"/>
        <c:lblAlgn val="ctr"/>
        <c:lblOffset val="100"/>
      </c:catAx>
      <c:valAx>
        <c:axId val="89137152"/>
        <c:scaling>
          <c:orientation val="minMax"/>
        </c:scaling>
        <c:axPos val="l"/>
        <c:majorGridlines/>
        <c:numFmt formatCode="0.0" sourceLinked="1"/>
        <c:tickLblPos val="nextTo"/>
        <c:crossAx val="8748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381576178910221"/>
          <c:y val="3.7118374909018731E-2"/>
          <c:w val="0.13703405528174314"/>
          <c:h val="0.19259644015086402"/>
        </c:manualLayout>
      </c:layout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663300"/>
              </a:solidFill>
            </c:spPr>
          </c:dPt>
          <c:dPt>
            <c:idx val="4"/>
            <c:spPr>
              <a:solidFill>
                <a:srgbClr val="DA8374"/>
              </a:solidFill>
            </c:spPr>
          </c:dPt>
          <c:dPt>
            <c:idx val="5"/>
            <c:spPr>
              <a:solidFill>
                <a:srgbClr val="663300"/>
              </a:solidFill>
            </c:spPr>
          </c:dPt>
          <c:dPt>
            <c:idx val="6"/>
            <c:spPr>
              <a:solidFill>
                <a:srgbClr val="800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9900"/>
              </a:solidFill>
            </c:spPr>
          </c:dPt>
          <c:dPt>
            <c:idx val="10"/>
            <c:spPr>
              <a:solidFill>
                <a:srgbClr val="DA8374"/>
              </a:solidFill>
            </c:spPr>
          </c:dPt>
          <c:dPt>
            <c:idx val="11"/>
            <c:spPr>
              <a:solidFill>
                <a:srgbClr val="92D050"/>
              </a:solidFill>
            </c:spPr>
          </c:dPt>
          <c:dPt>
            <c:idx val="13"/>
            <c:spPr>
              <a:solidFill>
                <a:srgbClr val="6633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663300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663300"/>
              </a:solidFill>
            </c:spPr>
          </c:dPt>
          <c:dPt>
            <c:idx val="19"/>
            <c:spPr>
              <a:solidFill>
                <a:srgbClr val="800000"/>
              </a:solidFill>
            </c:spPr>
          </c:dPt>
          <c:dPt>
            <c:idx val="20"/>
            <c:spPr>
              <a:solidFill>
                <a:srgbClr val="DA8374"/>
              </a:solidFill>
            </c:spPr>
          </c:dPt>
          <c:dLbls>
            <c:dLbl>
              <c:idx val="0"/>
              <c:layout>
                <c:manualLayout>
                  <c:x val="2.0908046589463119E-3"/>
                  <c:y val="1.9642303767626823E-2"/>
                </c:manualLayout>
              </c:layout>
              <c:showVal val="1"/>
            </c:dLbl>
            <c:dLbl>
              <c:idx val="2"/>
              <c:layout>
                <c:manualLayout>
                  <c:x val="5.6272572020493314E-3"/>
                  <c:y val="3.2592525372857679E-2"/>
                </c:manualLayout>
              </c:layout>
              <c:showVal val="1"/>
            </c:dLbl>
            <c:dLbl>
              <c:idx val="3"/>
              <c:layout>
                <c:manualLayout>
                  <c:x val="-1.3578602785722604E-2"/>
                  <c:y val="4.6506045110091473E-3"/>
                </c:manualLayout>
              </c:layout>
              <c:showVal val="1"/>
            </c:dLbl>
            <c:dLbl>
              <c:idx val="4"/>
              <c:layout>
                <c:manualLayout>
                  <c:x val="-1.252676582175024E-2"/>
                  <c:y val="5.9289415176507054E-3"/>
                </c:manualLayout>
              </c:layout>
              <c:showVal val="1"/>
            </c:dLbl>
            <c:dLbl>
              <c:idx val="5"/>
              <c:layout>
                <c:manualLayout>
                  <c:x val="-1.6642956355567527E-2"/>
                  <c:y val="-3.6807095486384345E-3"/>
                </c:manualLayout>
              </c:layout>
              <c:showVal val="1"/>
            </c:dLbl>
            <c:dLbl>
              <c:idx val="6"/>
              <c:layout>
                <c:manualLayout>
                  <c:x val="-1.8884523371947171E-2"/>
                  <c:y val="7.2441242353710484E-3"/>
                </c:manualLayout>
              </c:layout>
              <c:showVal val="1"/>
            </c:dLbl>
            <c:dLbl>
              <c:idx val="7"/>
              <c:layout>
                <c:manualLayout>
                  <c:x val="-6.9928108199395099E-3"/>
                  <c:y val="-1.268345222108843E-2"/>
                </c:manualLayout>
              </c:layout>
              <c:showVal val="1"/>
            </c:dLbl>
            <c:dLbl>
              <c:idx val="9"/>
              <c:layout>
                <c:manualLayout>
                  <c:x val="-1.3748556158329041E-2"/>
                  <c:y val="-7.0534597479109794E-3"/>
                </c:manualLayout>
              </c:layout>
              <c:showVal val="1"/>
            </c:dLbl>
            <c:dLbl>
              <c:idx val="10"/>
              <c:layout>
                <c:manualLayout>
                  <c:x val="-1.3991322500268681E-2"/>
                  <c:y val="-1.4800873870855945E-2"/>
                </c:manualLayout>
              </c:layout>
              <c:showVal val="1"/>
            </c:dLbl>
            <c:dLbl>
              <c:idx val="11"/>
              <c:layout>
                <c:manualLayout>
                  <c:x val="1.0600834560805721E-2"/>
                  <c:y val="-1.7872744246035396E-2"/>
                </c:manualLayout>
              </c:layout>
              <c:showVal val="1"/>
            </c:dLbl>
            <c:dLbl>
              <c:idx val="12"/>
              <c:layout>
                <c:manualLayout>
                  <c:x val="8.2567085015745664E-3"/>
                  <c:y val="-1.7841851772117823E-2"/>
                </c:manualLayout>
              </c:layout>
              <c:showVal val="1"/>
            </c:dLbl>
            <c:dLbl>
              <c:idx val="13"/>
              <c:layout>
                <c:manualLayout>
                  <c:x val="1.3166673289448382E-2"/>
                  <c:y val="-8.9304993350073306E-3"/>
                </c:manualLayout>
              </c:layout>
              <c:showVal val="1"/>
            </c:dLbl>
            <c:dLbl>
              <c:idx val="15"/>
              <c:layout>
                <c:manualLayout>
                  <c:x val="1.3951021368405193E-2"/>
                  <c:y val="-1.5848000018020621E-2"/>
                </c:manualLayout>
              </c:layout>
              <c:showVal val="1"/>
            </c:dLbl>
            <c:dLbl>
              <c:idx val="16"/>
              <c:layout>
                <c:manualLayout>
                  <c:x val="1.4233298623936479E-2"/>
                  <c:y val="1.4940694494993327E-2"/>
                </c:manualLayout>
              </c:layout>
              <c:showVal val="1"/>
            </c:dLbl>
            <c:dLbl>
              <c:idx val="18"/>
              <c:layout>
                <c:manualLayout>
                  <c:x val="1.3587238742550533E-2"/>
                  <c:y val="1.6956428418115493E-2"/>
                </c:manualLayout>
              </c:layout>
              <c:showVal val="1"/>
            </c:dLbl>
            <c:dLbl>
              <c:idx val="19"/>
              <c:layout>
                <c:manualLayout>
                  <c:x val="1.0775416354718599E-2"/>
                  <c:y val="1.3833875077915019E-2"/>
                </c:manualLayout>
              </c:layout>
              <c:showVal val="1"/>
            </c:dLbl>
            <c:dLbl>
              <c:idx val="20"/>
              <c:layout>
                <c:manualLayout>
                  <c:x val="7.6541106251394155E-3"/>
                  <c:y val="8.921649928416352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'[Статистический сборник.xlsx]По предметам'!$B$3:$B$23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'[Статистический сборник.xlsx]По предметам'!$V$3:$V$23</c:f>
              <c:numCache>
                <c:formatCode>0.0</c:formatCode>
                <c:ptCount val="21"/>
                <c:pt idx="0">
                  <c:v>3.2874278098622849</c:v>
                </c:pt>
                <c:pt idx="1">
                  <c:v>1.4660151043980465</c:v>
                </c:pt>
                <c:pt idx="2">
                  <c:v>10.350955131052865</c:v>
                </c:pt>
                <c:pt idx="3">
                  <c:v>6.0417592181252777</c:v>
                </c:pt>
                <c:pt idx="4">
                  <c:v>2.3989338071968014</c:v>
                </c:pt>
                <c:pt idx="5">
                  <c:v>6.3083074189249224</c:v>
                </c:pt>
                <c:pt idx="6">
                  <c:v>4.7978676143936072</c:v>
                </c:pt>
                <c:pt idx="7">
                  <c:v>8.1741448245224344</c:v>
                </c:pt>
                <c:pt idx="8">
                  <c:v>0.44424700133274098</c:v>
                </c:pt>
                <c:pt idx="9">
                  <c:v>1.8214127054642382</c:v>
                </c:pt>
                <c:pt idx="10">
                  <c:v>2.9320302087960912</c:v>
                </c:pt>
                <c:pt idx="11">
                  <c:v>13.105286539315872</c:v>
                </c:pt>
                <c:pt idx="12">
                  <c:v>3.3318525099955556</c:v>
                </c:pt>
                <c:pt idx="13">
                  <c:v>6.3083074189249224</c:v>
                </c:pt>
                <c:pt idx="14">
                  <c:v>1.2438916037316734</c:v>
                </c:pt>
                <c:pt idx="15">
                  <c:v>6.4415815193247443</c:v>
                </c:pt>
                <c:pt idx="16">
                  <c:v>5.8640604175921807</c:v>
                </c:pt>
                <c:pt idx="17">
                  <c:v>1.4215904042647702</c:v>
                </c:pt>
                <c:pt idx="18">
                  <c:v>6.8858285206574816</c:v>
                </c:pt>
                <c:pt idx="19">
                  <c:v>4.9311417147934336</c:v>
                </c:pt>
                <c:pt idx="20">
                  <c:v>2.4433585073300756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421775753367159"/>
          <c:y val="3.9162326931355788E-2"/>
          <c:w val="0.87863328743099978"/>
          <c:h val="0.63503395408907282"/>
        </c:manualLayout>
      </c:layout>
      <c:barChart>
        <c:barDir val="col"/>
        <c:grouping val="clustered"/>
        <c:ser>
          <c:idx val="0"/>
          <c:order val="0"/>
          <c:tx>
            <c:strRef>
              <c:f>'Диаграммы мун'!$C$81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'Диаграммы мун'!$B$82:$B$102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мун'!$C$82:$C$102</c:f>
              <c:numCache>
                <c:formatCode>General</c:formatCode>
                <c:ptCount val="21"/>
                <c:pt idx="0">
                  <c:v>80</c:v>
                </c:pt>
                <c:pt idx="1">
                  <c:v>8</c:v>
                </c:pt>
                <c:pt idx="2">
                  <c:v>124</c:v>
                </c:pt>
                <c:pt idx="3">
                  <c:v>206</c:v>
                </c:pt>
                <c:pt idx="4">
                  <c:v>12</c:v>
                </c:pt>
                <c:pt idx="5">
                  <c:v>102</c:v>
                </c:pt>
                <c:pt idx="6">
                  <c:v>126</c:v>
                </c:pt>
                <c:pt idx="7">
                  <c:v>250</c:v>
                </c:pt>
                <c:pt idx="8">
                  <c:v>9</c:v>
                </c:pt>
                <c:pt idx="9">
                  <c:v>37</c:v>
                </c:pt>
                <c:pt idx="10">
                  <c:v>56</c:v>
                </c:pt>
                <c:pt idx="11">
                  <c:v>150</c:v>
                </c:pt>
                <c:pt idx="12">
                  <c:v>70</c:v>
                </c:pt>
                <c:pt idx="13">
                  <c:v>191</c:v>
                </c:pt>
                <c:pt idx="14">
                  <c:v>25</c:v>
                </c:pt>
                <c:pt idx="15">
                  <c:v>222</c:v>
                </c:pt>
                <c:pt idx="16">
                  <c:v>116</c:v>
                </c:pt>
                <c:pt idx="17">
                  <c:v>41</c:v>
                </c:pt>
                <c:pt idx="18">
                  <c:v>74</c:v>
                </c:pt>
                <c:pt idx="19">
                  <c:v>84</c:v>
                </c:pt>
                <c:pt idx="20">
                  <c:v>72</c:v>
                </c:pt>
              </c:numCache>
            </c:numRef>
          </c:val>
        </c:ser>
        <c:ser>
          <c:idx val="1"/>
          <c:order val="1"/>
          <c:tx>
            <c:strRef>
              <c:f>'Диаграммы мун'!$D$81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348E45"/>
            </a:solidFill>
          </c:spPr>
          <c:cat>
            <c:strRef>
              <c:f>'Диаграммы мун'!$B$82:$B$102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мун'!$D$82:$D$102</c:f>
              <c:numCache>
                <c:formatCode>General</c:formatCode>
                <c:ptCount val="21"/>
                <c:pt idx="0">
                  <c:v>59</c:v>
                </c:pt>
                <c:pt idx="1">
                  <c:v>62</c:v>
                </c:pt>
                <c:pt idx="2">
                  <c:v>186</c:v>
                </c:pt>
                <c:pt idx="3">
                  <c:v>142</c:v>
                </c:pt>
                <c:pt idx="4">
                  <c:v>61</c:v>
                </c:pt>
                <c:pt idx="5">
                  <c:v>165</c:v>
                </c:pt>
                <c:pt idx="6">
                  <c:v>110</c:v>
                </c:pt>
                <c:pt idx="7">
                  <c:v>232</c:v>
                </c:pt>
                <c:pt idx="8">
                  <c:v>25</c:v>
                </c:pt>
                <c:pt idx="9">
                  <c:v>38</c:v>
                </c:pt>
                <c:pt idx="10">
                  <c:v>59</c:v>
                </c:pt>
                <c:pt idx="11">
                  <c:v>234</c:v>
                </c:pt>
                <c:pt idx="12">
                  <c:v>68</c:v>
                </c:pt>
                <c:pt idx="13">
                  <c:v>162</c:v>
                </c:pt>
                <c:pt idx="14">
                  <c:v>25</c:v>
                </c:pt>
                <c:pt idx="15">
                  <c:v>210</c:v>
                </c:pt>
                <c:pt idx="16">
                  <c:v>146</c:v>
                </c:pt>
                <c:pt idx="17">
                  <c:v>30</c:v>
                </c:pt>
                <c:pt idx="18">
                  <c:v>85</c:v>
                </c:pt>
                <c:pt idx="19">
                  <c:v>68</c:v>
                </c:pt>
                <c:pt idx="20">
                  <c:v>54</c:v>
                </c:pt>
              </c:numCache>
            </c:numRef>
          </c:val>
        </c:ser>
        <c:ser>
          <c:idx val="2"/>
          <c:order val="2"/>
          <c:tx>
            <c:strRef>
              <c:f>'Диаграммы мун'!$E$81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'Диаграммы мун'!$B$82:$B$102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'Диаграммы мун'!$E$82:$E$102</c:f>
              <c:numCache>
                <c:formatCode>General</c:formatCode>
                <c:ptCount val="21"/>
                <c:pt idx="0">
                  <c:v>74</c:v>
                </c:pt>
                <c:pt idx="1">
                  <c:v>33</c:v>
                </c:pt>
                <c:pt idx="2">
                  <c:v>233</c:v>
                </c:pt>
                <c:pt idx="3">
                  <c:v>136</c:v>
                </c:pt>
                <c:pt idx="4">
                  <c:v>54</c:v>
                </c:pt>
                <c:pt idx="5">
                  <c:v>142</c:v>
                </c:pt>
                <c:pt idx="6">
                  <c:v>108</c:v>
                </c:pt>
                <c:pt idx="7">
                  <c:v>184</c:v>
                </c:pt>
                <c:pt idx="8">
                  <c:v>10</c:v>
                </c:pt>
                <c:pt idx="9">
                  <c:v>41</c:v>
                </c:pt>
                <c:pt idx="10">
                  <c:v>66</c:v>
                </c:pt>
                <c:pt idx="11">
                  <c:v>295</c:v>
                </c:pt>
                <c:pt idx="12">
                  <c:v>75</c:v>
                </c:pt>
                <c:pt idx="13">
                  <c:v>142</c:v>
                </c:pt>
                <c:pt idx="14">
                  <c:v>28</c:v>
                </c:pt>
                <c:pt idx="15">
                  <c:v>145</c:v>
                </c:pt>
                <c:pt idx="16">
                  <c:v>132</c:v>
                </c:pt>
                <c:pt idx="17">
                  <c:v>32</c:v>
                </c:pt>
                <c:pt idx="18">
                  <c:v>155</c:v>
                </c:pt>
                <c:pt idx="19">
                  <c:v>111</c:v>
                </c:pt>
                <c:pt idx="20">
                  <c:v>55</c:v>
                </c:pt>
              </c:numCache>
            </c:numRef>
          </c:val>
        </c:ser>
        <c:axId val="86399232"/>
        <c:axId val="86409216"/>
      </c:barChart>
      <c:catAx>
        <c:axId val="86399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50000"/>
                  </a:schemeClr>
                </a:solidFill>
              </a:defRPr>
            </a:pPr>
            <a:endParaRPr lang="ru-RU"/>
          </a:p>
        </c:txPr>
        <c:crossAx val="86409216"/>
        <c:crosses val="autoZero"/>
        <c:auto val="1"/>
        <c:lblAlgn val="ctr"/>
        <c:lblOffset val="100"/>
      </c:catAx>
      <c:valAx>
        <c:axId val="86409216"/>
        <c:scaling>
          <c:orientation val="minMax"/>
        </c:scaling>
        <c:axPos val="l"/>
        <c:majorGridlines/>
        <c:numFmt formatCode="General" sourceLinked="1"/>
        <c:tickLblPos val="nextTo"/>
        <c:crossAx val="8639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805672273028652"/>
          <c:y val="4.2854365426543903E-2"/>
          <c:w val="0.14250140257131552"/>
          <c:h val="0.21696871224430292"/>
        </c:manualLayout>
      </c:layout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888574180026094E-2"/>
          <c:y val="3.4587280254303666E-2"/>
          <c:w val="0.90415780761217879"/>
          <c:h val="0.70081421227605445"/>
        </c:manualLayout>
      </c:layout>
      <c:barChart>
        <c:barDir val="col"/>
        <c:grouping val="clustered"/>
        <c:ser>
          <c:idx val="0"/>
          <c:order val="0"/>
          <c:tx>
            <c:strRef>
              <c:f>'По предметам'!$S$79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'По предметам'!$R$80:$R$100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'По предметам'!$S$80:$S$100</c:f>
              <c:numCache>
                <c:formatCode>0.0</c:formatCode>
                <c:ptCount val="21"/>
                <c:pt idx="0">
                  <c:v>36.25</c:v>
                </c:pt>
                <c:pt idx="1">
                  <c:v>12.5</c:v>
                </c:pt>
                <c:pt idx="2">
                  <c:v>28.225806451612904</c:v>
                </c:pt>
                <c:pt idx="3">
                  <c:v>12.621359223300971</c:v>
                </c:pt>
                <c:pt idx="4">
                  <c:v>16.666666666666668</c:v>
                </c:pt>
                <c:pt idx="5">
                  <c:v>10.784313725490177</c:v>
                </c:pt>
                <c:pt idx="6">
                  <c:v>30.952380952380924</c:v>
                </c:pt>
                <c:pt idx="7">
                  <c:v>17.600000000000001</c:v>
                </c:pt>
                <c:pt idx="8">
                  <c:v>22.222222222222186</c:v>
                </c:pt>
                <c:pt idx="9">
                  <c:v>45.945945945945986</c:v>
                </c:pt>
                <c:pt idx="10">
                  <c:v>28.571428571428573</c:v>
                </c:pt>
                <c:pt idx="11">
                  <c:v>26.666666666666668</c:v>
                </c:pt>
                <c:pt idx="12">
                  <c:v>18.571428571428573</c:v>
                </c:pt>
                <c:pt idx="13">
                  <c:v>24.607329842931904</c:v>
                </c:pt>
                <c:pt idx="14">
                  <c:v>72</c:v>
                </c:pt>
                <c:pt idx="15">
                  <c:v>26.126126126126128</c:v>
                </c:pt>
                <c:pt idx="16">
                  <c:v>37.931034482758577</c:v>
                </c:pt>
                <c:pt idx="17">
                  <c:v>41.463414634146325</c:v>
                </c:pt>
                <c:pt idx="18">
                  <c:v>5.4054054054054053</c:v>
                </c:pt>
                <c:pt idx="19">
                  <c:v>7.1428571428571415</c:v>
                </c:pt>
                <c:pt idx="20">
                  <c:v>25</c:v>
                </c:pt>
              </c:numCache>
            </c:numRef>
          </c:val>
        </c:ser>
        <c:ser>
          <c:idx val="1"/>
          <c:order val="1"/>
          <c:tx>
            <c:strRef>
              <c:f>'По предметам'!$T$79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'По предметам'!$R$80:$R$100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'По предметам'!$T$80:$T$100</c:f>
              <c:numCache>
                <c:formatCode>0.0</c:formatCode>
                <c:ptCount val="21"/>
                <c:pt idx="0">
                  <c:v>93.220338983050738</c:v>
                </c:pt>
                <c:pt idx="1">
                  <c:v>8.0645161290322598</c:v>
                </c:pt>
                <c:pt idx="2">
                  <c:v>45.161290322580662</c:v>
                </c:pt>
                <c:pt idx="3">
                  <c:v>9.154929577464797</c:v>
                </c:pt>
                <c:pt idx="4">
                  <c:v>22.950819672131111</c:v>
                </c:pt>
                <c:pt idx="5">
                  <c:v>8.4848484848484809</c:v>
                </c:pt>
                <c:pt idx="6">
                  <c:v>47.272727272727273</c:v>
                </c:pt>
                <c:pt idx="7">
                  <c:v>21.982758620689637</c:v>
                </c:pt>
                <c:pt idx="8">
                  <c:v>4</c:v>
                </c:pt>
                <c:pt idx="9">
                  <c:v>63.157894736842039</c:v>
                </c:pt>
                <c:pt idx="10">
                  <c:v>59.322033898305129</c:v>
                </c:pt>
                <c:pt idx="11">
                  <c:v>52.991452991452988</c:v>
                </c:pt>
                <c:pt idx="12">
                  <c:v>25</c:v>
                </c:pt>
                <c:pt idx="13">
                  <c:v>3.0864197530864201</c:v>
                </c:pt>
                <c:pt idx="14">
                  <c:v>44</c:v>
                </c:pt>
                <c:pt idx="15">
                  <c:v>32.38095238095238</c:v>
                </c:pt>
                <c:pt idx="16">
                  <c:v>35.61643835616438</c:v>
                </c:pt>
                <c:pt idx="17">
                  <c:v>60</c:v>
                </c:pt>
                <c:pt idx="18">
                  <c:v>9.4117647058823533</c:v>
                </c:pt>
                <c:pt idx="19">
                  <c:v>2.9411764705882337</c:v>
                </c:pt>
                <c:pt idx="20">
                  <c:v>16.666666666666668</c:v>
                </c:pt>
              </c:numCache>
            </c:numRef>
          </c:val>
        </c:ser>
        <c:ser>
          <c:idx val="2"/>
          <c:order val="2"/>
          <c:tx>
            <c:strRef>
              <c:f>'По предметам'!$U$79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'По предметам'!$R$80:$R$100</c:f>
              <c:strCache>
                <c:ptCount val="21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МХК</c:v>
                </c:pt>
                <c:pt idx="9">
                  <c:v>Немецкий язык</c:v>
                </c:pt>
                <c:pt idx="10">
                  <c:v>ОБЖ</c:v>
                </c:pt>
                <c:pt idx="11">
                  <c:v>Обществознание</c:v>
                </c:pt>
                <c:pt idx="12">
                  <c:v>Право</c:v>
                </c:pt>
                <c:pt idx="13">
                  <c:v>Русский язык</c:v>
                </c:pt>
                <c:pt idx="14">
                  <c:v>Технология</c:v>
                </c:pt>
                <c:pt idx="15">
                  <c:v>Физика</c:v>
                </c:pt>
                <c:pt idx="16">
                  <c:v>Физическая культура</c:v>
                </c:pt>
                <c:pt idx="17">
                  <c:v>Французский язык</c:v>
                </c:pt>
                <c:pt idx="18">
                  <c:v>Химия</c:v>
                </c:pt>
                <c:pt idx="19">
                  <c:v>Экология</c:v>
                </c:pt>
                <c:pt idx="20">
                  <c:v>Экономика</c:v>
                </c:pt>
              </c:strCache>
            </c:strRef>
          </c:cat>
          <c:val>
            <c:numRef>
              <c:f>'По предметам'!$U$80:$U$100</c:f>
              <c:numCache>
                <c:formatCode>0.0</c:formatCode>
                <c:ptCount val="21"/>
                <c:pt idx="0">
                  <c:v>36.486486486486413</c:v>
                </c:pt>
                <c:pt idx="1">
                  <c:v>24.242424242424203</c:v>
                </c:pt>
                <c:pt idx="2">
                  <c:v>32.618025751072956</c:v>
                </c:pt>
                <c:pt idx="3">
                  <c:v>16.176470588235286</c:v>
                </c:pt>
                <c:pt idx="4">
                  <c:v>38.888888888888893</c:v>
                </c:pt>
                <c:pt idx="5">
                  <c:v>12.676056338028179</c:v>
                </c:pt>
                <c:pt idx="6">
                  <c:v>43.518518518518519</c:v>
                </c:pt>
                <c:pt idx="7">
                  <c:v>19.565217391304319</c:v>
                </c:pt>
                <c:pt idx="8">
                  <c:v>30</c:v>
                </c:pt>
                <c:pt idx="9">
                  <c:v>34.146341463414565</c:v>
                </c:pt>
                <c:pt idx="10">
                  <c:v>30.303030303030287</c:v>
                </c:pt>
                <c:pt idx="11">
                  <c:v>51.525423728813557</c:v>
                </c:pt>
                <c:pt idx="12">
                  <c:v>34.6666666666666</c:v>
                </c:pt>
                <c:pt idx="13">
                  <c:v>3.5211267605633831</c:v>
                </c:pt>
                <c:pt idx="14">
                  <c:v>64.285714285714292</c:v>
                </c:pt>
                <c:pt idx="15">
                  <c:v>25.517241379310342</c:v>
                </c:pt>
                <c:pt idx="16">
                  <c:v>37.121212121212125</c:v>
                </c:pt>
                <c:pt idx="17">
                  <c:v>37.5</c:v>
                </c:pt>
                <c:pt idx="18">
                  <c:v>16.129032258064516</c:v>
                </c:pt>
                <c:pt idx="19">
                  <c:v>5.4054054054054053</c:v>
                </c:pt>
                <c:pt idx="20">
                  <c:v>29.090909090909086</c:v>
                </c:pt>
              </c:numCache>
            </c:numRef>
          </c:val>
        </c:ser>
        <c:axId val="90580096"/>
        <c:axId val="90581632"/>
      </c:barChart>
      <c:catAx>
        <c:axId val="90580096"/>
        <c:scaling>
          <c:orientation val="minMax"/>
        </c:scaling>
        <c:axPos val="b"/>
        <c:tickLblPos val="nextTo"/>
        <c:crossAx val="90581632"/>
        <c:crosses val="autoZero"/>
        <c:auto val="1"/>
        <c:lblAlgn val="ctr"/>
        <c:lblOffset val="100"/>
      </c:catAx>
      <c:valAx>
        <c:axId val="90581632"/>
        <c:scaling>
          <c:orientation val="minMax"/>
        </c:scaling>
        <c:axPos val="l"/>
        <c:majorGridlines/>
        <c:numFmt formatCode="0.0" sourceLinked="1"/>
        <c:tickLblPos val="nextTo"/>
        <c:crossAx val="9058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27819634056539"/>
          <c:y val="6.6590853731975957E-2"/>
          <c:w val="0.13951227641373184"/>
          <c:h val="0.22778899155445551"/>
        </c:manualLayout>
      </c:layout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381D4-4CEA-4B56-A403-91C864C8B0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1CE0-C60C-40DB-AE2D-4522924A03AF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CFA7C-1C87-455B-8546-5C8877AA4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 данной таблице представлен рейтинг по предметам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Следующая таблица представляет собой рейтинг </a:t>
            </a:r>
            <a:r>
              <a:rPr lang="ru-RU" baseline="0" dirty="0" smtClean="0"/>
              <a:t>участия в муниципальном этапе от количества обучающихся в школе.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</a:t>
            </a:r>
            <a:r>
              <a:rPr lang="ru-RU" baseline="0" dirty="0" smtClean="0"/>
              <a:t> этом слайде видны те предметы, задания по которым вызвали наибольшее затруднения у участников. По остальным предметам минимальные баллы единичны.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Сначала</a:t>
            </a:r>
            <a:r>
              <a:rPr lang="ru-RU" baseline="0" dirty="0" smtClean="0"/>
              <a:t> посмотрим на общее количество участников (точнее участий) на различных этапах проведения олимпиады 2018-2019 учебного года и долю победителей и призеров на школьном и муниципальном этапах.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теперь более подробно о стартовом, </a:t>
            </a:r>
            <a:r>
              <a:rPr lang="ru-RU" b="1" dirty="0" smtClean="0"/>
              <a:t>школьном</a:t>
            </a:r>
            <a:r>
              <a:rPr lang="ru-RU" dirty="0" smtClean="0"/>
              <a:t> этапе Всероссийской олимпиады школьников.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данной таблице видна</a:t>
            </a:r>
            <a:r>
              <a:rPr lang="ru-RU" baseline="0" dirty="0" smtClean="0"/>
              <a:t> доля победителей и призеров. Наибольшая доля победителей и призеров по предметам: Французский язык, Физическая культура, Английский язык. Наименьшая - Химия, математика, право.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 данной таблице выстроен рейтинг учебных заведений в зависимости от процентной доли победителей и призеров. Красным отмечены те школы, где количество участий в школьном этапе олимпиады меньше количества обучающихся. (т.е. низкая активность). Например, ……… СШ 11, 31……..в Гимназии №1 и СШ № 33 количество участий почти в 2 раза больше количества обучающихся. </a:t>
            </a:r>
          </a:p>
          <a:p>
            <a:r>
              <a:rPr lang="ru-RU" baseline="0" dirty="0" smtClean="0"/>
              <a:t>Обратите внимание на рейтинг своего учебного заведения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Далее</a:t>
            </a:r>
            <a:r>
              <a:rPr lang="ru-RU" baseline="0" dirty="0" smtClean="0"/>
              <a:t> мы увидим ситуацию по муниципальному этапу, она другая.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этом слайде можно увидеть динамику</a:t>
            </a:r>
            <a:r>
              <a:rPr lang="ru-RU" baseline="0" dirty="0" smtClean="0"/>
              <a:t> участий по сравнению с прошлым годом.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 сначала распределение</a:t>
            </a:r>
            <a:r>
              <a:rPr lang="ru-RU" baseline="0" dirty="0" smtClean="0"/>
              <a:t> предметов исходя из общего количества участий. Распределение более равномерное. Минимальное количество участников (1%) обозначено желтым цветом по МХК, Технологии, Французскому языку. Большое количество участников по Обществознанию, математике, физике и биологии (в школьном этапе математике, Русскому языку, Английскому языку).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FA7C-1C87-455B-8546-5C8877AA4FA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62400"/>
            <a:ext cx="7772400" cy="7048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724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628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5759D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5759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5759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5759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5759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5759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5759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5759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5759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5759D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714752"/>
            <a:ext cx="8501122" cy="1357322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Статистический анализ результатов Всероссийской олимпиады школьников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772400" cy="6858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– 2020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42852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Муниципальное бюджетное учреждение дополнительного образования «Центр дополнительного образования» города Смоленска</a:t>
            </a:r>
          </a:p>
          <a:p>
            <a:pPr algn="ctr"/>
            <a:endParaRPr lang="ru-RU" sz="20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628652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Чижова А.В., методист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ARChea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785794"/>
            <a:ext cx="4429156" cy="2738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249051"/>
          <a:ext cx="8786875" cy="6527225"/>
        </p:xfrm>
        <a:graphic>
          <a:graphicData uri="http://schemas.openxmlformats.org/drawingml/2006/table">
            <a:tbl>
              <a:tblPr/>
              <a:tblGrid>
                <a:gridCol w="322455"/>
                <a:gridCol w="3062653"/>
                <a:gridCol w="1152377"/>
                <a:gridCol w="1368448"/>
                <a:gridCol w="1368448"/>
                <a:gridCol w="1512494"/>
              </a:tblGrid>
              <a:tr h="93937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Кол-во обучающихся на 2019-2020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уч.год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обучающихся в 4-11 классах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школьного этапа </a:t>
                      </a:r>
                      <a:r>
                        <a:rPr lang="ru-RU" sz="1400" b="1" i="0" u="none" strike="noStrike" kern="1200" dirty="0" err="1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ВсОШ</a:t>
                      </a:r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в 4-11 классах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обучающихся</a:t>
                      </a:r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endParaRPr lang="ru-RU" sz="1400" b="1" i="0" u="none" strike="noStrike" kern="1200" dirty="0" smtClean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принявших </a:t>
                      </a:r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участие в школьном этапе </a:t>
                      </a:r>
                      <a:r>
                        <a:rPr lang="ru-RU" sz="1400" b="1" i="0" u="none" strike="noStrike" kern="1200" dirty="0" err="1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ВсОШ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4677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1 им. Н.М. Пржевальского»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77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33»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77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26 им. А.С. Пушкина»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2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17 им. Героя Российской Федерации А.Б.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Буханова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«Лицей № 1 им. академика Б.Н. Петрова»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31»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32 им. С.А. Лавочкина»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22»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6»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34»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15»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24»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11»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7»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40»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14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85728"/>
          <a:ext cx="8858311" cy="6429656"/>
        </p:xfrm>
        <a:graphic>
          <a:graphicData uri="http://schemas.openxmlformats.org/drawingml/2006/table">
            <a:tbl>
              <a:tblPr/>
              <a:tblGrid>
                <a:gridCol w="340704"/>
                <a:gridCol w="2981163"/>
                <a:gridCol w="1533169"/>
                <a:gridCol w="1277641"/>
                <a:gridCol w="1447993"/>
                <a:gridCol w="1277641"/>
              </a:tblGrid>
              <a:tr h="10241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Кол-во обучающихся на 2019-2020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уч.год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обучающихся в 4-11 классах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школьного этапа </a:t>
                      </a:r>
                      <a:r>
                        <a:rPr lang="ru-RU" sz="1400" b="1" i="0" u="none" strike="noStrike" kern="1200" dirty="0" err="1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ВсОШ</a:t>
                      </a:r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в 4-11 классах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обучающихся</a:t>
                      </a:r>
                      <a:r>
                        <a:rPr lang="ru-RU" sz="14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, принявших участие в школьном этапе </a:t>
                      </a:r>
                      <a:r>
                        <a:rPr lang="ru-RU" sz="1400" b="1" i="0" u="none" strike="noStrike" kern="1200" dirty="0" err="1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ВсОШ</a:t>
                      </a:r>
                      <a:endParaRPr lang="ru-RU" sz="14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13 им. Э.Д.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Балтина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4»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14»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19 им. Героя России Панова»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21 им. Н.И.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Рыленкова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27 им. Э.А.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Хиля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10»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25»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16»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39»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37»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6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30 им. С.А. Железнова»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12»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29»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35»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5»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23»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36 им. А.М.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Городнянского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6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9»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23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40233"/>
          <a:ext cx="8786874" cy="6474920"/>
        </p:xfrm>
        <a:graphic>
          <a:graphicData uri="http://schemas.openxmlformats.org/drawingml/2006/table">
            <a:tbl>
              <a:tblPr/>
              <a:tblGrid>
                <a:gridCol w="366120"/>
                <a:gridCol w="2782511"/>
                <a:gridCol w="1566277"/>
                <a:gridCol w="928694"/>
                <a:gridCol w="928694"/>
                <a:gridCol w="928694"/>
                <a:gridCol w="1285884"/>
              </a:tblGrid>
              <a:tr h="10037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участий школьного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этапа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</a:t>
                      </a:r>
                      <a:endParaRPr lang="ru-RU" sz="1600" b="1" i="0" u="none" strike="noStrike" kern="1200" dirty="0" smtClean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Призеров 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и призеров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 победителей и призеров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4312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4»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31»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30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«Лицей № 1 им. академика Б.Н. Петрова»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33»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30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1 им. Н.М. Пржевальского»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30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36 им. А.М. Городнянского»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27 им. Э.А.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Хиля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25»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8»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40»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14»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30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17 им. Героя Российской Федерации А.Б.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Буханова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29»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26 им. А.С. Пушкина»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24»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30 им. С.А. Железнова»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6»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22»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33,9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5»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7»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606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40231"/>
          <a:ext cx="8786874" cy="6403478"/>
        </p:xfrm>
        <a:graphic>
          <a:graphicData uri="http://schemas.openxmlformats.org/drawingml/2006/table">
            <a:tbl>
              <a:tblPr/>
              <a:tblGrid>
                <a:gridCol w="366120"/>
                <a:gridCol w="2782511"/>
                <a:gridCol w="1566277"/>
                <a:gridCol w="928694"/>
                <a:gridCol w="928694"/>
                <a:gridCol w="928694"/>
                <a:gridCol w="1285884"/>
              </a:tblGrid>
              <a:tr h="101839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участий школьного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этапа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</a:t>
                      </a:r>
                      <a:endParaRPr lang="ru-RU" sz="1600" b="1" i="0" u="none" strike="noStrike" kern="1200" dirty="0" smtClean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Призеров 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и призеров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 победителей и призеров</a:t>
                      </a:r>
                    </a:p>
                  </a:txBody>
                  <a:tcPr marL="4908" marR="4908" marT="4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12»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13 им. Э.Д.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Балтина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37»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39»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34»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32 им. С.А. Лавочкина»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16»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38»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76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11»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08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19 им. Героя России Панова»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21 им. Н.И.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Рыленкова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10»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74">
                <a:tc>
                  <a:txBody>
                    <a:bodyPr/>
                    <a:lstStyle/>
                    <a:p>
                      <a:pPr marL="72000"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786058"/>
            <a:ext cx="821537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cmpd="dbl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этап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188640"/>
          <a:ext cx="6143668" cy="6574155"/>
        </p:xfrm>
        <a:graphic>
          <a:graphicData uri="http://schemas.openxmlformats.org/drawingml/2006/table">
            <a:tbl>
              <a:tblPr/>
              <a:tblGrid>
                <a:gridCol w="2270141"/>
                <a:gridCol w="1333509"/>
                <a:gridCol w="1270009"/>
                <a:gridCol w="1270009"/>
              </a:tblGrid>
              <a:tr h="10001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2018-2019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2019-2020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 Динамика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ОБЖ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Технология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500042"/>
          <a:ext cx="885831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71414"/>
            <a:ext cx="878687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участников по предметам в общем количестве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260648"/>
          <a:ext cx="7560841" cy="6392426"/>
        </p:xfrm>
        <a:graphic>
          <a:graphicData uri="http://schemas.openxmlformats.org/drawingml/2006/table">
            <a:tbl>
              <a:tblPr/>
              <a:tblGrid>
                <a:gridCol w="2813184"/>
                <a:gridCol w="1600039"/>
                <a:gridCol w="1573809"/>
                <a:gridCol w="1573809"/>
              </a:tblGrid>
              <a:tr h="360040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Предмет</a:t>
                      </a:r>
                      <a:endParaRPr lang="ru-RU" sz="18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Доля победителей и призеров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 v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2017-2018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2018-2019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2019-2020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Технология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857232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476672"/>
            <a:ext cx="51845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участий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980728"/>
          <a:ext cx="8640960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476672"/>
            <a:ext cx="51845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победителей и призеров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2276872"/>
          <a:ext cx="7643867" cy="2875795"/>
        </p:xfrm>
        <a:graphic>
          <a:graphicData uri="http://schemas.openxmlformats.org/drawingml/2006/table">
            <a:tbl>
              <a:tblPr/>
              <a:tblGrid>
                <a:gridCol w="1987406"/>
                <a:gridCol w="1885487"/>
                <a:gridCol w="1885487"/>
                <a:gridCol w="1885487"/>
              </a:tblGrid>
              <a:tr h="13407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Этап </a:t>
                      </a:r>
                      <a:r>
                        <a:rPr lang="ru-RU" sz="1800" b="1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ВсОШ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Участий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Победителей и призеров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Доля победителей и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призеров, %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6754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Школьный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19650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7258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54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72456" cy="11430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600" dirty="0" smtClean="0"/>
              <a:t>Количество участников </a:t>
            </a:r>
            <a:r>
              <a:rPr lang="ru-RU" sz="3600" dirty="0" err="1" smtClean="0"/>
              <a:t>ВсОШ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2019-2020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285728"/>
          <a:ext cx="7358113" cy="6463524"/>
        </p:xfrm>
        <a:graphic>
          <a:graphicData uri="http://schemas.openxmlformats.org/drawingml/2006/table">
            <a:tbl>
              <a:tblPr/>
              <a:tblGrid>
                <a:gridCol w="2580598"/>
                <a:gridCol w="1485238"/>
                <a:gridCol w="1559500"/>
                <a:gridCol w="1732777"/>
              </a:tblGrid>
              <a:tr h="109904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7815" marR="7815" marT="7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</a:t>
                      </a:r>
                    </a:p>
                  </a:txBody>
                  <a:tcPr marL="7815" marR="7815" marT="7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и призеров</a:t>
                      </a:r>
                    </a:p>
                  </a:txBody>
                  <a:tcPr marL="7815" marR="7815" marT="7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 победителей и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призеров, %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815" marR="7815" marT="7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Технология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44624"/>
          <a:ext cx="7500990" cy="6612293"/>
        </p:xfrm>
        <a:graphic>
          <a:graphicData uri="http://schemas.openxmlformats.org/drawingml/2006/table">
            <a:tbl>
              <a:tblPr/>
              <a:tblGrid>
                <a:gridCol w="2016396"/>
                <a:gridCol w="1371148"/>
                <a:gridCol w="1239658"/>
                <a:gridCol w="1341327"/>
                <a:gridCol w="1532461"/>
              </a:tblGrid>
              <a:tr h="10172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заявленных участников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Реальное количество участников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не явившихся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не явившихся </a:t>
                      </a:r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на олимпиаду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ОБЖ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Право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Технология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Экономика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1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572560" cy="6244606"/>
        </p:xfrm>
        <a:graphic>
          <a:graphicData uri="http://schemas.openxmlformats.org/drawingml/2006/table">
            <a:tbl>
              <a:tblPr/>
              <a:tblGrid>
                <a:gridCol w="382704"/>
                <a:gridCol w="3332072"/>
                <a:gridCol w="1643074"/>
                <a:gridCol w="1785950"/>
                <a:gridCol w="1428760"/>
              </a:tblGrid>
              <a:tr h="12656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обучающихся в 7-11 классах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муниципального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этапа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% от количества обучающихся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1 им. Н.М. Пржевальского»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«Лицей № 1 им. академика Б.Н. Петрова»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7»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27 им. Э.А. Хиля»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17 им. Героя Российской Федерации А.Б.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Буханова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6»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40»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21 им. Н.И. Рыленкова»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26 им. А.С. Пушкина»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214281"/>
          <a:ext cx="8429686" cy="6357995"/>
        </p:xfrm>
        <a:graphic>
          <a:graphicData uri="http://schemas.openxmlformats.org/drawingml/2006/table">
            <a:tbl>
              <a:tblPr/>
              <a:tblGrid>
                <a:gridCol w="357191"/>
                <a:gridCol w="2928958"/>
                <a:gridCol w="1428760"/>
                <a:gridCol w="2000264"/>
                <a:gridCol w="1714513"/>
              </a:tblGrid>
              <a:tr h="12144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обучающихся в 7-11 классах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участников муниципального </a:t>
                      </a:r>
                      <a:r>
                        <a:rPr lang="ru-RU" sz="18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этапа</a:t>
                      </a:r>
                      <a:endParaRPr lang="ru-RU" sz="18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% от количества обучающихся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37»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13 им. Э.Д. Балтина»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19 им. Героя России Панова»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16»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30 им. С.А. Железнова»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32 им. С.А. Лавочкина»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36 им. А.М. Городнянского»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8786874" cy="6270103"/>
        </p:xfrm>
        <a:graphic>
          <a:graphicData uri="http://schemas.openxmlformats.org/drawingml/2006/table">
            <a:tbl>
              <a:tblPr/>
              <a:tblGrid>
                <a:gridCol w="285752"/>
                <a:gridCol w="3000396"/>
                <a:gridCol w="1564224"/>
                <a:gridCol w="1546495"/>
                <a:gridCol w="1195019"/>
                <a:gridCol w="1194988"/>
              </a:tblGrid>
              <a:tr h="94202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участий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муниципального этапа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участников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муниципального этапа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и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призеров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 победителей и призеров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33" marR="7633" marT="76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«Гимназия № 1 им. Н.М. Пржевальского»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6»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33" marR="7633" marT="76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«Лицей № 1 им. академика Б.Н. Петрова»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«Гимназия № 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36 им. А.М. Городнянского»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32 им. С.А. Лавочкина»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33" marR="7633" marT="76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17 им. Героя Российской Федерации А.Б. Буханова»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26 им. А.С. Пушкина»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40»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37»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30 им. С.А. Железнова»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14290"/>
          <a:ext cx="8786875" cy="6454237"/>
        </p:xfrm>
        <a:graphic>
          <a:graphicData uri="http://schemas.openxmlformats.org/drawingml/2006/table">
            <a:tbl>
              <a:tblPr/>
              <a:tblGrid>
                <a:gridCol w="363095"/>
                <a:gridCol w="2800192"/>
                <a:gridCol w="1616791"/>
                <a:gridCol w="1546495"/>
                <a:gridCol w="1195019"/>
                <a:gridCol w="1265283"/>
              </a:tblGrid>
              <a:tr h="10715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участий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муниципального этапа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участников </a:t>
                      </a:r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муниципального этапа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Победителей и </a:t>
                      </a:r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призеров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Доля победителей и призеров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«СШ № 27 им. Э.А.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Хиля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8467" marR="8467" marT="84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19 им. Героя России Панова»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13 им. Э.Д. Балтина»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29»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7»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21 им. Н.И. Рыленкова»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24»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28»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5»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38»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16»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«СШ № 11»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24129"/>
            <a:ext cx="814393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обучающихся на муниципальном этапе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071546"/>
          <a:ext cx="8143933" cy="4458394"/>
        </p:xfrm>
        <a:graphic>
          <a:graphicData uri="http://schemas.openxmlformats.org/drawingml/2006/table">
            <a:tbl>
              <a:tblPr/>
              <a:tblGrid>
                <a:gridCol w="3185665"/>
                <a:gridCol w="1839358"/>
                <a:gridCol w="1759385"/>
                <a:gridCol w="1359525"/>
              </a:tblGrid>
              <a:tr h="14287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2 статуса «победитель»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1 статус «победитель» +</a:t>
                      </a:r>
                      <a:r>
                        <a:rPr lang="ru-RU" sz="1600" b="1" i="0" u="none" strike="noStrike" kern="1200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2 и более статуса «призер»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3 и более статуса «призер»</a:t>
                      </a:r>
                      <a:endParaRPr lang="ru-RU" sz="1600" b="1" i="0" u="none" strike="noStrike" kern="1200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1 им. Н.М. Пржевальского»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«Гимназия № 4»</a:t>
                      </a:r>
                      <a:endParaRPr lang="ru-RU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«Лицей № 1 им. академика Б.Н. Петрова»</a:t>
                      </a:r>
                      <a:endParaRPr lang="ru-RU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«СШ № 33»</a:t>
                      </a:r>
                      <a:endParaRPr lang="ru-RU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«СШ № 34»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39">
                <a:tc>
                  <a:txBody>
                    <a:bodyPr/>
                    <a:lstStyle/>
                    <a:p>
                      <a:pPr marL="72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«СШ № 37»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928670"/>
          <a:ext cx="8429684" cy="5786793"/>
        </p:xfrm>
        <a:graphic>
          <a:graphicData uri="http://schemas.openxmlformats.org/drawingml/2006/table">
            <a:tbl>
              <a:tblPr/>
              <a:tblGrid>
                <a:gridCol w="1759901"/>
                <a:gridCol w="1454810"/>
                <a:gridCol w="1643074"/>
                <a:gridCol w="1875222"/>
                <a:gridCol w="1696677"/>
              </a:tblGrid>
              <a:tr h="1096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643" marR="67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участников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643" marR="67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 баллов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643" marR="67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10 % от максимального количества баллов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643" marR="67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Показали низкий результат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643" marR="67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чел. (21,7%)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 чел. (22,8%)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82 чел. (44,5%)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чел. (22,2%)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 чел. (9,3%)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 чел. (31,5%)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чел. (20%)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чел. (20%)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чел. (4,5%)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 чел. (12,6%)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 чел. (17,1%)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чел. (2,1%)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 чел. (13,8%)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 чел. (15,9%)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 чел. (14,2%)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 чел. (14,2%)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чел. (12,1%)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чел. (12,1%)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 чел. (11,3%)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 чел. (11,3%)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5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чел. (0,7%)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чел. (8,5%)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 чел. (9,2%)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214290"/>
            <a:ext cx="7643866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выполнения заданий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 descr="https://steamuserimages-a.akamaihd.net/ugc/39739413139500319/2CFE362DDE7087E0082BEDAC279867BB0403B04E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4" name="AutoShape 4" descr="https://steamuserimages-a.akamaihd.net/ugc/39739413139500319/2CFE362DDE7087E0082BEDAC279867BB0403B04E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6" name="AutoShape 6" descr="https://steamuserimages-a.akamaihd.net/ugc/39739413139500319/2CFE362DDE7087E0082BEDAC279867BB0403B04E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76" y="1571612"/>
            <a:ext cx="8136490" cy="342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786058"/>
            <a:ext cx="821537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cmpd="dbl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Школьный этап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97000"/>
          <a:ext cx="7992887" cy="325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920213"/>
                <a:gridCol w="1920213"/>
                <a:gridCol w="1920213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2017 – 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2018 – 2019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2019 – 2020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Всего участников: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20470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19129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19650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Победителей: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2143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2184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Призеров: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5577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5684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5242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победителей и призеров: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37,7%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41,4%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36,9%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391848"/>
          <a:ext cx="8352928" cy="6308106"/>
        </p:xfrm>
        <a:graphic>
          <a:graphicData uri="http://schemas.openxmlformats.org/drawingml/2006/table">
            <a:tbl>
              <a:tblPr/>
              <a:tblGrid>
                <a:gridCol w="2520280"/>
                <a:gridCol w="2006468"/>
                <a:gridCol w="2020870"/>
                <a:gridCol w="1805310"/>
              </a:tblGrid>
              <a:tr h="93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Количество участников 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Количество участников 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Изменение количества 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участников</a:t>
                      </a:r>
                    </a:p>
                  </a:txBody>
                  <a:tcPr marL="7526" marR="7526" marT="7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1197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+238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+120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+106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3146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3221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1874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Немецкий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784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811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Право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+7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Астрономия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Французский язык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1439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МХК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ОБЖ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495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433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3254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729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574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-155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26" marR="7526" marT="7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19129</a:t>
                      </a:r>
                    </a:p>
                  </a:txBody>
                  <a:tcPr marL="7526" marR="7526" marT="7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19650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26" marR="7526" marT="7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+521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26" marR="7526" marT="7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14290"/>
            <a:ext cx="878687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участников по предметам в общем количестве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3812"/>
          <a:ext cx="8784975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88640"/>
          <a:ext cx="7200800" cy="6461180"/>
        </p:xfrm>
        <a:graphic>
          <a:graphicData uri="http://schemas.openxmlformats.org/drawingml/2006/table">
            <a:tbl>
              <a:tblPr/>
              <a:tblGrid>
                <a:gridCol w="2463432"/>
                <a:gridCol w="1515958"/>
                <a:gridCol w="1535276"/>
                <a:gridCol w="1686134"/>
              </a:tblGrid>
              <a:tr h="1129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Предмет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Количество участников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Победителей</a:t>
                      </a:r>
                      <a:r>
                        <a:rPr lang="ru-RU" sz="1800" b="1" i="0" u="none" strike="noStrike" baseline="0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 и п</a:t>
                      </a:r>
                      <a:r>
                        <a:rPr lang="ru-RU" sz="1800" b="1" i="0" u="none" strike="noStrike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ризеров</a:t>
                      </a:r>
                      <a:endParaRPr lang="ru-RU" sz="1800" b="1" i="0" u="none" strike="noStrike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Доля победителей и </a:t>
                      </a:r>
                      <a:r>
                        <a:rPr lang="ru-RU" sz="1800" b="1" i="0" u="none" strike="noStrike" dirty="0" smtClean="0">
                          <a:solidFill>
                            <a:srgbClr val="F2F2F2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призеров, %</a:t>
                      </a:r>
                      <a:endParaRPr lang="ru-RU" sz="1800" b="1" i="0" u="none" strike="noStrike" dirty="0">
                        <a:solidFill>
                          <a:srgbClr val="F2F2F2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Экономика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МХК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Технология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Экология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Астрономия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1052736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476672"/>
            <a:ext cx="51845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участий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162050"/>
          <a:ext cx="8784976" cy="500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476672"/>
            <a:ext cx="518457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победителей и призеров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5">
      <a:dk1>
        <a:srgbClr val="4D4D4D"/>
      </a:dk1>
      <a:lt1>
        <a:srgbClr val="FFFFFF"/>
      </a:lt1>
      <a:dk2>
        <a:srgbClr val="4D4D4D"/>
      </a:dk2>
      <a:lt2>
        <a:srgbClr val="114682"/>
      </a:lt2>
      <a:accent1>
        <a:srgbClr val="295B99"/>
      </a:accent1>
      <a:accent2>
        <a:srgbClr val="406DA6"/>
      </a:accent2>
      <a:accent3>
        <a:srgbClr val="FFFFFF"/>
      </a:accent3>
      <a:accent4>
        <a:srgbClr val="404040"/>
      </a:accent4>
      <a:accent5>
        <a:srgbClr val="ACB5CA"/>
      </a:accent5>
      <a:accent6>
        <a:srgbClr val="396296"/>
      </a:accent6>
      <a:hlink>
        <a:srgbClr val="5F84B5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werpoint-template-24 5">
    <a:dk1>
      <a:srgbClr val="4D4D4D"/>
    </a:dk1>
    <a:lt1>
      <a:srgbClr val="FFFFFF"/>
    </a:lt1>
    <a:dk2>
      <a:srgbClr val="4D4D4D"/>
    </a:dk2>
    <a:lt2>
      <a:srgbClr val="114682"/>
    </a:lt2>
    <a:accent1>
      <a:srgbClr val="295B99"/>
    </a:accent1>
    <a:accent2>
      <a:srgbClr val="406DA6"/>
    </a:accent2>
    <a:accent3>
      <a:srgbClr val="FFFFFF"/>
    </a:accent3>
    <a:accent4>
      <a:srgbClr val="404040"/>
    </a:accent4>
    <a:accent5>
      <a:srgbClr val="ACB5CA"/>
    </a:accent5>
    <a:accent6>
      <a:srgbClr val="396296"/>
    </a:accent6>
    <a:hlink>
      <a:srgbClr val="5F84B5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3398</Words>
  <Application>Microsoft Office PowerPoint</Application>
  <PresentationFormat>Экран (4:3)</PresentationFormat>
  <Paragraphs>1783</Paragraphs>
  <Slides>28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powerpoint-template-24</vt:lpstr>
      <vt:lpstr>Статистический анализ результатов Всероссийской олимпиады школьников</vt:lpstr>
      <vt:lpstr>Количество участников ВсОШ  2019-2020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Чижова Анна Валерьевна</cp:lastModifiedBy>
  <cp:revision>286</cp:revision>
  <dcterms:created xsi:type="dcterms:W3CDTF">2019-01-21T07:04:36Z</dcterms:created>
  <dcterms:modified xsi:type="dcterms:W3CDTF">2020-03-10T11:10:18Z</dcterms:modified>
</cp:coreProperties>
</file>