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59" r:id="rId9"/>
    <p:sldId id="279" r:id="rId10"/>
    <p:sldId id="278" r:id="rId11"/>
    <p:sldId id="261" r:id="rId12"/>
    <p:sldId id="280" r:id="rId13"/>
    <p:sldId id="262" r:id="rId14"/>
    <p:sldId id="263" r:id="rId15"/>
    <p:sldId id="264" r:id="rId16"/>
    <p:sldId id="289" r:id="rId17"/>
    <p:sldId id="304" r:id="rId18"/>
    <p:sldId id="290" r:id="rId19"/>
    <p:sldId id="293" r:id="rId20"/>
    <p:sldId id="297" r:id="rId21"/>
    <p:sldId id="298" r:id="rId22"/>
    <p:sldId id="299" r:id="rId23"/>
    <p:sldId id="294" r:id="rId24"/>
    <p:sldId id="300" r:id="rId25"/>
    <p:sldId id="301" r:id="rId26"/>
    <p:sldId id="295" r:id="rId27"/>
    <p:sldId id="302" r:id="rId28"/>
    <p:sldId id="296" r:id="rId29"/>
    <p:sldId id="306" r:id="rId30"/>
    <p:sldId id="309" r:id="rId31"/>
    <p:sldId id="310" r:id="rId32"/>
    <p:sldId id="311" r:id="rId33"/>
    <p:sldId id="312" r:id="rId34"/>
    <p:sldId id="308" r:id="rId35"/>
    <p:sldId id="276" r:id="rId36"/>
    <p:sldId id="27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E3C"/>
    <a:srgbClr val="F0FD4D"/>
    <a:srgbClr val="00D6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C08C52-FBA3-4401-9317-B6E27DCD7582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904A33-746B-417C-8A97-FF5F9FD9E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428736"/>
            <a:ext cx="5743588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«Профориентационная игра, как средство формирования представлений о мире профессий у детей старшего дошкольного возраста»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643446"/>
            <a:ext cx="5243522" cy="17314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Воспитатель: Куртина И.В.</a:t>
            </a:r>
          </a:p>
          <a:p>
            <a:r>
              <a:rPr lang="ru-RU" dirty="0" smtClean="0"/>
              <a:t>Старший воспитатель: Сыравнева Е.А.</a:t>
            </a:r>
          </a:p>
          <a:p>
            <a:endParaRPr lang="ru-RU" dirty="0" smtClean="0"/>
          </a:p>
          <a:p>
            <a:r>
              <a:rPr lang="ru-RU" dirty="0" smtClean="0"/>
              <a:t>МБДОУ «Детский сад № 24»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проектной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3900502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  Проектная деятельность – это деятельность с определенной целью, по определенному плану для решения поисковых, исследовательских, практических задач по любому направлению содержания образования.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исследовательской деятельности 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86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800" dirty="0" smtClean="0"/>
              <a:t>Исследовательская деятельность – это особый вид интеллектуально-творческой деятельности, порождаемый в результате функционирования механизмов поисковой активности и строящийся на базе исследовательского поведения.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исследовательской деятельности 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186766" cy="3543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Типы исследования: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опыты (экспериментирование) – освоение причинно-следственных связей и отношений;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коллекционирование (классификационная работа) – освоение родовидовых отношений.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технология организации сюжетно-ролевых игр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3000" dirty="0" smtClean="0"/>
              <a:t>Игра </a:t>
            </a:r>
            <a:r>
              <a:rPr lang="ru-RU" sz="3000" dirty="0"/>
              <a:t>– это самая свободная, естественная форма погружения в реальную (или воображаемую) действительность с целью её изучения, проявления собственного «Я», творчества, активности, самостоятельности, </a:t>
            </a:r>
            <a:r>
              <a:rPr lang="ru-RU" sz="3000" dirty="0" smtClean="0"/>
              <a:t>самореализации.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интегрированного обучения 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00200"/>
            <a:ext cx="7929618" cy="39005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400" dirty="0" smtClean="0"/>
              <a:t>Интеграция – это состояние (или процесс, ведущий к такому состоянию) связанности, взаимопроникновения и взаимодействия отдельных образовательных областей содержания дошкольного образования, обеспечивающее целостность. 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ранней профориентации дошкольников строится с учётом следующих принципов: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1. </a:t>
            </a:r>
            <a:r>
              <a:rPr lang="ru-RU" b="1" dirty="0" smtClean="0"/>
              <a:t>Принцип личностно ориентированного взаимодействия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2. </a:t>
            </a:r>
            <a:r>
              <a:rPr lang="ru-RU" b="1" dirty="0" smtClean="0"/>
              <a:t>Принцип доступности, достоверности и научности знаний.</a:t>
            </a:r>
          </a:p>
          <a:p>
            <a:pPr algn="ctr">
              <a:buNone/>
            </a:pPr>
            <a:r>
              <a:rPr lang="ru-RU" dirty="0" smtClean="0"/>
              <a:t>       3. </a:t>
            </a:r>
            <a:r>
              <a:rPr lang="ru-RU" b="1" dirty="0" smtClean="0"/>
              <a:t>Принцип открытости</a:t>
            </a:r>
          </a:p>
          <a:p>
            <a:pPr algn="ctr">
              <a:buNone/>
            </a:pPr>
            <a:r>
              <a:rPr lang="ru-RU" dirty="0" smtClean="0"/>
              <a:t>        4. </a:t>
            </a:r>
            <a:r>
              <a:rPr lang="ru-RU" b="1" dirty="0" smtClean="0"/>
              <a:t>Принцип диалогичности</a:t>
            </a:r>
          </a:p>
          <a:p>
            <a:pPr algn="ctr">
              <a:buNone/>
            </a:pPr>
            <a:r>
              <a:rPr lang="ru-RU" dirty="0" smtClean="0"/>
              <a:t>5. </a:t>
            </a:r>
            <a:r>
              <a:rPr lang="ru-RU" b="1" dirty="0" smtClean="0"/>
              <a:t>Принцип активного включения детей в практическую деятельность</a:t>
            </a:r>
          </a:p>
          <a:p>
            <a:pPr algn="ctr">
              <a:buNone/>
            </a:pPr>
            <a:r>
              <a:rPr lang="ru-RU" dirty="0" smtClean="0"/>
              <a:t>6. </a:t>
            </a:r>
            <a:r>
              <a:rPr lang="ru-RU" b="1" dirty="0" smtClean="0"/>
              <a:t>Принцип </a:t>
            </a:r>
            <a:r>
              <a:rPr lang="ru-RU" b="1" dirty="0" err="1" smtClean="0"/>
              <a:t>рефлексивности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7. </a:t>
            </a:r>
            <a:r>
              <a:rPr lang="ru-RU" b="1" dirty="0" smtClean="0"/>
              <a:t>Принцип регионального компонента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ПРОГРАММА:   «МИР ПРОФЕССИЙ»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001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357298"/>
            <a:ext cx="3544707" cy="487362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Выгнутая вверх стрелка 56"/>
          <p:cNvSpPr/>
          <p:nvPr/>
        </p:nvSpPr>
        <p:spPr>
          <a:xfrm rot="13495311">
            <a:off x="4223596" y="4822166"/>
            <a:ext cx="1205971" cy="7138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низ стрелка 53"/>
          <p:cNvSpPr/>
          <p:nvPr/>
        </p:nvSpPr>
        <p:spPr>
          <a:xfrm rot="18506467">
            <a:off x="3239744" y="4796732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714884"/>
            <a:ext cx="2786082" cy="1357322"/>
          </a:xfrm>
          <a:prstGeom prst="roundRect">
            <a:avLst>
              <a:gd name="adj" fmla="val 211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–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5000636"/>
            <a:ext cx="192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блок:</a:t>
            </a:r>
          </a:p>
          <a:p>
            <a:r>
              <a:rPr lang="ru-RU" dirty="0" smtClean="0"/>
              <a:t>«Мои друзья»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1571612"/>
            <a:ext cx="2786082" cy="1252542"/>
          </a:xfrm>
          <a:prstGeom prst="roundRect">
            <a:avLst>
              <a:gd name="adj" fmla="val 264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вкус!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ПРОФЕССИЙ»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1643050"/>
            <a:ext cx="2571768" cy="1214446"/>
          </a:xfrm>
          <a:prstGeom prst="roundRect">
            <a:avLst>
              <a:gd name="adj" fmla="val 313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БЛ</a:t>
            </a:r>
            <a:r>
              <a:rPr lang="en-US" dirty="0" smtClean="0"/>
              <a:t>I</a:t>
            </a:r>
            <a:r>
              <a:rPr lang="ru-RU" dirty="0" smtClean="0"/>
              <a:t>О– вы на вкус!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178592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блок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«Все работы хороши</a:t>
            </a:r>
          </a:p>
          <a:p>
            <a:r>
              <a:rPr lang="ru-RU" dirty="0" smtClean="0"/>
              <a:t> – выбирай на вкус!»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171448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блок: </a:t>
            </a:r>
          </a:p>
          <a:p>
            <a:r>
              <a:rPr lang="ru-RU" dirty="0" smtClean="0"/>
              <a:t>«Дом, в котором я живу»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4572008"/>
            <a:ext cx="2786082" cy="1357322"/>
          </a:xfrm>
          <a:prstGeom prst="roundRect">
            <a:avLst>
              <a:gd name="adj" fmla="val 323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на вкус!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6072199" y="4714884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блок:</a:t>
            </a:r>
          </a:p>
          <a:p>
            <a:r>
              <a:rPr lang="ru-RU" dirty="0" smtClean="0"/>
              <a:t>«Профессии моей семьи»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3000372"/>
            <a:ext cx="2786082" cy="1357322"/>
          </a:xfrm>
          <a:prstGeom prst="roundRect">
            <a:avLst>
              <a:gd name="adj" fmla="val 211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34290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КВЕСТ - ИГРА</a:t>
            </a:r>
            <a:endParaRPr lang="ru-RU" b="1" dirty="0"/>
          </a:p>
        </p:txBody>
      </p:sp>
      <p:sp>
        <p:nvSpPr>
          <p:cNvPr id="37" name="Стрелка вниз 36"/>
          <p:cNvSpPr/>
          <p:nvPr/>
        </p:nvSpPr>
        <p:spPr>
          <a:xfrm rot="19238859">
            <a:off x="3377633" y="2002228"/>
            <a:ext cx="245596" cy="1052449"/>
          </a:xfrm>
          <a:prstGeom prst="downArrow">
            <a:avLst>
              <a:gd name="adj1" fmla="val 50000"/>
              <a:gd name="adj2" fmla="val 80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13722186">
            <a:off x="5031121" y="1967130"/>
            <a:ext cx="237422" cy="11394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Цели и 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Сформировать у детей позитивные установки и уважительное отношение к разным видам профессий.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формирование представления о социальной роли труда и значимости отдельных профессий в жизни общества;</a:t>
            </a:r>
          </a:p>
          <a:p>
            <a:pPr lvl="0"/>
            <a:r>
              <a:rPr lang="ru-RU" dirty="0" smtClean="0"/>
              <a:t>воспитание уважения к результатам труда людей разных профессий;</a:t>
            </a:r>
          </a:p>
          <a:p>
            <a:pPr lvl="0"/>
            <a:r>
              <a:rPr lang="ru-RU" dirty="0" smtClean="0"/>
              <a:t>обогащение тематики профессионально-ролевых игр детей;</a:t>
            </a:r>
          </a:p>
          <a:p>
            <a:pPr lvl="0"/>
            <a:r>
              <a:rPr lang="ru-RU" dirty="0" smtClean="0"/>
              <a:t>обучение детей способам взаимодействия со сверстниками в командных играх;</a:t>
            </a:r>
          </a:p>
          <a:p>
            <a:pPr lvl="0"/>
            <a:r>
              <a:rPr lang="ru-RU" dirty="0" smtClean="0"/>
              <a:t>расширение словарного запаса детей по теме «Профессии»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БЛОК:    Все работы хороши – выбирай на вкус!</a:t>
            </a:r>
            <a:endParaRPr lang="ru-RU" dirty="0"/>
          </a:p>
        </p:txBody>
      </p:sp>
      <p:pic>
        <p:nvPicPr>
          <p:cNvPr id="3" name="Picture 2" descr="C:\Users\Гыук1\Desktop\рисунки\DSC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857364"/>
            <a:ext cx="1928826" cy="3429025"/>
          </a:xfrm>
          <a:prstGeom prst="rect">
            <a:avLst/>
          </a:prstGeom>
          <a:noFill/>
        </p:spPr>
      </p:pic>
      <p:pic>
        <p:nvPicPr>
          <p:cNvPr id="4" name="Picture 3" descr="C:\Users\Гыук1\Desktop\рисунки\DSC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857364"/>
            <a:ext cx="1928826" cy="34290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 descr="C:\Users\Гыук1\Desktop\рисунки\DSC_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857364"/>
            <a:ext cx="1928826" cy="3429025"/>
          </a:xfrm>
          <a:prstGeom prst="rect">
            <a:avLst/>
          </a:prstGeom>
          <a:noFill/>
        </p:spPr>
      </p:pic>
      <p:pic>
        <p:nvPicPr>
          <p:cNvPr id="6" name="Picture 5" descr="C:\Users\Гыук1\Desktop\рисунки\DSC_0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1857364"/>
            <a:ext cx="192882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профессиональная ориентация?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901014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 </a:t>
            </a:r>
            <a:r>
              <a:rPr lang="ru-RU" sz="3200" b="1" dirty="0" smtClean="0"/>
              <a:t> </a:t>
            </a:r>
            <a:r>
              <a:rPr lang="ru-RU" sz="3200" dirty="0" smtClean="0"/>
              <a:t>Это система мероприятий, направленных на выявление личностных особенностей, интересов и способностей каждого человека для оказания ему помощи в разумном выборе профессии, наиболее соответствующих его индивидуальным возможностям.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беседы по ознакомлению с трудом</a:t>
            </a:r>
            <a:r>
              <a:rPr lang="ru-RU" dirty="0" smtClean="0"/>
              <a:t> </a:t>
            </a:r>
            <a:r>
              <a:rPr lang="ru-RU" b="1" dirty="0" smtClean="0"/>
              <a:t>взрослых и профессиями</a:t>
            </a:r>
            <a:endParaRPr lang="ru-RU" dirty="0"/>
          </a:p>
        </p:txBody>
      </p:sp>
      <p:pic>
        <p:nvPicPr>
          <p:cNvPr id="3" name="Picture 2" descr="C:\Users\Гыук1\Desktop\профориентация\Фото\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857363"/>
            <a:ext cx="2928958" cy="39052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9" y="1857364"/>
            <a:ext cx="2891620" cy="38554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своей работе мы используем игры, соревнования, викторины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14554"/>
            <a:ext cx="4095779" cy="30718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214554"/>
            <a:ext cx="4095781" cy="30718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своей работе мы используем игры, соревнования, викторины </a:t>
            </a:r>
            <a:endParaRPr lang="ru-RU" dirty="0"/>
          </a:p>
        </p:txBody>
      </p:sp>
      <p:pic>
        <p:nvPicPr>
          <p:cNvPr id="3" name="Picture 2" descr="C:\Users\Гыук1\Desktop\профориентация\Фото\ВДПО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3286148" cy="43815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00174"/>
            <a:ext cx="3498843" cy="46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БЛОК: Дом в котором я живу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500174"/>
            <a:ext cx="321471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экскурсии по детскому саду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857364"/>
            <a:ext cx="3070215" cy="40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857364"/>
            <a:ext cx="3018245" cy="40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/>
              <a:t>экскурсии по детскому саду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3083715" cy="41116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0528" y="1785927"/>
            <a:ext cx="3107551" cy="41434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/>
              <a:t>   Ш БЛОК: Мои друзья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735811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500" dirty="0" smtClean="0"/>
              <a:t>Социальное партнерство (в рамках реализации договоров.</a:t>
            </a:r>
          </a:p>
          <a:p>
            <a:pPr>
              <a:buFontTx/>
              <a:buChar char="-"/>
            </a:pPr>
            <a:r>
              <a:rPr lang="ru-RU" sz="2500" dirty="0" smtClean="0"/>
              <a:t>- МБОУ СОШ №15 (учитель, охранник и т.д.)</a:t>
            </a:r>
          </a:p>
          <a:p>
            <a:pPr>
              <a:buFontTx/>
              <a:buChar char="-"/>
            </a:pPr>
            <a:r>
              <a:rPr lang="ru-RU" sz="2500" dirty="0" smtClean="0"/>
              <a:t>- ВДПО (пожарный)</a:t>
            </a:r>
          </a:p>
          <a:p>
            <a:pPr>
              <a:buFontTx/>
              <a:buChar char="-"/>
            </a:pPr>
            <a:r>
              <a:rPr lang="ru-RU" sz="2500" dirty="0" smtClean="0"/>
              <a:t>- ГИБДД (инспектор дорожного движения)</a:t>
            </a:r>
          </a:p>
          <a:p>
            <a:pPr>
              <a:buFontTx/>
              <a:buChar char="-"/>
            </a:pPr>
            <a:r>
              <a:rPr lang="ru-RU" sz="2500" dirty="0" smtClean="0"/>
              <a:t>- Библиотека (библиотекарь)</a:t>
            </a:r>
          </a:p>
          <a:p>
            <a:pPr>
              <a:buFontTx/>
              <a:buChar char="-"/>
            </a:pPr>
            <a:r>
              <a:rPr lang="ru-RU" sz="2500" dirty="0" smtClean="0"/>
              <a:t>- Театр «Арлекин» (актер, декоратор, костюмер)</a:t>
            </a:r>
          </a:p>
          <a:p>
            <a:pPr>
              <a:buFontTx/>
              <a:buChar char="-"/>
            </a:pPr>
            <a:r>
              <a:rPr lang="ru-RU" sz="2500" dirty="0" smtClean="0"/>
              <a:t>- </a:t>
            </a:r>
            <a:r>
              <a:rPr lang="ru-RU" sz="2500" dirty="0" err="1" smtClean="0"/>
              <a:t>Фотостудия</a:t>
            </a:r>
            <a:r>
              <a:rPr lang="ru-RU" sz="2500" dirty="0" smtClean="0"/>
              <a:t> (фотограф)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встречи с представителями профессий </a:t>
            </a:r>
            <a:endParaRPr lang="ru-RU" dirty="0"/>
          </a:p>
        </p:txBody>
      </p:sp>
      <p:pic>
        <p:nvPicPr>
          <p:cNvPr id="3" name="Picture 4" descr="C:\Users\Гыук1\Desktop\профориентация\Фото\ПД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2535320" cy="335758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35743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2000240"/>
            <a:ext cx="254527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IV </a:t>
            </a:r>
            <a:r>
              <a:rPr lang="ru-RU" dirty="0" smtClean="0"/>
              <a:t>БЛОК: Профессии моей семьи</a:t>
            </a:r>
            <a:br>
              <a:rPr lang="ru-RU" dirty="0" smtClean="0"/>
            </a:br>
            <a:r>
              <a:rPr lang="ru-RU" dirty="0" smtClean="0"/>
              <a:t>(создание альбома)</a:t>
            </a:r>
            <a:endParaRPr lang="ru-RU" dirty="0"/>
          </a:p>
        </p:txBody>
      </p:sp>
      <p:pic>
        <p:nvPicPr>
          <p:cNvPr id="14338" name="Picture 2" descr="http://cdn01.ru/files/users/images/1c/af/1caf9f3484297e2fa430a04334bc4f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643050"/>
            <a:ext cx="5919785" cy="443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/>
              <a:t>КВЕСТ -ИГРА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Карта маршрута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Распределение ролей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Этапы прохождения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Порядок выполнения заданий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Конечная цель.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57167"/>
            <a:ext cx="8286808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Профориентация дошкольников – это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новое,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малоизученное направление в психологии и педагогике. </a:t>
            </a:r>
          </a:p>
          <a:p>
            <a:pPr marL="0" marR="0" lvl="0" indent="2286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Ознакомление с трудом взрослых и с окружающим миром происходит уже в младшем дошкольном возрасте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когда дети через художественную литературу, игры, общение с взрослыми и через средства массовой информации узнают о разных профессиях.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Кто готовит щи, котлеты,</a:t>
            </a:r>
            <a:br>
              <a:rPr lang="ru-RU" dirty="0"/>
            </a:br>
            <a:r>
              <a:rPr lang="ru-RU" dirty="0"/>
              <a:t>Борщ, пельмени, винегреты;</a:t>
            </a:r>
            <a:br>
              <a:rPr lang="ru-RU" dirty="0"/>
            </a:br>
            <a:r>
              <a:rPr lang="ru-RU" dirty="0"/>
              <a:t>Варит каши и компоты,</a:t>
            </a:r>
            <a:br>
              <a:rPr lang="ru-RU" dirty="0"/>
            </a:br>
            <a:r>
              <a:rPr lang="ru-RU" dirty="0"/>
              <a:t>Жарит в масле антрекоты,</a:t>
            </a:r>
            <a:br>
              <a:rPr lang="ru-RU" dirty="0"/>
            </a:br>
            <a:r>
              <a:rPr lang="ru-RU" dirty="0"/>
              <a:t>Мнет </a:t>
            </a:r>
            <a:r>
              <a:rPr lang="ru-RU" dirty="0" err="1"/>
              <a:t>толкушкою</a:t>
            </a:r>
            <a:r>
              <a:rPr lang="ru-RU" dirty="0"/>
              <a:t> картошку,</a:t>
            </a:r>
            <a:br>
              <a:rPr lang="ru-RU" dirty="0"/>
            </a:br>
            <a:r>
              <a:rPr lang="ru-RU" dirty="0"/>
              <a:t>Суп мешает поварешкой?</a:t>
            </a:r>
            <a:br>
              <a:rPr lang="ru-RU" dirty="0"/>
            </a:br>
            <a:r>
              <a:rPr lang="ru-RU" dirty="0"/>
              <a:t>У него весёлый говор.</a:t>
            </a:r>
            <a:br>
              <a:rPr lang="ru-RU" dirty="0"/>
            </a:br>
            <a:r>
              <a:rPr lang="ru-RU" dirty="0"/>
              <a:t>Называют его…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024336" cy="430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67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720080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Что </a:t>
            </a:r>
            <a:r>
              <a:rPr lang="ru-RU" dirty="0"/>
              <a:t>бы город был красивым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уютным, и любимым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Улицы он подметает.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Мусор </a:t>
            </a:r>
            <a:r>
              <a:rPr lang="ru-RU" dirty="0"/>
              <a:t>всякий убирает…</a:t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2403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99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Кто </a:t>
            </a:r>
            <a:r>
              <a:rPr lang="ru-RU" dirty="0"/>
              <a:t>у постели больного сидит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как лечиться он всем говорит.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Кто </a:t>
            </a:r>
            <a:r>
              <a:rPr lang="ru-RU" dirty="0"/>
              <a:t>болен — он капли </a:t>
            </a:r>
            <a:r>
              <a:rPr lang="ru-RU" dirty="0" smtClean="0"/>
              <a:t>предложит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принять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Тому</a:t>
            </a:r>
            <a:r>
              <a:rPr lang="ru-RU" dirty="0"/>
              <a:t>, кто здоров, —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Разрешит </a:t>
            </a:r>
            <a:r>
              <a:rPr lang="ru-RU" dirty="0"/>
              <a:t>погулять.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484784"/>
            <a:ext cx="3021063" cy="409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61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За </a:t>
            </a:r>
            <a:r>
              <a:rPr lang="ru-RU" dirty="0"/>
              <a:t>прилавком </a:t>
            </a:r>
            <a:r>
              <a:rPr lang="ru-RU" dirty="0" smtClean="0"/>
              <a:t>магазина,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Где красивая витрина,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Покупателей </a:t>
            </a:r>
            <a:r>
              <a:rPr lang="ru-RU" dirty="0"/>
              <a:t>он ждет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И </a:t>
            </a:r>
            <a:r>
              <a:rPr lang="ru-RU" dirty="0"/>
              <a:t>товары </a:t>
            </a:r>
            <a:r>
              <a:rPr lang="ru-RU" dirty="0" smtClean="0"/>
              <a:t>продает.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23496"/>
            <a:ext cx="4506654" cy="31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85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какой профессии можно отнести эти слова: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Рисунок, проект, план, город, гармония, чертеж, конструкции, строительство, здания, памятники. (Архитектор)</a:t>
            </a:r>
          </a:p>
          <a:p>
            <a:pPr lvl="0"/>
            <a:r>
              <a:rPr lang="ru-RU" dirty="0" smtClean="0"/>
              <a:t>Ткань, раскрой, лекало, костюм, ножницы, ателье. (Портной)</a:t>
            </a:r>
          </a:p>
          <a:p>
            <a:pPr lvl="0"/>
            <a:r>
              <a:rPr lang="ru-RU" dirty="0" smtClean="0"/>
              <a:t>Белый халат, больной, поликлиника, диагноз. (Врач)</a:t>
            </a:r>
          </a:p>
          <a:p>
            <a:pPr lvl="0"/>
            <a:r>
              <a:rPr lang="ru-RU" dirty="0" smtClean="0"/>
              <a:t>Верстак, рубанок, станок, древесина, мебель, мастерская. (Столяр)</a:t>
            </a:r>
          </a:p>
          <a:p>
            <a:pPr lvl="0"/>
            <a:r>
              <a:rPr lang="ru-RU" dirty="0" smtClean="0"/>
              <a:t>Газета, новости, современность, люди, оперативность, редакция, факты. (Журналист)</a:t>
            </a:r>
          </a:p>
          <a:p>
            <a:pPr lvl="0"/>
            <a:r>
              <a:rPr lang="ru-RU" dirty="0" smtClean="0"/>
              <a:t>Земля, природа, поле, теплица, сад, сорта, растения, уход, плоды, зерно, удобрения, урожай.</a:t>
            </a:r>
          </a:p>
          <a:p>
            <a:pPr>
              <a:buNone/>
            </a:pPr>
            <a:r>
              <a:rPr lang="ru-RU" dirty="0" smtClean="0"/>
              <a:t>     (Агроном)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142985"/>
            <a:ext cx="77153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Будущее детей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дошколят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предугадать трудно - впереди ещё школьные годы. Надеемся, что в результате такой многоплановой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работы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многие ребята в будущем выберут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профессию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, которая позволит им чувствовать себя счастливыми и востребованными.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8662" y="571480"/>
            <a:ext cx="65722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СПАСИБО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ВНИМАНИЕ!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IMG_20181022_145623_HD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3143248"/>
            <a:ext cx="2500330" cy="333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Инновационные технологии</a:t>
            </a:r>
            <a:r>
              <a:rPr lang="ru-RU" sz="3200" dirty="0" smtClean="0"/>
              <a:t> — это система методов, способов, приёмов обучения, воспитательных средств, направленных на достижение позитивного результата за счёт динамичных изменений в личностном развитии ребёнка в современных социокультурных условиях.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901014" cy="5402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Неотъемлемым условием всестороннего, полноценного  развития ребенка дошкольного возраста, согласно ФГОС ДО, является ориентация детей дошкольного возраста в мире профессий и в труде взрослых .</a:t>
            </a:r>
          </a:p>
          <a:p>
            <a:pPr>
              <a:buNone/>
            </a:pPr>
            <a:r>
              <a:rPr lang="ru-RU" sz="2800" dirty="0" smtClean="0"/>
              <a:t>     Процесс профориентации рассматривается как средство адаптации дошкольника к многообразию мира профессий и обособления его в нем.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опыта: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Ранняя профориентация  является приобщением дошкольников к ценностям труда и профессиональной деятельности человека.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Гыук1\Desktop\профориентация\big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857496"/>
            <a:ext cx="4377447" cy="32879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опыта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901014" cy="49737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Формирование представления о труде и значимости отдельных профессий в жизни общества; </a:t>
            </a:r>
          </a:p>
          <a:p>
            <a:r>
              <a:rPr lang="ru-RU" dirty="0" smtClean="0"/>
              <a:t>воспитание уважения к результатам труда людей разных профессий; </a:t>
            </a:r>
          </a:p>
          <a:p>
            <a:r>
              <a:rPr lang="ru-RU" dirty="0" smtClean="0"/>
              <a:t> обогащение тематики профессионально-ролевых игр детей; </a:t>
            </a:r>
          </a:p>
          <a:p>
            <a:r>
              <a:rPr lang="ru-RU" dirty="0" smtClean="0"/>
              <a:t> обучение детей способам взаимодействия со сверстниками в командных играх; </a:t>
            </a:r>
          </a:p>
          <a:p>
            <a:r>
              <a:rPr lang="ru-RU" dirty="0" smtClean="0"/>
              <a:t> расширение словарного запаса детей по теме «Профессии».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технологии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7858180" cy="385765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cs typeface="Times New Roman" pitchFamily="18" charset="0"/>
              </a:rPr>
              <a:t>      Формирование представлений дошкольников о мире труда и профессий – это актуальный процесс в современном мире, который необходимо строить с учётом современных образовательных технологий.</a:t>
            </a:r>
            <a:r>
              <a:rPr lang="ru-RU" sz="3200" dirty="0" smtClean="0"/>
              <a:t> 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08266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технологии</a:t>
            </a:r>
            <a:endParaRPr lang="ru-RU" sz="36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cs typeface="Times New Roman" pitchFamily="18" charset="0"/>
              </a:rPr>
              <a:t>      </a:t>
            </a: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4786322"/>
            <a:ext cx="2071702" cy="914400"/>
          </a:xfrm>
          <a:prstGeom prst="roundRect">
            <a:avLst/>
          </a:prstGeom>
          <a:solidFill>
            <a:srgbClr val="FA4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сюжетно-ролевых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2714620"/>
            <a:ext cx="2357454" cy="914400"/>
          </a:xfrm>
          <a:prstGeom prst="roundRect">
            <a:avLst/>
          </a:prstGeom>
          <a:solidFill>
            <a:srgbClr val="F0F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Интегрированное обучение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714884"/>
            <a:ext cx="2500330" cy="1000132"/>
          </a:xfrm>
          <a:prstGeom prst="round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Исследовательская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786058"/>
            <a:ext cx="207170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500166" y="1643050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643042" y="2500306"/>
            <a:ext cx="342902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3178959" y="2678903"/>
            <a:ext cx="350046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250661" y="1750207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738</TotalTime>
  <Words>898</Words>
  <Application>Microsoft Office PowerPoint</Application>
  <PresentationFormat>Экран (4:3)</PresentationFormat>
  <Paragraphs>134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«Профориентационная игра, как средство формирования представлений о мире профессий у детей старшего дошкольного возраста»</vt:lpstr>
      <vt:lpstr>Что такое профессиональная ориентация?</vt:lpstr>
      <vt:lpstr>Слайд 3</vt:lpstr>
      <vt:lpstr>Слайд 4</vt:lpstr>
      <vt:lpstr>Актуальность</vt:lpstr>
      <vt:lpstr>Цель опыта:</vt:lpstr>
      <vt:lpstr>Задачи опыта</vt:lpstr>
      <vt:lpstr>Образовательные технологии</vt:lpstr>
      <vt:lpstr>Образовательные технологии</vt:lpstr>
      <vt:lpstr>Технология проектной деятельности</vt:lpstr>
      <vt:lpstr>Технология исследовательской деятельности </vt:lpstr>
      <vt:lpstr>Технология исследовательской деятельности </vt:lpstr>
      <vt:lpstr>Педагогическая технология организации сюжетно-ролевых игр </vt:lpstr>
      <vt:lpstr>Технология интегрированного обучения </vt:lpstr>
      <vt:lpstr>Работа по ранней профориентации дошкольников строится с учётом следующих принципов: </vt:lpstr>
      <vt:lpstr>ПРОГРАММА:   «МИР ПРОФЕССИЙ»</vt:lpstr>
      <vt:lpstr>ПРОГРАММА «МИР ПРОФЕССИЙ»</vt:lpstr>
      <vt:lpstr>Цели и задачи программы</vt:lpstr>
      <vt:lpstr>I БЛОК:    Все работы хороши – выбирай на вкус!</vt:lpstr>
      <vt:lpstr>беседы по ознакомлению с трудом взрослых и профессиями</vt:lpstr>
      <vt:lpstr>в своей работе мы используем игры, соревнования, викторины </vt:lpstr>
      <vt:lpstr>в своей работе мы используем игры, соревнования, викторины </vt:lpstr>
      <vt:lpstr>II БЛОК: Дом в котором я живу</vt:lpstr>
      <vt:lpstr>экскурсии по детскому саду</vt:lpstr>
      <vt:lpstr>экскурсии по детскому саду</vt:lpstr>
      <vt:lpstr>   Ш БЛОК: Мои друзья</vt:lpstr>
      <vt:lpstr>встречи с представителями профессий </vt:lpstr>
      <vt:lpstr>IV БЛОК: Профессии моей семьи (создание альбома)</vt:lpstr>
      <vt:lpstr>КВЕСТ -ИГРА</vt:lpstr>
      <vt:lpstr>Загадки</vt:lpstr>
      <vt:lpstr>Загадки</vt:lpstr>
      <vt:lpstr>Загадки</vt:lpstr>
      <vt:lpstr>Загадки</vt:lpstr>
      <vt:lpstr>К какой профессии можно отнести эти слова: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образовательные технологии в работе по ранней профориентации детей в ДОО</dc:title>
  <dc:creator>Гыук1</dc:creator>
  <cp:lastModifiedBy>Викторенко</cp:lastModifiedBy>
  <cp:revision>102</cp:revision>
  <dcterms:created xsi:type="dcterms:W3CDTF">2020-01-17T10:41:34Z</dcterms:created>
  <dcterms:modified xsi:type="dcterms:W3CDTF">2020-02-19T09:46:21Z</dcterms:modified>
</cp:coreProperties>
</file>