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9" r:id="rId4"/>
    <p:sldId id="257" r:id="rId5"/>
    <p:sldId id="259" r:id="rId6"/>
    <p:sldId id="262" r:id="rId7"/>
    <p:sldId id="281" r:id="rId8"/>
    <p:sldId id="260" r:id="rId9"/>
    <p:sldId id="263" r:id="rId10"/>
    <p:sldId id="264" r:id="rId11"/>
    <p:sldId id="265" r:id="rId12"/>
    <p:sldId id="261" r:id="rId13"/>
    <p:sldId id="266" r:id="rId14"/>
    <p:sldId id="267" r:id="rId15"/>
    <p:sldId id="275" r:id="rId16"/>
    <p:sldId id="268" r:id="rId17"/>
    <p:sldId id="269" r:id="rId18"/>
    <p:sldId id="270" r:id="rId19"/>
    <p:sldId id="271" r:id="rId20"/>
    <p:sldId id="276" r:id="rId21"/>
    <p:sldId id="285" r:id="rId22"/>
    <p:sldId id="272" r:id="rId23"/>
    <p:sldId id="282" r:id="rId24"/>
    <p:sldId id="283" r:id="rId25"/>
    <p:sldId id="273" r:id="rId26"/>
    <p:sldId id="277" r:id="rId27"/>
    <p:sldId id="278" r:id="rId28"/>
    <p:sldId id="280" r:id="rId29"/>
    <p:sldId id="279" r:id="rId30"/>
    <p:sldId id="274" r:id="rId31"/>
    <p:sldId id="284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Georgia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400" dirty="0" smtClean="0">
                <a:latin typeface="Georgia" pitchFamily="18" charset="0"/>
              </a:rPr>
              <a:t>Детский сад № 29 «Стриж» города Смоленска </a:t>
            </a:r>
          </a:p>
          <a:p>
            <a:pPr algn="ctr"/>
            <a:endParaRPr lang="ru-RU" b="1" dirty="0" smtClean="0">
              <a:latin typeface="Georgia" pitchFamily="18" charset="0"/>
            </a:endParaRPr>
          </a:p>
          <a:p>
            <a:pPr algn="ctr"/>
            <a:endParaRPr lang="ru-RU" b="1" dirty="0">
              <a:latin typeface="Georgia" pitchFamily="18" charset="0"/>
            </a:endParaRPr>
          </a:p>
          <a:p>
            <a:pPr algn="ctr"/>
            <a:endParaRPr lang="ru-RU" b="1" dirty="0" smtClean="0">
              <a:latin typeface="Georgia" pitchFamily="18" charset="0"/>
            </a:endParaRPr>
          </a:p>
          <a:p>
            <a:pPr algn="ctr"/>
            <a:endParaRPr lang="ru-RU" b="1" dirty="0" smtClean="0">
              <a:latin typeface="Georgia" pitchFamily="18" charset="0"/>
            </a:endParaRPr>
          </a:p>
          <a:p>
            <a:pPr algn="ctr"/>
            <a:endParaRPr lang="en-US" b="1" dirty="0" smtClean="0">
              <a:latin typeface="Georgia" pitchFamily="18" charset="0"/>
            </a:endParaRPr>
          </a:p>
          <a:p>
            <a:pPr algn="ctr"/>
            <a:endParaRPr lang="en-US" b="1" dirty="0" smtClean="0">
              <a:latin typeface="Georgia" pitchFamily="18" charset="0"/>
            </a:endParaRPr>
          </a:p>
          <a:p>
            <a:pPr algn="ctr"/>
            <a:r>
              <a:rPr lang="ru-RU" b="1" dirty="0" smtClean="0">
                <a:latin typeface="Georgia" pitchFamily="18" charset="0"/>
              </a:rPr>
              <a:t>Творческий проект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270892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«В мире архитектуры»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3789040"/>
            <a:ext cx="7524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latin typeface="Georgia" pitchFamily="18" charset="0"/>
              </a:rPr>
              <a:t>Авторы-составители:</a:t>
            </a:r>
          </a:p>
          <a:p>
            <a:pPr algn="r">
              <a:lnSpc>
                <a:spcPct val="150000"/>
              </a:lnSpc>
            </a:pPr>
            <a:r>
              <a:rPr lang="ru-RU" sz="1100" dirty="0">
                <a:latin typeface="Georgia" pitchFamily="18" charset="0"/>
              </a:rPr>
              <a:t>Старший воспитатель </a:t>
            </a:r>
            <a:r>
              <a:rPr lang="ru-RU" sz="1600" b="1" dirty="0" err="1">
                <a:latin typeface="Georgia" pitchFamily="18" charset="0"/>
              </a:rPr>
              <a:t>Флиманкова</a:t>
            </a:r>
            <a:r>
              <a:rPr lang="ru-RU" sz="1600" dirty="0">
                <a:latin typeface="Georgia" pitchFamily="18" charset="0"/>
              </a:rPr>
              <a:t> Елена Анатольевна</a:t>
            </a:r>
          </a:p>
          <a:p>
            <a:pPr algn="r">
              <a:lnSpc>
                <a:spcPct val="150000"/>
              </a:lnSpc>
            </a:pPr>
            <a:r>
              <a:rPr lang="ru-RU" sz="1200" dirty="0" smtClean="0">
                <a:latin typeface="Georgia" pitchFamily="18" charset="0"/>
              </a:rPr>
              <a:t>Музыкальный руководитель </a:t>
            </a:r>
            <a:r>
              <a:rPr lang="ru-RU" sz="1600" b="1" dirty="0" err="1" smtClean="0">
                <a:latin typeface="Georgia" pitchFamily="18" charset="0"/>
              </a:rPr>
              <a:t>Бикеева</a:t>
            </a:r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Елена Аркадьевна</a:t>
            </a:r>
          </a:p>
          <a:p>
            <a:pPr algn="r">
              <a:lnSpc>
                <a:spcPct val="150000"/>
              </a:lnSpc>
            </a:pPr>
            <a:r>
              <a:rPr lang="ru-RU" sz="1200" dirty="0" smtClean="0">
                <a:latin typeface="Georgia" pitchFamily="18" charset="0"/>
              </a:rPr>
              <a:t>Педагог дополнительного образования </a:t>
            </a:r>
            <a:r>
              <a:rPr lang="ru-RU" sz="1600" b="1" dirty="0" smtClean="0">
                <a:latin typeface="Georgia" pitchFamily="18" charset="0"/>
              </a:rPr>
              <a:t>Иванова</a:t>
            </a:r>
            <a:r>
              <a:rPr lang="ru-RU" sz="1600" dirty="0" smtClean="0">
                <a:latin typeface="Georgia" pitchFamily="18" charset="0"/>
              </a:rPr>
              <a:t> Светлана Владимировна</a:t>
            </a:r>
          </a:p>
          <a:p>
            <a:pPr algn="r">
              <a:lnSpc>
                <a:spcPct val="150000"/>
              </a:lnSpc>
            </a:pPr>
            <a:r>
              <a:rPr lang="ru-RU" sz="1200" dirty="0" smtClean="0">
                <a:latin typeface="Georgia" pitchFamily="18" charset="0"/>
              </a:rPr>
              <a:t>Воспитатели группы №4: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</a:rPr>
              <a:t>Иванова</a:t>
            </a:r>
            <a:r>
              <a:rPr lang="ru-RU" sz="1600" dirty="0" smtClean="0">
                <a:latin typeface="Georgia" pitchFamily="18" charset="0"/>
              </a:rPr>
              <a:t> Анна Александровна</a:t>
            </a:r>
          </a:p>
          <a:p>
            <a:pPr algn="r">
              <a:lnSpc>
                <a:spcPct val="150000"/>
              </a:lnSpc>
            </a:pPr>
            <a:r>
              <a:rPr lang="ru-RU" sz="1600" b="1" dirty="0" smtClean="0">
                <a:latin typeface="Georgia" pitchFamily="18" charset="0"/>
              </a:rPr>
              <a:t>Лаба</a:t>
            </a:r>
            <a:r>
              <a:rPr lang="ru-RU" sz="1600" dirty="0" smtClean="0">
                <a:latin typeface="Georgia" pitchFamily="18" charset="0"/>
              </a:rPr>
              <a:t> Оксана Викторовна</a:t>
            </a:r>
          </a:p>
          <a:p>
            <a:pPr algn="r">
              <a:lnSpc>
                <a:spcPct val="150000"/>
              </a:lnSpc>
            </a:pPr>
            <a:r>
              <a:rPr lang="ru-RU" sz="1200" dirty="0" smtClean="0">
                <a:latin typeface="Georgia" pitchFamily="18" charset="0"/>
              </a:rPr>
              <a:t>Учитель-логопед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</a:rPr>
              <a:t>Усенкова</a:t>
            </a:r>
            <a:r>
              <a:rPr lang="ru-RU" sz="1600" dirty="0" smtClean="0">
                <a:latin typeface="Georgia" pitchFamily="18" charset="0"/>
              </a:rPr>
              <a:t> Елизавета Николаевна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3529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lnSpc>
                <a:spcPct val="150000"/>
              </a:lnSpc>
            </a:pPr>
            <a:r>
              <a:rPr lang="ru-RU" b="1" i="1" dirty="0" smtClean="0">
                <a:latin typeface="Georgia" pitchFamily="18" charset="0"/>
              </a:rPr>
              <a:t>2 этап – основной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692696"/>
          <a:ext cx="8712968" cy="5527673"/>
        </p:xfrm>
        <a:graphic>
          <a:graphicData uri="http://schemas.openxmlformats.org/drawingml/2006/table">
            <a:tbl>
              <a:tblPr/>
              <a:tblGrid>
                <a:gridCol w="6408712"/>
                <a:gridCol w="2304256"/>
              </a:tblGrid>
              <a:tr h="288032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мероприятия (ответственный за</a:t>
                      </a:r>
                      <a:r>
                        <a:rPr lang="ru-RU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проведение)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Обобщающие мероприятия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72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Беседа о профессиях людей, работающих на стройке. (воспитатель)</a:t>
                      </a: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Выставка  совместного творчества родителей и детей («Такие разные дома»).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Выставка детских рисунков «Стройка».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Библиотека книг о строительстве, архитектуре.</a:t>
                      </a: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47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Слушание произведений о профессиях людей, работающих на стройке. (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муз.руководитель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90170" indent="-69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Имитирование движений людей разных профессий под музыку.</a:t>
                      </a: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313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Конструирование (из кубиков, конструктора и др.) (воспитатель)</a:t>
                      </a: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48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Рисование на тему «Стройка». (педагог доп.обр.)</a:t>
                      </a: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Беседа об архитектуре. Необычные дома. (воспитатель)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Составление описательного рассказа «В каком доме я живу». (воспитатель, учитель-логопед)</a:t>
                      </a: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Поделки из бросового материала «Замки и дворцы» (педагог доп.обр.)</a:t>
                      </a: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Выставка детских поделок «Замки и дворцы».</a:t>
                      </a: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13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Сюжетно-ролевая игра с героями «Королевство». (воспитатель, учитель-логопед)</a:t>
                      </a: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88640"/>
          <a:ext cx="8712968" cy="6336702"/>
        </p:xfrm>
        <a:graphic>
          <a:graphicData uri="http://schemas.openxmlformats.org/drawingml/2006/table">
            <a:tbl>
              <a:tblPr/>
              <a:tblGrid>
                <a:gridCol w="6342983"/>
                <a:gridCol w="2369985"/>
              </a:tblGrid>
              <a:tr h="105611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Georgia" pitchFamily="18" charset="0"/>
                          <a:ea typeface="Calibri"/>
                          <a:cs typeface="Times New Roman"/>
                        </a:rPr>
                        <a:t>Серия занятий по конструированию из разного материала (кирпичики, деревянные панельки, палочки, песок) (педагог доп.обр.)</a:t>
                      </a: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Georgia" pitchFamily="18" charset="0"/>
                          <a:ea typeface="Calibri"/>
                          <a:cs typeface="Times New Roman"/>
                        </a:rPr>
                        <a:t>Выставка «Необычные дома»</a:t>
                      </a: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11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Georgia" pitchFamily="18" charset="0"/>
                          <a:ea typeface="Calibri"/>
                          <a:cs typeface="Times New Roman"/>
                        </a:rPr>
                        <a:t>Поделки из бросового материала «Необычные дома» (пластиковые бутылочки) (педагог доп.обр.)</a:t>
                      </a: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611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Georgia" pitchFamily="18" charset="0"/>
                          <a:ea typeface="Calibri"/>
                          <a:cs typeface="Times New Roman"/>
                        </a:rPr>
                        <a:t>Изготовление дома для звуков и букв (лэпбук) (педагог доп.обр., воспитатель, учитель-логопед)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Georgia" pitchFamily="18" charset="0"/>
                          <a:ea typeface="Calibri"/>
                          <a:cs typeface="Times New Roman"/>
                        </a:rPr>
                        <a:t>Дидактические игры с </a:t>
                      </a:r>
                      <a:r>
                        <a:rPr lang="ru-RU" sz="1800" dirty="0" err="1">
                          <a:latin typeface="Georgia" pitchFamily="18" charset="0"/>
                          <a:ea typeface="Calibri"/>
                          <a:cs typeface="Times New Roman"/>
                        </a:rPr>
                        <a:t>лэпбуком</a:t>
                      </a:r>
                      <a:r>
                        <a:rPr lang="ru-RU" sz="1800" dirty="0">
                          <a:latin typeface="Georgia" pitchFamily="18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11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Georgia" pitchFamily="18" charset="0"/>
                          <a:ea typeface="Calibri"/>
                          <a:cs typeface="Times New Roman"/>
                        </a:rPr>
                        <a:t>Беседа о крепостной стене (воспитатель)</a:t>
                      </a: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11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Georgia" pitchFamily="18" charset="0"/>
                          <a:ea typeface="Calibri"/>
                          <a:cs typeface="Times New Roman"/>
                        </a:rPr>
                        <a:t>Коллективная работа «Крепость» в стиле «</a:t>
                      </a:r>
                      <a:r>
                        <a:rPr lang="ru-RU" sz="1800" dirty="0" err="1">
                          <a:latin typeface="Georgia" pitchFamily="18" charset="0"/>
                          <a:ea typeface="Calibri"/>
                          <a:cs typeface="Times New Roman"/>
                        </a:rPr>
                        <a:t>декупаж</a:t>
                      </a:r>
                      <a:r>
                        <a:rPr lang="ru-RU" sz="1800" dirty="0">
                          <a:latin typeface="Georgia" pitchFamily="18" charset="0"/>
                          <a:ea typeface="Calibri"/>
                          <a:cs typeface="Times New Roman"/>
                        </a:rPr>
                        <a:t>». (все педагоги)</a:t>
                      </a: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Georgia" pitchFamily="18" charset="0"/>
                          <a:ea typeface="Calibri"/>
                          <a:cs typeface="Times New Roman"/>
                        </a:rPr>
                        <a:t>Выставка «Крепость»</a:t>
                      </a: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11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Georgia" pitchFamily="18" charset="0"/>
                          <a:ea typeface="Calibri"/>
                          <a:cs typeface="Times New Roman"/>
                        </a:rPr>
                        <a:t>Развлечение с родителями «Ярмарка в русских традициях» (народные гуляния): концерт, чаепитие.</a:t>
                      </a: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0079" marR="30079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 САД\архитектура и дизайн\Новая папка (2)\беседа с воспит\6hs2YMhACe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8496944" cy="637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ДЕТСКИЙ  САД\архитектура и дизайн\Новая папка (2)\книга на стройке\yEc1RyFVAy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2996952"/>
            <a:ext cx="6400000" cy="3600000"/>
          </a:xfrm>
          <a:prstGeom prst="rect">
            <a:avLst/>
          </a:prstGeom>
          <a:noFill/>
        </p:spPr>
      </p:pic>
      <p:pic>
        <p:nvPicPr>
          <p:cNvPr id="4" name="Picture 2" descr="F:\ДЕТСКИЙ  САД\архитектура и дизайн\Новая папка (2)\книга на стройке\wxrGXMAngX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32656"/>
            <a:ext cx="64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ЕТСКИЙ  САД\архитектура и дизайн\Новая папка (2)\стенд и выставка\pm--yZ-Ts_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3356992"/>
            <a:ext cx="5904656" cy="3321369"/>
          </a:xfrm>
          <a:prstGeom prst="rect">
            <a:avLst/>
          </a:prstGeom>
          <a:noFill/>
        </p:spPr>
      </p:pic>
      <p:pic>
        <p:nvPicPr>
          <p:cNvPr id="3075" name="Picture 3" descr="F:\ДЕТСКИЙ  САД\архитектура и дизайн\Новая папка (2)\стенд и выставка\8Nm3PwG0C5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260648"/>
            <a:ext cx="3888432" cy="2880000"/>
          </a:xfrm>
          <a:prstGeom prst="rect">
            <a:avLst/>
          </a:prstGeom>
          <a:noFill/>
        </p:spPr>
      </p:pic>
      <p:pic>
        <p:nvPicPr>
          <p:cNvPr id="3076" name="Picture 4" descr="F:\ДЕТСКИЙ  САД\архитектура и дизайн\Новая папка (2)\стенд и выставка\N-dDUr4TQe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260648"/>
            <a:ext cx="385192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ЕТСКИЙ  САД\архитектура и дизайн\Новая папка (2)\стенд и выставка\ScCcsi0zS_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20688"/>
            <a:ext cx="3672408" cy="5601044"/>
          </a:xfrm>
          <a:prstGeom prst="rect">
            <a:avLst/>
          </a:prstGeom>
          <a:noFill/>
        </p:spPr>
      </p:pic>
      <p:pic>
        <p:nvPicPr>
          <p:cNvPr id="4099" name="Picture 3" descr="F:\ДЕТСКИЙ  САД\архитектура и дизайн\Новая папка (2)\стенд и выставка\VUhTYN1cfs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700808"/>
            <a:ext cx="4464496" cy="3311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ДЕТСКИЙ  САД\архитектура и дизайн\Новая папка (2)\стенд и выставка\LwpxxdboRR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708920"/>
            <a:ext cx="5616625" cy="3676403"/>
          </a:xfrm>
          <a:prstGeom prst="rect">
            <a:avLst/>
          </a:prstGeom>
          <a:noFill/>
        </p:spPr>
      </p:pic>
      <p:pic>
        <p:nvPicPr>
          <p:cNvPr id="4101" name="Picture 5" descr="F:\ДЕТСКИЙ  САД\архитектура и дизайн\Новая папка (2)\стенд и выставка\5TYnQn_GFR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260648"/>
            <a:ext cx="5040560" cy="3536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ЕТСКИЙ  САД\архитектура и дизайн\Новая папка (2)\дом моей мечты\WtVkhO0hZt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501008"/>
            <a:ext cx="3840427" cy="2880320"/>
          </a:xfrm>
          <a:prstGeom prst="rect">
            <a:avLst/>
          </a:prstGeom>
          <a:noFill/>
        </p:spPr>
      </p:pic>
      <p:pic>
        <p:nvPicPr>
          <p:cNvPr id="5123" name="Picture 3" descr="F:\ДЕТСКИЙ  САД\архитектура и дизайн\Новая папка (2)\дом моей мечты\1C3UZLPxaL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32656"/>
            <a:ext cx="3816424" cy="2862318"/>
          </a:xfrm>
          <a:prstGeom prst="rect">
            <a:avLst/>
          </a:prstGeom>
          <a:noFill/>
        </p:spPr>
      </p:pic>
      <p:pic>
        <p:nvPicPr>
          <p:cNvPr id="5125" name="Picture 5" descr="F:\ДЕТСКИЙ  САД\архитектура и дизайн\Новая папка (2)\дом моей мечты\UXl4yRU8h8w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8680"/>
            <a:ext cx="410445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ДЕТСКИЙ  САД\архитектура и дизайн\Новая папка (2)\выставка необычные дома виртупльная экск\SUsD0IwNgF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068960"/>
            <a:ext cx="6400000" cy="3600000"/>
          </a:xfrm>
          <a:prstGeom prst="rect">
            <a:avLst/>
          </a:prstGeom>
          <a:noFill/>
        </p:spPr>
      </p:pic>
      <p:pic>
        <p:nvPicPr>
          <p:cNvPr id="6147" name="Picture 3" descr="F:\ДЕТСКИЙ  САД\архитектура и дизайн\Новая папка (2)\выставка необычные дома виртупльная экск\hPxRpoUrEi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188640"/>
            <a:ext cx="64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:\ДЕТСКИЙ  САД\архитектура и дизайн\Новая папка (2)\необычные дома, планировка\H1WlmNVoxF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746520" y="3222362"/>
            <a:ext cx="2970000" cy="3960000"/>
          </a:xfrm>
          <a:prstGeom prst="rect">
            <a:avLst/>
          </a:prstGeom>
          <a:noFill/>
        </p:spPr>
      </p:pic>
      <p:pic>
        <p:nvPicPr>
          <p:cNvPr id="7173" name="Picture 5" descr="F:\ДЕТСКИЙ  САД\архитектура и дизайн\Новая папка (2)\необычные дома, планировка\KQKv4hz_kO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88640"/>
            <a:ext cx="2520280" cy="3024336"/>
          </a:xfrm>
          <a:prstGeom prst="rect">
            <a:avLst/>
          </a:prstGeom>
          <a:noFill/>
        </p:spPr>
      </p:pic>
      <p:pic>
        <p:nvPicPr>
          <p:cNvPr id="7174" name="Picture 6" descr="F:\ДЕТСКИЙ  САД\архитектура и дизайн\Новая папка (2)\необычные дома, планировка\LUg5T0Yg3_Q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427480" y="-306360"/>
            <a:ext cx="2970000" cy="3960000"/>
          </a:xfrm>
          <a:prstGeom prst="rect">
            <a:avLst/>
          </a:prstGeom>
          <a:noFill/>
        </p:spPr>
      </p:pic>
      <p:pic>
        <p:nvPicPr>
          <p:cNvPr id="8" name="Picture 3" descr="F:\ДЕТСКИЙ  САД\архитектура и дизайн\Новая папка (2)\необычные дома, планировка\4QSA_tlioIM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3501008"/>
            <a:ext cx="2520280" cy="3061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latin typeface="Georgia" pitchFamily="18" charset="0"/>
                <a:ea typeface="Calibri"/>
                <a:cs typeface="Times New Roman"/>
              </a:rPr>
              <a:t>Актуальность </a:t>
            </a:r>
            <a:endParaRPr lang="ru-RU" dirty="0" smtClean="0">
              <a:latin typeface="Georgia" pitchFamily="18" charset="0"/>
              <a:ea typeface="Calibri"/>
              <a:cs typeface="Times New Roman"/>
            </a:endParaRPr>
          </a:p>
          <a:p>
            <a:pPr indent="44767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Georgia" pitchFamily="18" charset="0"/>
                <a:ea typeface="Times New Roman"/>
                <a:cs typeface="Times New Roman"/>
              </a:rPr>
              <a:t>Человека во многом формирует и воспитывает окружающая среда. Предметно-архитектурное пространство города, в котором живёт ребенок,  играет  важную роль в развитии у него ценностного отношения к родному городу, в воспитании  патриотизма, бережного отношения к  культуре родного края, к его историческому наследию, в воспитании уважения к художественному творчеству мастеров.</a:t>
            </a:r>
          </a:p>
          <a:p>
            <a:pPr indent="44767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Georgia" pitchFamily="18" charset="0"/>
                <a:cs typeface="Times New Roman"/>
              </a:rPr>
              <a:t>Организация  работы по развитию детей на архитектурных образцах родного города имеет огромный потенциал в эстетическом развитии ребенка, в формировании   художественного вкуса дошкольника, в  развитии его познавательной сферы.</a:t>
            </a:r>
          </a:p>
          <a:p>
            <a:pPr indent="447675" algn="just">
              <a:lnSpc>
                <a:spcPct val="150000"/>
              </a:lnSpc>
            </a:pPr>
            <a:r>
              <a:rPr lang="ru-RU" dirty="0" smtClean="0">
                <a:latin typeface="Georgia" pitchFamily="18" charset="0"/>
              </a:rPr>
              <a:t>Профессиональная ориентация дошкольников – это широкое поле деятельности для педагогов. Дошкольное учреждение – первая ступень в формировании базовых знаний о профессиях. </a:t>
            </a:r>
          </a:p>
          <a:p>
            <a:pPr indent="44767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F:\ДЕТСКИЙ  САД\архитектура и дизайн\Новая папка (2)\необычные дома, планировка\NUvMplSeUJ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4824536" cy="3618402"/>
          </a:xfrm>
          <a:prstGeom prst="rect">
            <a:avLst/>
          </a:prstGeom>
          <a:noFill/>
        </p:spPr>
      </p:pic>
      <p:pic>
        <p:nvPicPr>
          <p:cNvPr id="8" name="Picture 2" descr="F:\ДЕТСКИЙ  САД\архитектура и дизайн\Новая папка (2)\необычные дома, планировка\OprA7QBqws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2996952"/>
            <a:ext cx="5184576" cy="3568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z93\Desktop\архитектура и дизайн - 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692696"/>
            <a:ext cx="3054467" cy="4320000"/>
          </a:xfrm>
          <a:prstGeom prst="rect">
            <a:avLst/>
          </a:prstGeom>
          <a:noFill/>
        </p:spPr>
      </p:pic>
      <p:pic>
        <p:nvPicPr>
          <p:cNvPr id="2051" name="Picture 3" descr="C:\Users\liz93\Desktop\архитектура и дизайн - 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1988840"/>
            <a:ext cx="3054467" cy="4320000"/>
          </a:xfrm>
          <a:prstGeom prst="rect">
            <a:avLst/>
          </a:prstGeom>
          <a:noFill/>
        </p:spPr>
      </p:pic>
      <p:pic>
        <p:nvPicPr>
          <p:cNvPr id="2052" name="Picture 4" descr="C:\Users\liz93\Desktop\архитектура и дизайн - 0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9533" y="1988840"/>
            <a:ext cx="3054467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ДЕТСКИЙ  САД\архитектура и дизайн\Новая папка (2)\лепка замка\XN0UK6aCwc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6400000" cy="3600000"/>
          </a:xfrm>
          <a:prstGeom prst="rect">
            <a:avLst/>
          </a:prstGeom>
          <a:noFill/>
        </p:spPr>
      </p:pic>
      <p:pic>
        <p:nvPicPr>
          <p:cNvPr id="4" name="Picture 2" descr="F:\ДЕТСКИЙ  САД\архитектура и дизайн\Новая папка (2)\лепка замка\6WZi8tIVx6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2996952"/>
            <a:ext cx="64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700808"/>
            <a:ext cx="3600000" cy="48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4664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5944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056" y="1772816"/>
            <a:ext cx="4800000" cy="36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90872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6432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ДЕТСКИЙ  САД\архитектура и дизайн\Новая папка (2)\крыша для лэпбука\_IkxjBqKX4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6400000" cy="3600000"/>
          </a:xfrm>
          <a:prstGeom prst="rect">
            <a:avLst/>
          </a:prstGeom>
          <a:noFill/>
        </p:spPr>
      </p:pic>
      <p:pic>
        <p:nvPicPr>
          <p:cNvPr id="4" name="Picture 2" descr="F:\ДЕТСКИЙ  САД\архитектура и дизайн\Новая папка (2)\крыша для лэпбука\oPR3LgE6nQ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3140968"/>
            <a:ext cx="64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4800533" cy="36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780928"/>
            <a:ext cx="495604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884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5580112" cy="41850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1616" y="2600226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2823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4800000" cy="36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996952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411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76672"/>
            <a:ext cx="4800000" cy="36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924944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67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ru-RU" dirty="0" smtClean="0">
                <a:latin typeface="Georgia" pitchFamily="18" charset="0"/>
              </a:rPr>
              <a:t>Знакомство дошкольников с профессиями не только расширяет общую осведомленность об окружающем мире и кругозор детей, но и формирует у них определенный элементарный опыт профессиональных действий, способствует ранней профессиональной ориентации. </a:t>
            </a:r>
          </a:p>
          <a:p>
            <a:pPr indent="361950" algn="just">
              <a:lnSpc>
                <a:spcPct val="150000"/>
              </a:lnSpc>
            </a:pPr>
            <a:r>
              <a:rPr lang="ru-RU" dirty="0" smtClean="0">
                <a:latin typeface="Georgia" pitchFamily="18" charset="0"/>
              </a:rPr>
              <a:t>Сегодня невозможно себе представить город который бы не развивался, не строился, не ремонтировался. Поэтому профессии архитектора и строителя всегда вызывают у нас уважение и почёт. Это люди самой мирной и созидательной профессии. Знакомство детей дошкольного возраста с данными профессиями вызывает большой интерес, позволяет создавать конструкции, имитирующие реальные объекты окружающего мира, расширяет кругозор и общую осведомленность ребёнка об этом мире и способствует развитию ранней профориентации дошкольников.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ДЕТСКИЙ  САД\архитектура и дизайн\Новая папка (2)\стройка дом\2BIUJiRmuV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116632"/>
            <a:ext cx="6400000" cy="3600000"/>
          </a:xfrm>
          <a:prstGeom prst="rect">
            <a:avLst/>
          </a:prstGeom>
          <a:noFill/>
        </p:spPr>
      </p:pic>
      <p:pic>
        <p:nvPicPr>
          <p:cNvPr id="4" name="Picture 2" descr="F:\ДЕТСКИЙ  САД\архитектура и дизайн\Новая папка (2)\стройка дом\iG_zaX9D8f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924944"/>
            <a:ext cx="64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z93\Desktop\23-01-2020_11-18-48\DSC05648.JPG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3923928" y="2780928"/>
            <a:ext cx="4799367" cy="3600000"/>
          </a:xfrm>
          <a:prstGeom prst="rect">
            <a:avLst/>
          </a:prstGeom>
          <a:noFill/>
        </p:spPr>
      </p:pic>
      <p:pic>
        <p:nvPicPr>
          <p:cNvPr id="1027" name="Picture 3" descr="F:\ДЕТСКИЙ  САД\фото 4 группа 18-19\DSC_27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32656"/>
            <a:ext cx="4824536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ДЕТСКИЙ  САД\фото 4 группа 18-19\DSC_2812.JPG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3059832" y="3284984"/>
            <a:ext cx="5824000" cy="3276000"/>
          </a:xfrm>
          <a:prstGeom prst="rect">
            <a:avLst/>
          </a:prstGeom>
          <a:noFill/>
        </p:spPr>
      </p:pic>
      <p:pic>
        <p:nvPicPr>
          <p:cNvPr id="4" name="Picture 2" descr="F:\ДЕТСКИЙ  САД\фото 4 группа 18-19\DSC_2793.JPG"/>
          <p:cNvPicPr>
            <a:picLocks noChangeAspect="1" noChangeArrowheads="1"/>
          </p:cNvPicPr>
          <p:nvPr/>
        </p:nvPicPr>
        <p:blipFill>
          <a:blip r:embed="rId3" cstate="email">
            <a:lum bright="20000" contrast="30000"/>
          </a:blip>
          <a:srcRect/>
          <a:stretch>
            <a:fillRect/>
          </a:stretch>
        </p:blipFill>
        <p:spPr bwMode="auto">
          <a:xfrm>
            <a:off x="251520" y="260648"/>
            <a:ext cx="5824000" cy="32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z93\Desktop\DSC056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6632"/>
            <a:ext cx="4799367" cy="3600000"/>
          </a:xfrm>
          <a:prstGeom prst="rect">
            <a:avLst/>
          </a:prstGeom>
          <a:noFill/>
        </p:spPr>
      </p:pic>
      <p:pic>
        <p:nvPicPr>
          <p:cNvPr id="4099" name="Picture 3" descr="C:\Users\liz93\Desktop\DSC056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2852936"/>
            <a:ext cx="4799367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ЕТСКИЙ  САД\фото 4 группа 18-19\DSC_28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08720"/>
            <a:ext cx="8640000" cy="48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133182"/>
            <a:ext cx="820891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</a:tabLst>
            </a:pPr>
            <a:r>
              <a:rPr kumimoji="0" lang="ru-RU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Тип проекта:</a:t>
            </a:r>
            <a:endParaRPr kumimoji="0" lang="ru-RU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268288" marR="0" lvl="0" indent="-88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8163" algn="l"/>
                <a:tab pos="627063" algn="l"/>
              </a:tabLst>
            </a:pPr>
            <a:r>
              <a:rPr kumimoji="0" lang="ru-RU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 доминирующему методу: творческий, исследовательский;</a:t>
            </a:r>
            <a:endParaRPr kumimoji="0" lang="ru-RU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268288" marR="0" lvl="0" indent="-88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8163" algn="l"/>
                <a:tab pos="627063" algn="l"/>
              </a:tabLst>
            </a:pPr>
            <a:r>
              <a:rPr kumimoji="0" lang="ru-RU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 характеру содержания: ребенок- педагог - семья;</a:t>
            </a:r>
            <a:endParaRPr kumimoji="0" lang="ru-RU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268288" marR="0" lvl="0" indent="-88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8163" algn="l"/>
                <a:tab pos="627063" algn="l"/>
              </a:tabLst>
            </a:pPr>
            <a:r>
              <a:rPr kumimoji="0" lang="ru-RU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 количеству участников: фронтальный, групповой;</a:t>
            </a:r>
            <a:endParaRPr kumimoji="0" lang="ru-RU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268288" marR="0" lvl="0" indent="-88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8163" algn="l"/>
                <a:tab pos="627063" algn="l"/>
              </a:tabLst>
            </a:pPr>
            <a:r>
              <a:rPr kumimoji="0" lang="ru-RU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 продолжительности: долгосрочный.</a:t>
            </a:r>
            <a:endParaRPr kumimoji="0" lang="ru-RU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</a:tabLst>
            </a:pP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Участники</a:t>
            </a:r>
            <a:r>
              <a:rPr kumimoji="0" lang="ru-RU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: </a:t>
            </a:r>
            <a:r>
              <a:rPr kumimoji="0" lang="ru-RU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дети подготовительной</a:t>
            </a:r>
            <a:r>
              <a:rPr kumimoji="0" lang="ru-RU" b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 к школе группы</a:t>
            </a:r>
            <a:r>
              <a:rPr kumimoji="0" lang="ru-RU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, педагоги, родители.</a:t>
            </a:r>
            <a:endParaRPr kumimoji="0" lang="ru-RU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</a:tabLst>
            </a:pPr>
            <a:r>
              <a:rPr kumimoji="0" lang="ru-RU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Длительность проекта:</a:t>
            </a:r>
            <a:r>
              <a:rPr kumimoji="0" lang="ru-RU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 5</a:t>
            </a:r>
            <a:r>
              <a:rPr kumimoji="0" lang="ru-RU" b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 месяцев.</a:t>
            </a:r>
            <a:endParaRPr kumimoji="0" lang="ru-RU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r>
              <a:rPr kumimoji="0" lang="ru-RU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Итоговое мероприятие:</a:t>
            </a:r>
            <a:r>
              <a:rPr kumimoji="0" lang="ru-RU" b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Georgia" pitchFamily="18" charset="0"/>
              </a:rPr>
              <a:t>Ярмарка в русских традициях» (народные гуляния)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endParaRPr lang="ru-RU" b="1" dirty="0" smtClean="0">
              <a:latin typeface="Georgia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r>
              <a:rPr lang="ru-RU" b="1" dirty="0" smtClean="0">
                <a:latin typeface="Georgia" pitchFamily="18" charset="0"/>
              </a:rPr>
              <a:t>Цель проекта: </a:t>
            </a:r>
            <a:r>
              <a:rPr lang="ru-RU" dirty="0" smtClean="0">
                <a:latin typeface="Georgia" pitchFamily="18" charset="0"/>
              </a:rPr>
              <a:t>формирование представления детей об архитектуре как одном из видов изобразительного искусства и развитие архитектурно- технических способностей дошкольников.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endParaRPr kumimoji="0" lang="ru-RU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712968" cy="6390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ctr">
              <a:lnSpc>
                <a:spcPct val="114000"/>
              </a:lnSpc>
            </a:pPr>
            <a:r>
              <a:rPr lang="ru-RU" sz="1700" b="1" dirty="0" smtClean="0">
                <a:latin typeface="Georgia" pitchFamily="18" charset="0"/>
              </a:rPr>
              <a:t>Задачи</a:t>
            </a:r>
            <a:endParaRPr lang="ru-RU" sz="1700" dirty="0" smtClean="0">
              <a:latin typeface="Georgia" pitchFamily="18" charset="0"/>
            </a:endParaRPr>
          </a:p>
          <a:p>
            <a:pPr indent="447675">
              <a:lnSpc>
                <a:spcPct val="114000"/>
              </a:lnSpc>
            </a:pPr>
            <a:r>
              <a:rPr lang="ru-RU" b="1" i="1" dirty="0" smtClean="0">
                <a:latin typeface="Georgia" pitchFamily="18" charset="0"/>
              </a:rPr>
              <a:t>Для детей: </a:t>
            </a:r>
          </a:p>
          <a:p>
            <a:pPr marL="358775" indent="-268288" algn="just">
              <a:lnSpc>
                <a:spcPct val="114000"/>
              </a:lnSpc>
              <a:buAutoNum type="arabicPeriod"/>
            </a:pPr>
            <a:r>
              <a:rPr lang="ru-RU" dirty="0" smtClean="0">
                <a:latin typeface="Georgia" pitchFamily="18" charset="0"/>
              </a:rPr>
              <a:t>Формировать представления о различных типах архитектурных строений (жилой дом, промышленные постройки, культурные учреждения, культовые постройки, детские сады, школы); о стилях архитектуры, их особенностях. </a:t>
            </a:r>
          </a:p>
          <a:p>
            <a:pPr marL="358775" indent="-268288" algn="just">
              <a:lnSpc>
                <a:spcPct val="114000"/>
              </a:lnSpc>
              <a:buAutoNum type="arabicPeriod"/>
            </a:pPr>
            <a:r>
              <a:rPr lang="ru-RU" dirty="0" smtClean="0">
                <a:latin typeface="Georgia" pitchFamily="18" charset="0"/>
              </a:rPr>
              <a:t>Познакомить с историей жилищ разных народов. </a:t>
            </a:r>
          </a:p>
          <a:p>
            <a:pPr marL="358775" indent="-268288" algn="just">
              <a:lnSpc>
                <a:spcPct val="114000"/>
              </a:lnSpc>
              <a:buAutoNum type="arabicPeriod"/>
            </a:pPr>
            <a:r>
              <a:rPr lang="ru-RU" dirty="0" smtClean="0">
                <a:latin typeface="Georgia" pitchFamily="18" charset="0"/>
              </a:rPr>
              <a:t>Познакомить со средствами выразительности архитектурного сооружения (форма, цвет, объем, декор, материал),</a:t>
            </a:r>
          </a:p>
          <a:p>
            <a:pPr marL="358775" indent="-268288" algn="just">
              <a:lnSpc>
                <a:spcPct val="114000"/>
              </a:lnSpc>
              <a:buFontTx/>
              <a:buAutoNum type="arabicPeriod"/>
            </a:pPr>
            <a:r>
              <a:rPr lang="ru-RU" dirty="0" smtClean="0">
                <a:latin typeface="Georgia" pitchFamily="18" charset="0"/>
              </a:rPr>
              <a:t> Познакомить с профессиями «строитель», «архитектор», «дизайнер» и др., расширить представления о строительных профессиях и воспитывать интерес к профессиям взрослых, окружающему миру. </a:t>
            </a:r>
          </a:p>
          <a:p>
            <a:pPr marL="358775" indent="-268288" algn="just">
              <a:lnSpc>
                <a:spcPct val="114000"/>
              </a:lnSpc>
              <a:buAutoNum type="arabicPeriod"/>
            </a:pPr>
            <a:r>
              <a:rPr lang="ru-RU" dirty="0" smtClean="0">
                <a:latin typeface="Georgia" pitchFamily="18" charset="0"/>
              </a:rPr>
              <a:t> Учить понимать и «читать» чертежи, схемы; возводить по ним постройки.</a:t>
            </a:r>
          </a:p>
          <a:p>
            <a:pPr marL="358775" indent="-268288" algn="just">
              <a:lnSpc>
                <a:spcPct val="114000"/>
              </a:lnSpc>
              <a:buAutoNum type="arabicPeriod"/>
            </a:pPr>
            <a:r>
              <a:rPr lang="ru-RU" dirty="0" smtClean="0">
                <a:latin typeface="Georgia" pitchFamily="18" charset="0"/>
              </a:rPr>
              <a:t> Учить отражать в рисунке, аппликации, конструировании современные, старинные, сказочные здания. </a:t>
            </a:r>
          </a:p>
          <a:p>
            <a:pPr marL="358775" indent="-268288" algn="just">
              <a:lnSpc>
                <a:spcPct val="114000"/>
              </a:lnSpc>
              <a:buAutoNum type="arabicPeriod"/>
            </a:pPr>
            <a:r>
              <a:rPr lang="ru-RU" dirty="0" smtClean="0">
                <a:latin typeface="Georgia" pitchFamily="18" charset="0"/>
              </a:rPr>
              <a:t>Формировать представление о ландшафтной архитектуре (парки, скверы), малые архитектурные формы. Ввести понятие «ландшафтный дизайн».</a:t>
            </a:r>
          </a:p>
          <a:p>
            <a:pPr marL="358775" indent="-268288" algn="just">
              <a:lnSpc>
                <a:spcPct val="114000"/>
              </a:lnSpc>
              <a:buAutoNum type="arabicPeriod"/>
            </a:pPr>
            <a:r>
              <a:rPr lang="ru-RU" dirty="0" smtClean="0">
                <a:latin typeface="Georgia" pitchFamily="18" charset="0"/>
              </a:rPr>
              <a:t>Развивать познавательные процессы и логические операции (сравнение, анализ, выделение характерных признаков, обобщение), конструктивные способности, навыки ориентировки в пространстве и на листе бумаги.</a:t>
            </a:r>
            <a:endParaRPr lang="ru-RU" sz="1700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>
              <a:lnSpc>
                <a:spcPct val="150000"/>
              </a:lnSpc>
            </a:pPr>
            <a:r>
              <a:rPr lang="ru-RU" b="1" i="1" dirty="0" smtClean="0">
                <a:latin typeface="Georgia" pitchFamily="18" charset="0"/>
              </a:rPr>
              <a:t>Для педагогов: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Georgia" pitchFamily="18" charset="0"/>
              </a:rPr>
              <a:t>Привлечение родителей к активному сотрудничеству.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Georgia" pitchFamily="18" charset="0"/>
              </a:rPr>
              <a:t>Подбор наглядного материала.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Georgia" pitchFamily="18" charset="0"/>
              </a:rPr>
              <a:t>Оформление презентаций для детей.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Georgia" pitchFamily="18" charset="0"/>
              </a:rPr>
              <a:t>Оформление альбомов, стендов, выставок.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Georgia" pitchFamily="18" charset="0"/>
              </a:rPr>
              <a:t>Составление картотек дидактических игр, художественной литературы. 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Georgia" pitchFamily="18" charset="0"/>
            </a:endParaRPr>
          </a:p>
          <a:p>
            <a:pPr indent="447675">
              <a:lnSpc>
                <a:spcPct val="150000"/>
              </a:lnSpc>
            </a:pPr>
            <a:r>
              <a:rPr lang="ru-RU" b="1" i="1" dirty="0" smtClean="0">
                <a:latin typeface="Georgia" pitchFamily="18" charset="0"/>
              </a:rPr>
              <a:t>Для родителей: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Georgia" pitchFamily="18" charset="0"/>
              </a:rPr>
              <a:t>Совместные с ребенком экскурсии по городу.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Georgia" pitchFamily="18" charset="0"/>
              </a:rPr>
              <a:t>Помощь в подборе наглядных материалов для создания альбомов.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Georgia" pitchFamily="18" charset="0"/>
              </a:rPr>
              <a:t>Совместная деятельность родителей с детьми – изготовление домиков для выставки, участие в итоговом мероприятии.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784976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Georgia" panose="02040502050405020303" pitchFamily="18" charset="0"/>
              </a:rPr>
              <a:t>Художественно-эстетические задачи: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совершенствовать умение изображать предметы по памяти и с натуры;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закреплять приемы вырезывания предметов из бумаги, выкладывать и приклеивать частично, создавая иллюзию передачи объема;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развивать умение создавать скульптурные группы из 2х и более фигур.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развитие </a:t>
            </a:r>
            <a:r>
              <a:rPr lang="ru-RU" dirty="0">
                <a:latin typeface="Georgia" panose="02040502050405020303" pitchFamily="18" charset="0"/>
              </a:rPr>
              <a:t>слухового, зрительного, тактильного </a:t>
            </a:r>
            <a:r>
              <a:rPr lang="ru-RU" dirty="0" smtClean="0">
                <a:latin typeface="Georgia" panose="02040502050405020303" pitchFamily="18" charset="0"/>
              </a:rPr>
              <a:t>восприятия</a:t>
            </a:r>
            <a:r>
              <a:rPr lang="ru-RU" dirty="0">
                <a:latin typeface="Georgia" panose="02040502050405020303" pitchFamily="18" charset="0"/>
              </a:rPr>
              <a:t>, мимической мускулатуры, дыхательной </a:t>
            </a:r>
            <a:r>
              <a:rPr lang="ru-RU" dirty="0" smtClean="0">
                <a:latin typeface="Georgia" panose="02040502050405020303" pitchFamily="18" charset="0"/>
              </a:rPr>
              <a:t>системы, артикуляционного </a:t>
            </a:r>
            <a:r>
              <a:rPr lang="ru-RU" dirty="0">
                <a:latin typeface="Georgia" panose="02040502050405020303" pitchFamily="18" charset="0"/>
              </a:rPr>
              <a:t>аппарата, свойства голоса (</a:t>
            </a:r>
            <a:r>
              <a:rPr lang="ru-RU" dirty="0" smtClean="0">
                <a:latin typeface="Georgia" panose="02040502050405020303" pitchFamily="18" charset="0"/>
              </a:rPr>
              <a:t>высоту, темп</a:t>
            </a:r>
            <a:r>
              <a:rPr lang="ru-RU" dirty="0">
                <a:latin typeface="Georgia" panose="02040502050405020303" pitchFamily="18" charset="0"/>
              </a:rPr>
              <a:t>, динамику, ритм), координации движений и </a:t>
            </a:r>
            <a:r>
              <a:rPr lang="ru-RU" dirty="0" smtClean="0">
                <a:latin typeface="Georgia" panose="02040502050405020303" pitchFamily="18" charset="0"/>
              </a:rPr>
              <a:t>нормализация </a:t>
            </a:r>
            <a:r>
              <a:rPr lang="ru-RU" dirty="0">
                <a:latin typeface="Georgia" panose="02040502050405020303" pitchFamily="18" charset="0"/>
              </a:rPr>
              <a:t>их темпа и </a:t>
            </a:r>
            <a:r>
              <a:rPr lang="ru-RU" dirty="0" smtClean="0">
                <a:latin typeface="Georgia" panose="02040502050405020303" pitchFamily="18" charset="0"/>
              </a:rPr>
              <a:t>ритма;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формирование </a:t>
            </a:r>
            <a:r>
              <a:rPr lang="ru-RU" dirty="0">
                <a:latin typeface="Georgia" panose="02040502050405020303" pitchFamily="18" charset="0"/>
              </a:rPr>
              <a:t>выразительных средств: интонации, </a:t>
            </a:r>
            <a:r>
              <a:rPr lang="ru-RU" dirty="0" smtClean="0">
                <a:latin typeface="Georgia" panose="02040502050405020303" pitchFamily="18" charset="0"/>
              </a:rPr>
              <a:t>мимики</a:t>
            </a:r>
            <a:r>
              <a:rPr lang="ru-RU" dirty="0">
                <a:latin typeface="Georgia" panose="02040502050405020303" pitchFamily="18" charset="0"/>
              </a:rPr>
              <a:t>, жестов, </a:t>
            </a:r>
            <a:r>
              <a:rPr lang="ru-RU" dirty="0" smtClean="0">
                <a:latin typeface="Georgia" panose="02040502050405020303" pitchFamily="18" charset="0"/>
              </a:rPr>
              <a:t>движения;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воспитание </a:t>
            </a:r>
            <a:r>
              <a:rPr lang="ru-RU" dirty="0">
                <a:latin typeface="Georgia" panose="02040502050405020303" pitchFamily="18" charset="0"/>
              </a:rPr>
              <a:t>общей музыкальной, речевой, двигательной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культуры;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воспитание эстетического </a:t>
            </a:r>
            <a:r>
              <a:rPr lang="ru-RU" dirty="0">
                <a:latin typeface="Georgia" panose="02040502050405020303" pitchFamily="18" charset="0"/>
              </a:rPr>
              <a:t>отношение к </a:t>
            </a:r>
            <a:r>
              <a:rPr lang="ru-RU" dirty="0" smtClean="0">
                <a:latin typeface="Georgia" panose="02040502050405020303" pitchFamily="18" charset="0"/>
              </a:rPr>
              <a:t>окружающему.</a:t>
            </a:r>
            <a:endParaRPr lang="ru-RU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40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5846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lnSpc>
                <a:spcPct val="150000"/>
              </a:lnSpc>
            </a:pPr>
            <a:r>
              <a:rPr lang="ru-RU" b="1" dirty="0" smtClean="0">
                <a:latin typeface="Georgia" pitchFamily="18" charset="0"/>
              </a:rPr>
              <a:t>Ожидаемый результат: </a:t>
            </a:r>
            <a:r>
              <a:rPr lang="ru-RU" dirty="0" smtClean="0">
                <a:latin typeface="Georgia" pitchFamily="18" charset="0"/>
              </a:rPr>
              <a:t>при успешной реализации поставленной цели и задач мы планируем получить следующие результаты: </a:t>
            </a:r>
          </a:p>
          <a:p>
            <a:pPr marL="358775" indent="-179388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Georgia" pitchFamily="18" charset="0"/>
              </a:rPr>
              <a:t>дети имеют представления об архитектуре; </a:t>
            </a:r>
          </a:p>
          <a:p>
            <a:pPr marL="358775" indent="-179388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Georgia" pitchFamily="18" charset="0"/>
              </a:rPr>
              <a:t>дети знают и называют строительные профессии; </a:t>
            </a:r>
          </a:p>
          <a:p>
            <a:pPr marL="358775" indent="-179388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Georgia" pitchFamily="18" charset="0"/>
              </a:rPr>
              <a:t>дети умеют создавать эскизы, чертежи будущей постройки, возводить по ним здания; </a:t>
            </a:r>
          </a:p>
          <a:p>
            <a:pPr marL="358775" indent="-179388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Georgia" pitchFamily="18" charset="0"/>
              </a:rPr>
              <a:t>дети используют полученные знания об архитектуре в игровой и продуктивной деятельности.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35292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lnSpc>
                <a:spcPct val="150000"/>
              </a:lnSpc>
            </a:pPr>
            <a:r>
              <a:rPr lang="ru-RU" b="1" dirty="0" smtClean="0">
                <a:latin typeface="Georgia" pitchFamily="18" charset="0"/>
              </a:rPr>
              <a:t>Этапы</a:t>
            </a:r>
          </a:p>
          <a:p>
            <a:pPr indent="447675" algn="just">
              <a:lnSpc>
                <a:spcPct val="150000"/>
              </a:lnSpc>
            </a:pPr>
            <a:r>
              <a:rPr lang="ru-RU" b="1" i="1" dirty="0" smtClean="0">
                <a:latin typeface="Georgia" pitchFamily="18" charset="0"/>
              </a:rPr>
              <a:t>1 этап – подготовительный:</a:t>
            </a:r>
          </a:p>
          <a:p>
            <a:pPr marL="538163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определение проблемы, постановка цели, формулировка задач для всех участников проекта;</a:t>
            </a:r>
          </a:p>
          <a:p>
            <a:pPr marL="538163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изучение методической литературы по теме проекта; </a:t>
            </a:r>
          </a:p>
          <a:p>
            <a:pPr marL="538163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обсуждение с родителями совместных действий по реализации проекта; </a:t>
            </a:r>
          </a:p>
          <a:p>
            <a:pPr marL="538163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подбор материала (дидактические игры, художественная литература, строительный материал, наглядный материал, атрибуты к сюжетно-ролевым играм и др.); </a:t>
            </a:r>
          </a:p>
          <a:p>
            <a:pPr marL="538163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составление плана проектной деятельности.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939</Words>
  <Application>Microsoft Office PowerPoint</Application>
  <PresentationFormat>Экран (4:3)</PresentationFormat>
  <Paragraphs>99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Елизавета Усенкова</dc:creator>
  <cp:lastModifiedBy>Викторенко</cp:lastModifiedBy>
  <cp:revision>16</cp:revision>
  <dcterms:created xsi:type="dcterms:W3CDTF">2019-02-11T12:10:40Z</dcterms:created>
  <dcterms:modified xsi:type="dcterms:W3CDTF">2020-02-19T09:44:40Z</dcterms:modified>
</cp:coreProperties>
</file>