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</p:sldMasterIdLst>
  <p:notesMasterIdLst>
    <p:notesMasterId r:id="rId51"/>
  </p:notesMasterIdLst>
  <p:sldIdLst>
    <p:sldId id="256" r:id="rId18"/>
    <p:sldId id="257" r:id="rId19"/>
    <p:sldId id="261" r:id="rId20"/>
    <p:sldId id="258" r:id="rId21"/>
    <p:sldId id="259" r:id="rId22"/>
    <p:sldId id="266" r:id="rId23"/>
    <p:sldId id="267" r:id="rId24"/>
    <p:sldId id="268" r:id="rId25"/>
    <p:sldId id="260" r:id="rId26"/>
    <p:sldId id="264" r:id="rId27"/>
    <p:sldId id="275" r:id="rId28"/>
    <p:sldId id="277" r:id="rId29"/>
    <p:sldId id="287" r:id="rId30"/>
    <p:sldId id="271" r:id="rId31"/>
    <p:sldId id="272" r:id="rId32"/>
    <p:sldId id="283" r:id="rId33"/>
    <p:sldId id="274" r:id="rId34"/>
    <p:sldId id="282" r:id="rId35"/>
    <p:sldId id="284" r:id="rId36"/>
    <p:sldId id="286" r:id="rId37"/>
    <p:sldId id="280" r:id="rId38"/>
    <p:sldId id="278" r:id="rId39"/>
    <p:sldId id="285" r:id="rId40"/>
    <p:sldId id="288" r:id="rId41"/>
    <p:sldId id="289" r:id="rId42"/>
    <p:sldId id="262" r:id="rId43"/>
    <p:sldId id="265" r:id="rId44"/>
    <p:sldId id="263" r:id="rId45"/>
    <p:sldId id="270" r:id="rId46"/>
    <p:sldId id="279" r:id="rId47"/>
    <p:sldId id="273" r:id="rId48"/>
    <p:sldId id="281" r:id="rId49"/>
    <p:sldId id="26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EA41C-0896-4D25-8665-E55CCE5C5E7C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A013B-6C5C-4393-B573-870A20C90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1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013B-6C5C-4393-B573-870A20C905D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6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013B-6C5C-4393-B573-870A20C905D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5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7FB184-9D7F-4AD0-B99A-F6F8DB1803CE}" type="slidenum">
              <a:rPr lang="ru-RU" altLang="ru-RU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482D29-F497-4899-AE52-AEA977374007}" type="slidenum">
              <a:rPr lang="ru-RU" altLang="ru-RU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48B8D-ABF9-455D-BE34-870A64BF5E9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2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013B-6C5C-4393-B573-870A20C905D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3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6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8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1285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226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899592" y="116632"/>
            <a:ext cx="8136904" cy="662473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641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25232" y="188640"/>
            <a:ext cx="8033014" cy="645391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12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31457" y="737900"/>
            <a:ext cx="8681086" cy="59046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87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91209" y="218360"/>
            <a:ext cx="8761583" cy="59046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81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7" name="Параллелограмм 6"/>
          <p:cNvSpPr/>
          <p:nvPr userDrawn="1"/>
        </p:nvSpPr>
        <p:spPr>
          <a:xfrm>
            <a:off x="119504" y="172884"/>
            <a:ext cx="8904992" cy="6512232"/>
          </a:xfrm>
          <a:prstGeom prst="parallelogram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940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6" name="Блок-схема: перфолента 5"/>
          <p:cNvSpPr/>
          <p:nvPr userDrawn="1"/>
        </p:nvSpPr>
        <p:spPr>
          <a:xfrm>
            <a:off x="179512" y="148181"/>
            <a:ext cx="8784976" cy="6561638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7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494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166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4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602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40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899592" y="116632"/>
            <a:ext cx="8136904" cy="662473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00" y="0"/>
            <a:ext cx="5199600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25232" y="188640"/>
            <a:ext cx="8033014" cy="645391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2512" y="1798800"/>
            <a:ext cx="5199600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31457" y="737900"/>
            <a:ext cx="8681086" cy="59046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2869777"/>
            <a:ext cx="2664296" cy="39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91209" y="218360"/>
            <a:ext cx="8761583" cy="59046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00" y="0"/>
            <a:ext cx="5199600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7" name="Параллелограмм 6"/>
          <p:cNvSpPr/>
          <p:nvPr userDrawn="1"/>
        </p:nvSpPr>
        <p:spPr>
          <a:xfrm>
            <a:off x="119504" y="172884"/>
            <a:ext cx="8904992" cy="6512232"/>
          </a:xfrm>
          <a:prstGeom prst="parallelogram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00" y="0"/>
            <a:ext cx="5199600" cy="5059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2512" y="1798800"/>
            <a:ext cx="5199600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6" name="Блок-схема: перфолента 5"/>
          <p:cNvSpPr/>
          <p:nvPr userDrawn="1"/>
        </p:nvSpPr>
        <p:spPr>
          <a:xfrm>
            <a:off x="179512" y="148181"/>
            <a:ext cx="8784976" cy="6561638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00" y="0"/>
            <a:ext cx="5199600" cy="5059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2512" y="1798800"/>
            <a:ext cx="5199600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628800"/>
            <a:ext cx="532636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3645024"/>
            <a:ext cx="38884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508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41682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36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289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45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06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943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4624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0315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616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189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2971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9075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9893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4" name="Picture 6" descr="http://cdn-nus-1.pinme.ru/tumb/600/photo/a3/23/a3230695d1ff0a48a456fa696584a67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71" y="-14943"/>
            <a:ext cx="257742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dn-nus-1.pinme.ru/tumb/600/photo/a3/23/a3230695d1ff0a48a456fa696584a67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96" y="10277"/>
            <a:ext cx="26642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510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292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650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57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893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164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2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936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837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109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370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330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771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57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53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343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455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9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559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123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574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745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38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753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08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485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303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96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17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651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48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491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561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01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316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977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582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559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270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7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36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126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534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104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9871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201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863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583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427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95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56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656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155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703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416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367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2253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51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89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>
                <a:solidFill>
                  <a:prstClr val="black"/>
                </a:solidFill>
              </a:rPr>
              <a:pPr/>
              <a:t>20.05.2019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71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5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11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59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47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78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628800"/>
            <a:ext cx="532636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3645024"/>
            <a:ext cx="38884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3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7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2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37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1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7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01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14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82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15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42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544" y="2780928"/>
            <a:ext cx="7661888" cy="14700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9"/>
            <a:ext cx="8291264" cy="403244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3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ru-RU" dirty="0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14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4127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739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5138-19EB-40FB-BA36-9FDD4335F0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7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194C8-E111-41A0-A0D5-AA112C16A6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31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8516A-32BC-4571-83AC-9EC11276A33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2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2771-3578-49F1-ABB5-9DB3231CBC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19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93FC4-636E-47DD-8A54-C1659B2CB7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60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85889-DA75-43BA-8028-B643622B50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814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657BA-D31A-40D1-8360-AE99F14D0A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55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1C09-3362-4ABD-915B-5A5275E69D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85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90D85-8B63-4B67-97F7-648D091A5F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56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5DD8-C4A2-4168-919B-49CEBDB5EF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809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2E74-6381-4A73-AC08-A1814ADB228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60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5138-19EB-40FB-BA36-9FDD4335F0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75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194C8-E111-41A0-A0D5-AA112C16A6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89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8516A-32BC-4571-83AC-9EC11276A33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98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97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2771-3578-49F1-ABB5-9DB3231CBC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392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93FC4-636E-47DD-8A54-C1659B2CB7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80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85889-DA75-43BA-8028-B643622B50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8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657BA-D31A-40D1-8360-AE99F14D0A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55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1C09-3362-4ABD-915B-5A5275E69D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581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90D85-8B63-4B67-97F7-648D091A5F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64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5DD8-C4A2-4168-919B-49CEBDB5EF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31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2E74-6381-4A73-AC08-A1814ADB228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70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524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4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08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3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123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10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268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00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344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129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67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36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4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367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83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398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672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840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04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199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929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339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019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3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microsoft.com/office/2007/relationships/hdphoto" Target="../media/hdphoto1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8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presentation-creation.ru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765B-05DF-48DB-AF46-FE53C6555DA0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25A7-B905-4F12-84F2-8D5CBA37A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9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287524" y="238046"/>
            <a:ext cx="8568952" cy="638190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2" y="10328"/>
            <a:ext cx="9156512" cy="6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2512" y="6642556"/>
            <a:ext cx="5918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rgbClr val="C0504D"/>
                </a:solidFill>
                <a:latin typeface="Adine Kirnberg" pitchFamily="2" charset="0"/>
              </a:rPr>
              <a:t>© </a:t>
            </a:r>
            <a:r>
              <a:rPr lang="en-US" sz="800" dirty="0" err="1">
                <a:solidFill>
                  <a:srgbClr val="C0504D"/>
                </a:solidFill>
                <a:latin typeface="Adine Kirnberg" pitchFamily="2" charset="0"/>
              </a:rPr>
              <a:t>FokinaLidia</a:t>
            </a:r>
            <a:endParaRPr lang="ru-RU" sz="800" dirty="0">
              <a:solidFill>
                <a:srgbClr val="C0504D"/>
              </a:solidFill>
              <a:latin typeface="Adine Kirnberg" pitchFamily="2" charset="0"/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287524" y="238046"/>
            <a:ext cx="8568952" cy="638190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00" y="0"/>
            <a:ext cx="5199600" cy="5059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2512" y="1798800"/>
            <a:ext cx="5199600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8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euram.at/shop/img/p/1/2/2/6/1226-thickbox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9223/47407354.c3d/0_127f0a_de893a4b_orig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9092"/>
            <a:ext cx="5148064" cy="45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9223/47407354.c3d/0_127f0a_de893a4b_orig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82422" y="2010063"/>
            <a:ext cx="5148064" cy="45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9223/47407354.c3d/0_127f0a_de893a4b_orig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95936" y="-20690"/>
            <a:ext cx="5148064" cy="45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9223/47407354.c3d/0_127f0a_de893a4b_orig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3960" y="4638"/>
            <a:ext cx="5130824" cy="45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2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66C9-BD39-47A8-B70F-86622B57FA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C834-CBCA-4378-AED7-C4216C5904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8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47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4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7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20.05.2019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B4B392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B392">
                  <a:lumMod val="50000"/>
                </a:srgbClr>
              </a:solidFill>
            </a:endParaRPr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0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2955F-938A-4463-9414-0803DED9E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0FD95-A4AA-4ABC-AD1A-3FA0F39174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4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87C10C-1943-47D5-B95D-8A8DB5A0EC1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87C10C-1943-47D5-B95D-8A8DB5A0EC1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2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1D110-98C3-4C1F-90B1-363EE8F465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9C0C0-9B2E-4AAE-8889-BE58BD0506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1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6.xml"/><Relationship Id="rId5" Type="http://schemas.microsoft.com/office/2007/relationships/hdphoto" Target="../media/hdphoto5.wdp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60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nobr.ru/article/58772-qqe-16-m8-razrabotka-novyh-podhodov-k-obucheniyu-chteniyu-v-shko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tapeciarnia.pl/tapety/normalne/159106_slonce_chmury_laka_drzewa_drog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3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23" y="1130604"/>
            <a:ext cx="90868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обучения чтению и письму детей с ЗПР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начальной школе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7998" y="4124979"/>
            <a:ext cx="55880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Козерожец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Галина Константиновна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МБОУ «СШ №15»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Смоленск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2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2781" y="908720"/>
            <a:ext cx="860773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Взрослый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пишет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большого размера, ребенок раскрашивает ее. Под буквой он рисует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предметы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названиях которых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эта буква. 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Лепка буквы из пластилина.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Конструирование буквы из палочек, карандашей.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Вырезание буквы по контуру, нарисованному взрослым.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“Написание”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воздухе.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 буквы и ее элементов со знакомыми предметами, другими буквами. </a:t>
            </a:r>
            <a:b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Обводка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ребенком букв, написанных взрослым.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буквы по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контуру.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буквы по опорным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точкам.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338753"/>
            <a:ext cx="6331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Приёмы запоминания букв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3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379" flipH="1">
            <a:off x="7202488" y="555625"/>
            <a:ext cx="9223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08063" y="1412875"/>
            <a:ext cx="68405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58863" y="2381250"/>
            <a:ext cx="68405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11275" y="3357563"/>
            <a:ext cx="68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4913" y="4356100"/>
            <a:ext cx="68421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51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379">
            <a:off x="7227888" y="2462213"/>
            <a:ext cx="93345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492500"/>
            <a:ext cx="11620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4510088"/>
            <a:ext cx="10541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204913" y="6634163"/>
            <a:ext cx="68421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028F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1" y="1624740"/>
            <a:ext cx="942080" cy="8954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0028F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4" y="2561686"/>
            <a:ext cx="970857" cy="922756"/>
          </a:xfrm>
          <a:prstGeom prst="rect">
            <a:avLst/>
          </a:prstGeom>
        </p:spPr>
      </p:pic>
      <p:pic>
        <p:nvPicPr>
          <p:cNvPr id="6157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412875"/>
            <a:ext cx="998537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://www.vidiko.ru/images/groupphotos/2/29/thumb_c8938928d6cab3d8921d203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69215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1438275" y="5429250"/>
            <a:ext cx="68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7896" name="Picture 8" descr="http://www.vidiko.ru/images/groupphotos/2/29/thumb_b373c42f7d9f734abe5e567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43535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http://www.vidiko.ru/images/groupphotos/2/29/thumb_de78a483cf5b22666483242d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454525"/>
            <a:ext cx="974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4" descr="http://www.vidiko.ru/images/groupphotos/2/29/thumb_483c1d3ef7ff6602e257747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64175"/>
            <a:ext cx="960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1316038" y="6308725"/>
            <a:ext cx="68405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7904" name="Picture 16" descr="http://www.vidiko.ru/images/groupphotos/2/29/thumb_4087c4b8ec2a12967222c3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5454650"/>
            <a:ext cx="9223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18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59323 -0.0048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58525 -0.0016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 -0.00232 L 0.59653 -0.00232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58681 0.0122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60018 -1.85185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0.62535 0.0050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008063" y="1412875"/>
            <a:ext cx="738028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58863" y="2381250"/>
            <a:ext cx="7329487" cy="476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16038" y="3405188"/>
            <a:ext cx="699928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4913" y="4356100"/>
            <a:ext cx="71104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204913" y="6634163"/>
            <a:ext cx="68421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28F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93" y="1614004"/>
            <a:ext cx="942080" cy="895405"/>
          </a:xfrm>
          <a:prstGeom prst="rect">
            <a:avLst/>
          </a:prstGeom>
        </p:spPr>
      </p:pic>
      <p:pic>
        <p:nvPicPr>
          <p:cNvPr id="37892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22400"/>
            <a:ext cx="9985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6" descr="http://www.vidiko.ru/images/groupphotos/2/29/thumb_c8938928d6cab3d8921d20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681038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 flipV="1">
            <a:off x="1103313" y="5410200"/>
            <a:ext cx="7212012" cy="444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203" name="Picture 8" descr="http://www.vidiko.ru/images/groupphotos/2/29/thumb_b373c42f7d9f734abe5e56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3482975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0" descr="http://www.vidiko.ru/images/groupphotos/2/29/thumb_de78a483cf5b22666483242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4548188"/>
            <a:ext cx="88106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00113" y="6308725"/>
            <a:ext cx="725646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206" name="Picture 16" descr="http://www.vidiko.ru/images/groupphotos/2/29/thumb_4087c4b8ec2a12967222c3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410200"/>
            <a:ext cx="9223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85775"/>
            <a:ext cx="9985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2422525"/>
            <a:ext cx="10001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357563"/>
            <a:ext cx="99853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443413"/>
            <a:ext cx="998538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http://www.vidiko.ru/images/groupphotos/2/29/thumb_c64205062fd7688dea6a6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5378450"/>
            <a:ext cx="10001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" descr="http://www.vidiko.ru/images/groupphotos/2/29/thumb_9161e6a406511296b461697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433638"/>
            <a:ext cx="974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1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61094 -0.0004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0.61094 -0.0009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60851 0.0004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60086 0.0006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60972 -1.85185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62431 -4.44444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mir-radosti-shop.ru/templates/mir-radosti-shop/images/slider/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карточка с буквами, 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934"/>
            <a:ext cx="9144000" cy="71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77496" y="-99393"/>
            <a:ext cx="37305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Найди букву Б</a:t>
            </a:r>
          </a:p>
        </p:txBody>
      </p:sp>
      <p:sp>
        <p:nvSpPr>
          <p:cNvPr id="9" name="Дуга 8"/>
          <p:cNvSpPr/>
          <p:nvPr/>
        </p:nvSpPr>
        <p:spPr>
          <a:xfrm>
            <a:off x="683568" y="346042"/>
            <a:ext cx="1008112" cy="927179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Дуга 9"/>
          <p:cNvSpPr/>
          <p:nvPr/>
        </p:nvSpPr>
        <p:spPr>
          <a:xfrm>
            <a:off x="7452320" y="2546870"/>
            <a:ext cx="1008112" cy="927179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Дуга 10"/>
          <p:cNvSpPr/>
          <p:nvPr/>
        </p:nvSpPr>
        <p:spPr>
          <a:xfrm>
            <a:off x="5436096" y="2913604"/>
            <a:ext cx="864096" cy="864096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Дуга 11"/>
          <p:cNvSpPr/>
          <p:nvPr/>
        </p:nvSpPr>
        <p:spPr>
          <a:xfrm>
            <a:off x="5076056" y="5069093"/>
            <a:ext cx="720080" cy="864096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Дуга 12"/>
          <p:cNvSpPr/>
          <p:nvPr/>
        </p:nvSpPr>
        <p:spPr>
          <a:xfrm>
            <a:off x="7020272" y="4941168"/>
            <a:ext cx="720080" cy="864096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980728"/>
            <a:ext cx="81369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Ащ-ащ-ащ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мы купили плащ.</a:t>
            </a:r>
          </a:p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Ощ-ощ-ощ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в огороде вырос хвощ.</a:t>
            </a:r>
          </a:p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Ущ-ущ-ущ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за забором плющ.</a:t>
            </a:r>
          </a:p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Ещ-ещ-ещ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нам попался лещ.</a:t>
            </a:r>
          </a:p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Ещ-ещ-ещ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на собаке клещ.</a:t>
            </a:r>
          </a:p>
          <a:p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Ща-ща-ща: это пояс от плаща.</a:t>
            </a:r>
          </a:p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Щу-щу-щу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шапочку ищу.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496" y="188640"/>
            <a:ext cx="40532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Чистоговорка</a:t>
            </a:r>
            <a:endParaRPr lang="ru-RU" sz="4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4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68760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Це-це-це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радость на лице.</a:t>
            </a:r>
            <a:b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Це-це-це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есть желток в яйце.</a:t>
            </a:r>
            <a:b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Цы-цы-цы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испечём хлебцы. </a:t>
            </a:r>
          </a:p>
          <a:p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Ица-ица-ица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хитрая лисица.</a:t>
            </a:r>
            <a:b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Ицы-ицы-ицы</a:t>
            </a:r>
            <a:r>
              <a:rPr lang="ru-RU" sz="44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прилетели птицы.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04244"/>
            <a:ext cx="60677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Чистоговорка</a:t>
            </a:r>
            <a:endParaRPr lang="ru-RU" sz="7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2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зучаем буквы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8"/>
          <a:stretch/>
        </p:blipFill>
        <p:spPr bwMode="auto">
          <a:xfrm>
            <a:off x="182496" y="221809"/>
            <a:ext cx="8202944" cy="64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уга 2"/>
          <p:cNvSpPr/>
          <p:nvPr/>
        </p:nvSpPr>
        <p:spPr>
          <a:xfrm>
            <a:off x="2267744" y="1268760"/>
            <a:ext cx="1728192" cy="1440160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Дуга 4"/>
          <p:cNvSpPr/>
          <p:nvPr/>
        </p:nvSpPr>
        <p:spPr>
          <a:xfrm rot="20357826">
            <a:off x="4600435" y="1119550"/>
            <a:ext cx="2232248" cy="1601030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Дуга 6"/>
          <p:cNvSpPr/>
          <p:nvPr/>
        </p:nvSpPr>
        <p:spPr>
          <a:xfrm>
            <a:off x="2051720" y="3212976"/>
            <a:ext cx="1728192" cy="1440160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Дуга 8"/>
          <p:cNvSpPr/>
          <p:nvPr/>
        </p:nvSpPr>
        <p:spPr>
          <a:xfrm>
            <a:off x="3491880" y="2708920"/>
            <a:ext cx="1584176" cy="792088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Дуга 9"/>
          <p:cNvSpPr/>
          <p:nvPr/>
        </p:nvSpPr>
        <p:spPr>
          <a:xfrm>
            <a:off x="2372142" y="4805536"/>
            <a:ext cx="1944216" cy="1863824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Дуга 10"/>
          <p:cNvSpPr/>
          <p:nvPr/>
        </p:nvSpPr>
        <p:spPr>
          <a:xfrm>
            <a:off x="3995936" y="2652744"/>
            <a:ext cx="2880320" cy="3368543"/>
          </a:xfrm>
          <a:prstGeom prst="arc">
            <a:avLst>
              <a:gd name="adj1" fmla="val 16200000"/>
              <a:gd name="adj2" fmla="val 1619307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1651" y="116632"/>
            <a:ext cx="6412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Рассмотри картинки. Скажи, какая буква потерялась?</a:t>
            </a:r>
          </a:p>
        </p:txBody>
      </p:sp>
      <p:pic>
        <p:nvPicPr>
          <p:cNvPr id="1026" name="Picture 2" descr="Потерялась буква Ж, карточка с картинкам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97818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3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отерялся мягкий знак. Карточка с картинкам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55139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буква потерялась?</a:t>
            </a:r>
          </a:p>
        </p:txBody>
      </p:sp>
    </p:spTree>
    <p:extLst>
      <p:ext uri="{BB962C8B-B14F-4D97-AF65-F5344CB8AC3E}">
        <p14:creationId xmlns:p14="http://schemas.microsoft.com/office/powerpoint/2010/main" val="1015713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404664"/>
            <a:ext cx="7790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rgbClr val="808DA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8DA9">
                        <a:shade val="20000"/>
                        <a:satMod val="245000"/>
                      </a:srgbClr>
                    </a:gs>
                    <a:gs pos="43000">
                      <a:srgbClr val="808DA9">
                        <a:satMod val="255000"/>
                      </a:srgbClr>
                    </a:gs>
                    <a:gs pos="48000">
                      <a:srgbClr val="808DA9">
                        <a:shade val="85000"/>
                        <a:satMod val="255000"/>
                      </a:srgbClr>
                    </a:gs>
                    <a:gs pos="100000">
                      <a:srgbClr val="808DA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Составь слово из букв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461" y="1556792"/>
            <a:ext cx="32221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ш ё</a:t>
            </a:r>
          </a:p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 р л о</a:t>
            </a:r>
          </a:p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 м ё</a:t>
            </a:r>
          </a:p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 л 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1507" y="1566122"/>
            <a:ext cx="1577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ёрш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658" y="2293421"/>
            <a:ext cx="17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орёл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6679" y="2978413"/>
            <a:ext cx="144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3805589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лёд</a:t>
            </a:r>
          </a:p>
        </p:txBody>
      </p:sp>
    </p:spTree>
    <p:extLst>
      <p:ext uri="{BB962C8B-B14F-4D97-AF65-F5344CB8AC3E}">
        <p14:creationId xmlns:p14="http://schemas.microsoft.com/office/powerpoint/2010/main" val="4230582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79612" y="2551837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незрелости мышления;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адекватности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реакций;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неспособности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заниматься интеллектуальной деятельностью.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625692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Медленный темп развития психических процессов выражается: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548680"/>
            <a:ext cx="6691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F79646">
                    <a:lumMod val="75000"/>
                  </a:srgbClr>
                </a:solidFill>
              </a:rPr>
              <a:t>Найди лишнее слово</a:t>
            </a:r>
            <a:endParaRPr lang="ru-RU" sz="5400" b="1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2217" y="1772816"/>
            <a:ext cx="1590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17435" y="1727040"/>
            <a:ext cx="16056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7604" y="3645023"/>
            <a:ext cx="1575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3645024"/>
            <a:ext cx="17449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Эмма</a:t>
            </a:r>
          </a:p>
        </p:txBody>
      </p:sp>
    </p:spTree>
    <p:extLst>
      <p:ext uri="{BB962C8B-B14F-4D97-AF65-F5344CB8AC3E}">
        <p14:creationId xmlns:p14="http://schemas.microsoft.com/office/powerpoint/2010/main" val="34055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7731" y="260648"/>
            <a:ext cx="5670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слово</a:t>
            </a:r>
          </a:p>
          <a:p>
            <a:pPr algn="ctr"/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первым буквам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6265" y="371703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люстра</a:t>
            </a:r>
          </a:p>
        </p:txBody>
      </p:sp>
      <p:pic>
        <p:nvPicPr>
          <p:cNvPr id="1040" name="Picture 16" descr="http://img-fotki.yandex.ru/get/9319/16969765.16e/0_7b721_60646f11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1509886" cy="11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mg-fotki.yandex.ru/get/6834/16969765.233/0_90495_89deec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254706"/>
            <a:ext cx="1121059" cy="11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playcast.ru/uploads/2017/10/07/236024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2" y="2261120"/>
            <a:ext cx="727137" cy="113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img-fotki.yandex.ru/get/6314/131624064.1ea/0_88a5f_57c2579a_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00" y="2393815"/>
            <a:ext cx="1174269" cy="100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img1.liveinternet.ru/images/attach/c/3/121/920/121920117_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38" y="2351509"/>
            <a:ext cx="1984674" cy="9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photo-zhurnal.ru/images/2125013_apels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37" y="2168668"/>
            <a:ext cx="1337775" cy="13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handmade-saratov.ru/media/images/18_nice_illustrations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" y="0"/>
            <a:ext cx="9144000" cy="697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http://img-fotki.yandex.ru/get/48278/200418627.161/0_16f412_8a894a93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61" y="5018452"/>
            <a:ext cx="1792403" cy="12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ng-images.ru/wp-content/uploads/2014/11/raspberry_PNG507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84" y="3429000"/>
            <a:ext cx="1715391" cy="154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foodexpert.pro/wp-content/uploads/2016/07/chernaya-smorodina-titl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7" b="21622"/>
          <a:stretch/>
        </p:blipFill>
        <p:spPr bwMode="auto">
          <a:xfrm>
            <a:off x="1085769" y="1417261"/>
            <a:ext cx="2664295" cy="16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kira-scrap.ru/KATALOG/EDA/1/0_8e349_7456fd26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47" y="279355"/>
            <a:ext cx="1386666" cy="13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397112"/>
            <a:ext cx="3672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смородина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2810" y="241448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822" y="340237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яблоко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458807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сливы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491880" y="1988840"/>
            <a:ext cx="1728192" cy="84114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7" idx="1"/>
          </p:cNvCxnSpPr>
          <p:nvPr/>
        </p:nvCxnSpPr>
        <p:spPr>
          <a:xfrm>
            <a:off x="3203848" y="1268760"/>
            <a:ext cx="2376974" cy="254910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" idx="1"/>
          </p:cNvCxnSpPr>
          <p:nvPr/>
        </p:nvCxnSpPr>
        <p:spPr>
          <a:xfrm flipV="1">
            <a:off x="3439975" y="2829981"/>
            <a:ext cx="2032835" cy="136922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491880" y="5157192"/>
            <a:ext cx="2160240" cy="36004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5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13480" y="548680"/>
            <a:ext cx="65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Выдели слова среди </a:t>
            </a: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ненужных букв.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230300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матрац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799" y="2303006"/>
            <a:ext cx="143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936" y="2309125"/>
            <a:ext cx="1529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ыдрг</a:t>
            </a:r>
            <a:endParaRPr lang="ru-RU" sz="4800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2309124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заяц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9719" y="2319792"/>
            <a:ext cx="1907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жалро</a:t>
            </a:r>
            <a:endParaRPr lang="ru-RU" sz="4800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268" y="357301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впа</a:t>
            </a:r>
            <a:endParaRPr lang="ru-RU" sz="4800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338" y="3573015"/>
            <a:ext cx="2190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умелец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9036" y="3573016"/>
            <a:ext cx="226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жольдр</a:t>
            </a:r>
            <a:endParaRPr lang="ru-RU" sz="4800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6136" y="3573014"/>
            <a:ext cx="2463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леденец</a:t>
            </a:r>
          </a:p>
        </p:txBody>
      </p:sp>
    </p:spTree>
    <p:extLst>
      <p:ext uri="{BB962C8B-B14F-4D97-AF65-F5344CB8AC3E}">
        <p14:creationId xmlns:p14="http://schemas.microsoft.com/office/powerpoint/2010/main" val="4268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88640"/>
            <a:ext cx="33223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Ребусы</a:t>
            </a:r>
          </a:p>
        </p:txBody>
      </p:sp>
      <p:pic>
        <p:nvPicPr>
          <p:cNvPr id="1026" name="Picture 2" descr="https://img-fotki.yandex.ru/get/4313/200418627.9c/0_1260d3_bc6bc62c_ori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-1" r="62972" b="71815"/>
          <a:stretch/>
        </p:blipFill>
        <p:spPr bwMode="auto">
          <a:xfrm>
            <a:off x="3513921" y="1268760"/>
            <a:ext cx="1839685" cy="17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4313/200418627.9c/0_1260d3_bc6bc62c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0" t="70282"/>
          <a:stretch/>
        </p:blipFill>
        <p:spPr bwMode="auto">
          <a:xfrm>
            <a:off x="3830003" y="305100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15582/200418627.9c/0_1260cc_173e5231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7" t="71773" r="37725"/>
          <a:stretch/>
        </p:blipFill>
        <p:spPr bwMode="auto">
          <a:xfrm>
            <a:off x="2101498" y="3082180"/>
            <a:ext cx="1725228" cy="17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-fotki.yandex.ru/get/15582/200418627.9c/0_1260cc_173e5231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37116" r="35035" b="33595"/>
          <a:stretch/>
        </p:blipFill>
        <p:spPr bwMode="auto">
          <a:xfrm>
            <a:off x="5447586" y="3082180"/>
            <a:ext cx="1800200" cy="19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101498" y="3082180"/>
            <a:ext cx="51462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60779" y="4544114"/>
            <a:ext cx="3853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подарок</a:t>
            </a:r>
          </a:p>
        </p:txBody>
      </p:sp>
    </p:spTree>
    <p:extLst>
      <p:ext uri="{BB962C8B-B14F-4D97-AF65-F5344CB8AC3E}">
        <p14:creationId xmlns:p14="http://schemas.microsoft.com/office/powerpoint/2010/main" val="6843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img-fotki.yandex.ru/get/15582/200418627.9c/0_1260cc_173e5231_ori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37116" r="35035" b="33595"/>
          <a:stretch/>
        </p:blipFill>
        <p:spPr bwMode="auto">
          <a:xfrm>
            <a:off x="3923928" y="2759543"/>
            <a:ext cx="1800200" cy="19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g-fotki.yandex.ru/get/4605/200418627.9c/0_1260cd_9970e096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5" r="35616" b="70965"/>
          <a:stretch/>
        </p:blipFill>
        <p:spPr bwMode="auto">
          <a:xfrm>
            <a:off x="3950795" y="1124744"/>
            <a:ext cx="1589832" cy="179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4605/200418627.9c/0_1260cd_9970e096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7" r="60145" b="35612"/>
          <a:stretch/>
        </p:blipFill>
        <p:spPr bwMode="auto">
          <a:xfrm>
            <a:off x="1691680" y="2787486"/>
            <a:ext cx="2382376" cy="176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4313/200418627.9c/0_1260d3_bc6bc62c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-1" r="62972" b="71815"/>
          <a:stretch/>
        </p:blipFill>
        <p:spPr bwMode="auto">
          <a:xfrm>
            <a:off x="5540627" y="2838010"/>
            <a:ext cx="1839685" cy="17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5821" y="221672"/>
            <a:ext cx="3322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Ребусы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63688" y="2796750"/>
            <a:ext cx="561662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31740" y="4413011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подушка</a:t>
            </a:r>
          </a:p>
        </p:txBody>
      </p:sp>
    </p:spTree>
    <p:extLst>
      <p:ext uri="{BB962C8B-B14F-4D97-AF65-F5344CB8AC3E}">
        <p14:creationId xmlns:p14="http://schemas.microsoft.com/office/powerpoint/2010/main" val="42465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1807636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нарушением моторики, пространственного восприятия и зрительно-моторных координаций. </a:t>
            </a:r>
            <a:endParaRPr lang="ru-RU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нарушениями фонетико-фонематического восприятия (звукобуквенного анализа).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76672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ритерии плохого освоения письма связанны: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36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1433844" y="2132551"/>
            <a:ext cx="220663" cy="342900"/>
          </a:xfrm>
          <a:custGeom>
            <a:avLst/>
            <a:gdLst>
              <a:gd name="T0" fmla="*/ 348 w 348"/>
              <a:gd name="T1" fmla="*/ 0 h 528"/>
              <a:gd name="T2" fmla="*/ 288 w 348"/>
              <a:gd name="T3" fmla="*/ 408 h 528"/>
              <a:gd name="T4" fmla="*/ 144 w 348"/>
              <a:gd name="T5" fmla="*/ 516 h 528"/>
              <a:gd name="T6" fmla="*/ 60 w 348"/>
              <a:gd name="T7" fmla="*/ 480 h 528"/>
              <a:gd name="T8" fmla="*/ 0 w 348"/>
              <a:gd name="T9" fmla="*/ 36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8" h="528">
                <a:moveTo>
                  <a:pt x="348" y="0"/>
                </a:moveTo>
                <a:cubicBezTo>
                  <a:pt x="335" y="161"/>
                  <a:pt x="322" y="322"/>
                  <a:pt x="288" y="408"/>
                </a:cubicBezTo>
                <a:cubicBezTo>
                  <a:pt x="254" y="494"/>
                  <a:pt x="182" y="504"/>
                  <a:pt x="144" y="516"/>
                </a:cubicBezTo>
                <a:cubicBezTo>
                  <a:pt x="106" y="528"/>
                  <a:pt x="84" y="506"/>
                  <a:pt x="60" y="480"/>
                </a:cubicBezTo>
                <a:cubicBezTo>
                  <a:pt x="36" y="454"/>
                  <a:pt x="18" y="407"/>
                  <a:pt x="0" y="36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03648" y="2492896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03648" y="2132856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8"/>
          <p:cNvSpPr>
            <a:spLocks noChangeShapeType="1"/>
          </p:cNvSpPr>
          <p:nvPr/>
        </p:nvSpPr>
        <p:spPr bwMode="auto">
          <a:xfrm>
            <a:off x="269875" y="604838"/>
            <a:ext cx="95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654507" y="1117600"/>
            <a:ext cx="28575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7"/>
          <p:cNvSpPr>
            <a:spLocks noChangeShapeType="1"/>
          </p:cNvSpPr>
          <p:nvPr/>
        </p:nvSpPr>
        <p:spPr bwMode="auto">
          <a:xfrm rot="5400000">
            <a:off x="1540207" y="1689100"/>
            <a:ext cx="361950" cy="1524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403648" y="1584325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2483768" y="10747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203848" y="10718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403648" y="2780928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1"/>
          <p:cNvSpPr>
            <a:spLocks noChangeArrowheads="1"/>
          </p:cNvSpPr>
          <p:nvPr/>
        </p:nvSpPr>
        <p:spPr bwMode="auto">
          <a:xfrm flipV="1">
            <a:off x="1606536" y="2132856"/>
            <a:ext cx="45719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val 20"/>
          <p:cNvSpPr>
            <a:spLocks noChangeArrowheads="1"/>
          </p:cNvSpPr>
          <p:nvPr/>
        </p:nvSpPr>
        <p:spPr bwMode="auto">
          <a:xfrm flipV="1">
            <a:off x="2038211" y="2143307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" name="Oval 36"/>
          <p:cNvSpPr>
            <a:spLocks noChangeArrowheads="1"/>
          </p:cNvSpPr>
          <p:nvPr/>
        </p:nvSpPr>
        <p:spPr bwMode="auto">
          <a:xfrm flipV="1">
            <a:off x="2051720" y="2794794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Oval 35"/>
          <p:cNvSpPr>
            <a:spLocks noChangeArrowheads="1"/>
          </p:cNvSpPr>
          <p:nvPr/>
        </p:nvSpPr>
        <p:spPr bwMode="auto">
          <a:xfrm flipV="1">
            <a:off x="2699792" y="2780928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AutoShape 37"/>
          <p:cNvSpPr>
            <a:spLocks noChangeShapeType="1"/>
          </p:cNvSpPr>
          <p:nvPr/>
        </p:nvSpPr>
        <p:spPr bwMode="auto">
          <a:xfrm>
            <a:off x="623888" y="923925"/>
            <a:ext cx="0" cy="603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AutoShape 39"/>
          <p:cNvSpPr>
            <a:spLocks noChangeShapeType="1"/>
          </p:cNvSpPr>
          <p:nvPr/>
        </p:nvSpPr>
        <p:spPr bwMode="auto">
          <a:xfrm flipH="1">
            <a:off x="1466325" y="2780928"/>
            <a:ext cx="41275" cy="4968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Arc 40"/>
          <p:cNvSpPr>
            <a:spLocks/>
          </p:cNvSpPr>
          <p:nvPr/>
        </p:nvSpPr>
        <p:spPr bwMode="auto">
          <a:xfrm rot="-5185122">
            <a:off x="1290624" y="2972692"/>
            <a:ext cx="631825" cy="263525"/>
          </a:xfrm>
          <a:custGeom>
            <a:avLst/>
            <a:gdLst>
              <a:gd name="G0" fmla="+- 0 0 0"/>
              <a:gd name="G1" fmla="+- 20918 0 0"/>
              <a:gd name="G2" fmla="+- 21600 0 0"/>
              <a:gd name="T0" fmla="*/ 5384 w 21600"/>
              <a:gd name="T1" fmla="*/ 0 h 36281"/>
              <a:gd name="T2" fmla="*/ 15183 w 21600"/>
              <a:gd name="T3" fmla="*/ 36281 h 36281"/>
              <a:gd name="T4" fmla="*/ 0 w 21600"/>
              <a:gd name="T5" fmla="*/ 20918 h 36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6281" fill="none" extrusionOk="0">
                <a:moveTo>
                  <a:pt x="5384" y="-1"/>
                </a:moveTo>
                <a:cubicBezTo>
                  <a:pt x="14928" y="2456"/>
                  <a:pt x="21600" y="11062"/>
                  <a:pt x="21600" y="20918"/>
                </a:cubicBezTo>
                <a:cubicBezTo>
                  <a:pt x="21600" y="26690"/>
                  <a:pt x="19289" y="32223"/>
                  <a:pt x="15183" y="36281"/>
                </a:cubicBezTo>
              </a:path>
              <a:path w="21600" h="36281" stroke="0" extrusionOk="0">
                <a:moveTo>
                  <a:pt x="5384" y="-1"/>
                </a:moveTo>
                <a:cubicBezTo>
                  <a:pt x="14928" y="2456"/>
                  <a:pt x="21600" y="11062"/>
                  <a:pt x="21600" y="20918"/>
                </a:cubicBezTo>
                <a:cubicBezTo>
                  <a:pt x="21600" y="26690"/>
                  <a:pt x="19289" y="32223"/>
                  <a:pt x="15183" y="36281"/>
                </a:cubicBezTo>
                <a:lnTo>
                  <a:pt x="0" y="20918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Rectangle 41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1397233" y="3281332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68"/>
          <p:cNvSpPr>
            <a:spLocks noChangeArrowheads="1"/>
          </p:cNvSpPr>
          <p:nvPr/>
        </p:nvSpPr>
        <p:spPr bwMode="auto">
          <a:xfrm flipV="1">
            <a:off x="3092996" y="3632242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" name="Oval 67"/>
          <p:cNvSpPr>
            <a:spLocks noChangeArrowheads="1"/>
          </p:cNvSpPr>
          <p:nvPr/>
        </p:nvSpPr>
        <p:spPr bwMode="auto">
          <a:xfrm flipV="1">
            <a:off x="1534641" y="3652669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" name="Oval 66"/>
          <p:cNvSpPr>
            <a:spLocks noChangeArrowheads="1"/>
          </p:cNvSpPr>
          <p:nvPr/>
        </p:nvSpPr>
        <p:spPr bwMode="auto">
          <a:xfrm flipV="1">
            <a:off x="2088679" y="3688307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" name="Oval 70"/>
          <p:cNvSpPr>
            <a:spLocks noChangeArrowheads="1"/>
          </p:cNvSpPr>
          <p:nvPr/>
        </p:nvSpPr>
        <p:spPr bwMode="auto">
          <a:xfrm flipV="1">
            <a:off x="2529487" y="3652670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Arc 64"/>
          <p:cNvSpPr>
            <a:spLocks/>
          </p:cNvSpPr>
          <p:nvPr/>
        </p:nvSpPr>
        <p:spPr bwMode="auto">
          <a:xfrm rot="9846267">
            <a:off x="1445320" y="3612079"/>
            <a:ext cx="690409" cy="5349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70 w 43200"/>
              <a:gd name="T1" fmla="*/ 25005 h 40756"/>
              <a:gd name="T2" fmla="*/ 31580 w 43200"/>
              <a:gd name="T3" fmla="*/ 40756 h 40756"/>
              <a:gd name="T4" fmla="*/ 21600 w 43200"/>
              <a:gd name="T5" fmla="*/ 21600 h 40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0756" fill="none" extrusionOk="0">
                <a:moveTo>
                  <a:pt x="270" y="25004"/>
                </a:moveTo>
                <a:cubicBezTo>
                  <a:pt x="90" y="23878"/>
                  <a:pt x="0" y="2274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9652"/>
                  <a:pt x="38721" y="37035"/>
                  <a:pt x="31580" y="40756"/>
                </a:cubicBezTo>
              </a:path>
              <a:path w="43200" h="40756" stroke="0" extrusionOk="0">
                <a:moveTo>
                  <a:pt x="270" y="25004"/>
                </a:moveTo>
                <a:cubicBezTo>
                  <a:pt x="90" y="23878"/>
                  <a:pt x="0" y="2274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9652"/>
                  <a:pt x="38721" y="37035"/>
                  <a:pt x="31580" y="40756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Oval 63"/>
          <p:cNvSpPr>
            <a:spLocks noChangeArrowheads="1"/>
          </p:cNvSpPr>
          <p:nvPr/>
        </p:nvSpPr>
        <p:spPr bwMode="auto">
          <a:xfrm>
            <a:off x="1534641" y="3645024"/>
            <a:ext cx="576263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Arc 58"/>
          <p:cNvSpPr>
            <a:spLocks/>
          </p:cNvSpPr>
          <p:nvPr/>
        </p:nvSpPr>
        <p:spPr bwMode="auto">
          <a:xfrm rot="16952373">
            <a:off x="2007992" y="3852002"/>
            <a:ext cx="282827" cy="185368"/>
          </a:xfrm>
          <a:custGeom>
            <a:avLst/>
            <a:gdLst>
              <a:gd name="G0" fmla="+- 21600 0 0"/>
              <a:gd name="G1" fmla="+- 3906 0 0"/>
              <a:gd name="G2" fmla="+- 21600 0 0"/>
              <a:gd name="T0" fmla="*/ 42926 w 43200"/>
              <a:gd name="T1" fmla="*/ 474 h 25506"/>
              <a:gd name="T2" fmla="*/ 356 w 43200"/>
              <a:gd name="T3" fmla="*/ 0 h 25506"/>
              <a:gd name="T4" fmla="*/ 21600 w 43200"/>
              <a:gd name="T5" fmla="*/ 3906 h 25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5506" fill="none" extrusionOk="0">
                <a:moveTo>
                  <a:pt x="42925" y="474"/>
                </a:moveTo>
                <a:cubicBezTo>
                  <a:pt x="43108" y="1608"/>
                  <a:pt x="43200" y="2756"/>
                  <a:pt x="43200" y="3906"/>
                </a:cubicBezTo>
                <a:cubicBezTo>
                  <a:pt x="43200" y="15835"/>
                  <a:pt x="33529" y="25506"/>
                  <a:pt x="21600" y="25506"/>
                </a:cubicBezTo>
                <a:cubicBezTo>
                  <a:pt x="9670" y="25506"/>
                  <a:pt x="0" y="15835"/>
                  <a:pt x="0" y="3906"/>
                </a:cubicBezTo>
                <a:cubicBezTo>
                  <a:pt x="0" y="2595"/>
                  <a:pt x="119" y="1288"/>
                  <a:pt x="356" y="0"/>
                </a:cubicBezTo>
              </a:path>
              <a:path w="43200" h="25506" stroke="0" extrusionOk="0">
                <a:moveTo>
                  <a:pt x="42925" y="474"/>
                </a:moveTo>
                <a:cubicBezTo>
                  <a:pt x="43108" y="1608"/>
                  <a:pt x="43200" y="2756"/>
                  <a:pt x="43200" y="3906"/>
                </a:cubicBezTo>
                <a:cubicBezTo>
                  <a:pt x="43200" y="15835"/>
                  <a:pt x="33529" y="25506"/>
                  <a:pt x="21600" y="25506"/>
                </a:cubicBezTo>
                <a:cubicBezTo>
                  <a:pt x="9670" y="25506"/>
                  <a:pt x="0" y="15835"/>
                  <a:pt x="0" y="3906"/>
                </a:cubicBezTo>
                <a:cubicBezTo>
                  <a:pt x="0" y="2595"/>
                  <a:pt x="119" y="1288"/>
                  <a:pt x="356" y="0"/>
                </a:cubicBezTo>
                <a:lnTo>
                  <a:pt x="21600" y="3906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Rectangle 7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1403648" y="3645024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1402857" y="4149080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1419002" y="4437112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1397233" y="4941168"/>
            <a:ext cx="70567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87"/>
          <p:cNvSpPr>
            <a:spLocks noChangeArrowheads="1"/>
          </p:cNvSpPr>
          <p:nvPr/>
        </p:nvSpPr>
        <p:spPr bwMode="auto">
          <a:xfrm flipV="1">
            <a:off x="2573937" y="4879702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" name="Freeform 90"/>
          <p:cNvSpPr>
            <a:spLocks/>
          </p:cNvSpPr>
          <p:nvPr/>
        </p:nvSpPr>
        <p:spPr bwMode="auto">
          <a:xfrm rot="-570084">
            <a:off x="1480545" y="4446656"/>
            <a:ext cx="476250" cy="457200"/>
          </a:xfrm>
          <a:custGeom>
            <a:avLst/>
            <a:gdLst>
              <a:gd name="T0" fmla="*/ 0 w 751"/>
              <a:gd name="T1" fmla="*/ 1025 h 1265"/>
              <a:gd name="T2" fmla="*/ 659 w 751"/>
              <a:gd name="T3" fmla="*/ 425 h 1265"/>
              <a:gd name="T4" fmla="*/ 554 w 751"/>
              <a:gd name="T5" fmla="*/ 140 h 1265"/>
              <a:gd name="T6" fmla="*/ 205 w 751"/>
              <a:gd name="T7" fmla="*/ 1265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1265">
                <a:moveTo>
                  <a:pt x="0" y="1025"/>
                </a:moveTo>
                <a:cubicBezTo>
                  <a:pt x="283" y="798"/>
                  <a:pt x="567" y="572"/>
                  <a:pt x="659" y="425"/>
                </a:cubicBezTo>
                <a:cubicBezTo>
                  <a:pt x="751" y="278"/>
                  <a:pt x="630" y="0"/>
                  <a:pt x="554" y="140"/>
                </a:cubicBezTo>
                <a:cubicBezTo>
                  <a:pt x="478" y="280"/>
                  <a:pt x="263" y="1075"/>
                  <a:pt x="205" y="126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Oval 88"/>
          <p:cNvSpPr>
            <a:spLocks noChangeArrowheads="1"/>
          </p:cNvSpPr>
          <p:nvPr/>
        </p:nvSpPr>
        <p:spPr bwMode="auto">
          <a:xfrm flipV="1">
            <a:off x="2130181" y="4911005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Oval 89"/>
          <p:cNvSpPr>
            <a:spLocks noChangeArrowheads="1"/>
          </p:cNvSpPr>
          <p:nvPr/>
        </p:nvSpPr>
        <p:spPr bwMode="auto">
          <a:xfrm flipV="1">
            <a:off x="1632282" y="4909865"/>
            <a:ext cx="44450" cy="603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" name="Rectangle 9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09597" y="1720840"/>
            <a:ext cx="7954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составить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графическую схему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слова; </a:t>
            </a:r>
            <a:endParaRPr lang="ru-RU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назвать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надписать 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соответствующими линиями гласные буквы;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одписать слово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764704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Предупреждение ошибок: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6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photosfine.files.wordpress.com/2012/04/shutterstock-of-natural-shares-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476672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Рыжий маленький зверёк</a:t>
            </a:r>
            <a:b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деревьям прыг да скок.</a:t>
            </a:r>
            <a:b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живёт не на земле,</a:t>
            </a:r>
            <a:b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 дереве в дупле.</a:t>
            </a:r>
          </a:p>
        </p:txBody>
      </p:sp>
      <p:pic>
        <p:nvPicPr>
          <p:cNvPr id="4102" name="Picture 6" descr="http://ramki-photoshop.ru/zhivotnie/b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632"/>
            <a:ext cx="3031859" cy="348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86446" y="3798168"/>
            <a:ext cx="432048" cy="57606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071705" y="3789040"/>
            <a:ext cx="5760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618923" y="3759696"/>
            <a:ext cx="432048" cy="5760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711665" y="3789040"/>
            <a:ext cx="36004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004048" y="3759696"/>
            <a:ext cx="36004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15723" y="4437112"/>
            <a:ext cx="267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белка</a:t>
            </a:r>
          </a:p>
        </p:txBody>
      </p:sp>
    </p:spTree>
    <p:extLst>
      <p:ext uri="{BB962C8B-B14F-4D97-AF65-F5344CB8AC3E}">
        <p14:creationId xmlns:p14="http://schemas.microsoft.com/office/powerpoint/2010/main" val="15408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39986" y="1440372"/>
            <a:ext cx="82245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t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своевременное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нарушений и начало обучения с учетом степени их развития;</a:t>
            </a:r>
          </a:p>
          <a:p>
            <a:pPr marL="457200" lvl="0" indent="-457200" fontAlgn="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индивидуальный подход к обучению;</a:t>
            </a:r>
          </a:p>
          <a:p>
            <a:pPr marL="457200" lvl="0" indent="-457200" fontAlgn="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социализация, по возможности, обучение среди нормально развивающихся детей;</a:t>
            </a:r>
          </a:p>
          <a:p>
            <a:pPr marL="457200" lvl="0" indent="-457200" fontAlgn="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специально разработанных методик, средств и приемов обучения.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77369"/>
            <a:ext cx="64279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принципы обучения</a:t>
            </a:r>
          </a:p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воспитания детей с ОВЗ 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5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go2.imgsmail.ru/imgpreview?key=583537a8a2f92f03&amp;mb=imgdb_preview_35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26236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Загляни в осенний сад</a:t>
            </a:r>
            <a:b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 - Мячики висят.</a:t>
            </a:r>
            <a:b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Красноватый, спелый бок</a:t>
            </a:r>
            <a:b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Ребятишкам на зубок.</a:t>
            </a:r>
          </a:p>
        </p:txBody>
      </p:sp>
      <p:pic>
        <p:nvPicPr>
          <p:cNvPr id="3080" name="Picture 8" descr="https://avatanplus.com/files/resources/mid/5812339d71ad915807199f1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2594115" cy="28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907704" y="4077072"/>
            <a:ext cx="576064" cy="7920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87824" y="4077072"/>
            <a:ext cx="720080" cy="317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07904" y="4077072"/>
            <a:ext cx="576064" cy="79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932040" y="4095194"/>
            <a:ext cx="576064" cy="79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483768" y="4077072"/>
            <a:ext cx="504056" cy="79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283968" y="4108817"/>
            <a:ext cx="648072" cy="7603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5508104" y="4073666"/>
            <a:ext cx="621297" cy="7988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83768" y="3473224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37973" y="3473224"/>
            <a:ext cx="540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84536" y="3473223"/>
            <a:ext cx="5148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3440" y="5013176"/>
            <a:ext cx="30417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яблоко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36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39380"/>
            <a:ext cx="86505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DC59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зной                                йогурт         </a:t>
            </a:r>
          </a:p>
          <a:p>
            <a:r>
              <a:rPr lang="ru-RU" sz="4800" b="1" dirty="0">
                <a:solidFill>
                  <a:srgbClr val="DC59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яйцо                                айва          </a:t>
            </a:r>
          </a:p>
          <a:p>
            <a:r>
              <a:rPr lang="ru-RU" sz="4800" b="1" dirty="0">
                <a:solidFill>
                  <a:srgbClr val="DC59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лейка                              тайна         </a:t>
            </a:r>
          </a:p>
          <a:p>
            <a:r>
              <a:rPr lang="ru-RU" sz="4800" b="1" dirty="0">
                <a:solidFill>
                  <a:srgbClr val="DC59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улей                                мойка </a:t>
            </a:r>
          </a:p>
          <a:p>
            <a:r>
              <a:rPr lang="ru-RU" sz="4800" b="1" dirty="0">
                <a:solidFill>
                  <a:srgbClr val="DC59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каравай                         зайка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332656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848135" y="1988840"/>
            <a:ext cx="432048" cy="86409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236573" y="2029949"/>
            <a:ext cx="432048" cy="8640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635896" y="2060848"/>
            <a:ext cx="72008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22035" y="2060848"/>
            <a:ext cx="432048" cy="8640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754083" y="2060848"/>
            <a:ext cx="432048" cy="8640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51520" y="2617710"/>
            <a:ext cx="13681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6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7372" y="620688"/>
            <a:ext cx="74787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слово,</a:t>
            </a:r>
          </a:p>
          <a:p>
            <a:pPr algn="ctr"/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которое соответствует схеме.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14327" y="3434003"/>
            <a:ext cx="576064" cy="7598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590391" y="3429000"/>
            <a:ext cx="413657" cy="7598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004048" y="3471474"/>
            <a:ext cx="79208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2120" y="2988532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300192" y="3471474"/>
            <a:ext cx="576064" cy="7598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6876256" y="3471474"/>
            <a:ext cx="413657" cy="7598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115616" y="1981110"/>
            <a:ext cx="15696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зверь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72559" y="2563477"/>
            <a:ext cx="15103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июнь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72559" y="3091019"/>
            <a:ext cx="186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калька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53296" y="3675793"/>
            <a:ext cx="2008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камень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16859" y="4231336"/>
            <a:ext cx="1903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килька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34920" y="4725144"/>
            <a:ext cx="19367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коньки</a:t>
            </a:r>
          </a:p>
        </p:txBody>
      </p:sp>
    </p:spTree>
    <p:extLst>
      <p:ext uri="{BB962C8B-B14F-4D97-AF65-F5344CB8AC3E}">
        <p14:creationId xmlns:p14="http://schemas.microsoft.com/office/powerpoint/2010/main" val="374345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31032" y="2274838"/>
            <a:ext cx="7317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индивидуальный подход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каждому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ребенку;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обязательный учет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особенностей его здоровья.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620688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 обучения чтению детей с ОВЗ основана: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5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65821" y="1628799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fontAlgn="t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Поэтапное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разъяснение заданий и их последовательное выполнение;</a:t>
            </a:r>
          </a:p>
          <a:p>
            <a:pPr marL="571500" lvl="0" indent="-571500" fontAlgn="t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Чередование занятий и пауз для отдыха;</a:t>
            </a:r>
          </a:p>
          <a:p>
            <a:pPr marL="571500" lvl="0" indent="-571500" fontAlgn="t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Чередование устных занятий и работы на компьютере;</a:t>
            </a:r>
          </a:p>
          <a:p>
            <a:pPr marL="571500" lvl="0" indent="-571500" fontAlgn="t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индивидуальных критериев для оценки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76672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етоды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обучения чтению в школе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детей с ОВЗ: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7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9" b="68920"/>
          <a:stretch/>
        </p:blipFill>
        <p:spPr bwMode="auto">
          <a:xfrm>
            <a:off x="1979712" y="476672"/>
            <a:ext cx="645691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27584" y="1348026"/>
            <a:ext cx="8046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Сколько слогов в каждом слове?  Раскрась  рисунки предметов,  у которых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слога.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23224" y="3717032"/>
            <a:ext cx="7653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- Сколько слогов в каждом слове? На какой слог падает ударение? Нарисуй схему слова.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3103" name="Picture 3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1" r="35262"/>
          <a:stretch/>
        </p:blipFill>
        <p:spPr bwMode="auto">
          <a:xfrm>
            <a:off x="1763688" y="2780928"/>
            <a:ext cx="4454100" cy="109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9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2060848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- Назови что здесь нарисовано? Сколько слогов в каждом слове? На какой слог падает ударение? Соотнеси слово со схемой, соедини рисунок красным карандашом со схемой.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2" b="44072"/>
          <a:stretch/>
        </p:blipFill>
        <p:spPr bwMode="auto">
          <a:xfrm>
            <a:off x="1691680" y="692696"/>
            <a:ext cx="531799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3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2" y="692696"/>
            <a:ext cx="763245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4447" y="1988840"/>
            <a:ext cx="7056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Раздели на слоги. Раскрась те предметы, слова которых начинаются со звука 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80" r="53125" b="62036"/>
          <a:stretch/>
        </p:blipFill>
        <p:spPr bwMode="auto">
          <a:xfrm>
            <a:off x="1403648" y="3550361"/>
            <a:ext cx="45849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2624" y="4918513"/>
            <a:ext cx="7519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Соотнеси слово со схемой и раскрась звуковые домики.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2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724201/data/images/img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33" y="0"/>
            <a:ext cx="9180512" cy="6858000"/>
          </a:xfrm>
          <a:prstGeom prst="rect">
            <a:avLst/>
          </a:prstGeom>
          <a:gradFill>
            <a:gsLst>
              <a:gs pos="25000">
                <a:srgbClr val="00B0F0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3140968"/>
            <a:ext cx="79095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Зрительного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анализа и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синтеза;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Зрительной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памяти;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Зрительного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гнозиса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Пространственных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представлений.</a:t>
            </a:r>
          </a:p>
          <a:p>
            <a:r>
              <a:rPr lang="ru-RU" dirty="0"/>
              <a:t> </a:t>
            </a:r>
            <a:endParaRPr lang="ru-RU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16443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Успешное и быстрое усвоение букв возможно лишь при достаточно сформированных следующих функциях: </a:t>
            </a:r>
          </a:p>
        </p:txBody>
      </p:sp>
    </p:spTree>
    <p:extLst>
      <p:ext uri="{BB962C8B-B14F-4D97-AF65-F5344CB8AC3E}">
        <p14:creationId xmlns:p14="http://schemas.microsoft.com/office/powerpoint/2010/main" val="9838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Тема Office">
  <a:themeElements>
    <a:clrScheme name="Другая 39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Тема Office">
  <a:themeElements>
    <a:clrScheme name="Другая 39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Тема Office">
  <a:themeElements>
    <a:clrScheme name="Другая 4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Тема Office">
  <a:themeElements>
    <a:clrScheme name="Другая 4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528</Words>
  <Application>Microsoft Office PowerPoint</Application>
  <PresentationFormat>Экран (4:3)</PresentationFormat>
  <Paragraphs>129</Paragraphs>
  <Slides>33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33</vt:i4>
      </vt:variant>
    </vt:vector>
  </HeadingPairs>
  <TitlesOfParts>
    <vt:vector size="50" baseType="lpstr">
      <vt:lpstr>Тема Office</vt:lpstr>
      <vt:lpstr>1_Тема Office</vt:lpstr>
      <vt:lpstr>2_Тема Office</vt:lpstr>
      <vt:lpstr>3_Тема Office</vt:lpstr>
      <vt:lpstr>4_Тема Office</vt:lpstr>
      <vt:lpstr>Оформление по умолчанию</vt:lpstr>
      <vt:lpstr>2_Оформление по умолчанию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20</cp:revision>
  <dcterms:created xsi:type="dcterms:W3CDTF">2019-03-17T05:44:42Z</dcterms:created>
  <dcterms:modified xsi:type="dcterms:W3CDTF">2019-05-20T20:22:50Z</dcterms:modified>
</cp:coreProperties>
</file>