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56" r:id="rId2"/>
    <p:sldId id="259" r:id="rId3"/>
    <p:sldId id="277" r:id="rId4"/>
    <p:sldId id="276" r:id="rId5"/>
    <p:sldId id="269" r:id="rId6"/>
    <p:sldId id="270" r:id="rId7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94095" autoAdjust="0"/>
  </p:normalViewPr>
  <p:slideViewPr>
    <p:cSldViewPr snapToGrid="0" showGuides="1">
      <p:cViewPr varScale="1">
        <p:scale>
          <a:sx n="78" d="100"/>
          <a:sy n="78" d="100"/>
        </p:scale>
        <p:origin x="-90" y="-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616DBC-CF01-4113-A45C-F2E965984AF4}" type="datetimeFigureOut">
              <a:rPr lang="ru-RU" smtClean="0"/>
              <a:pPr/>
              <a:t>20.10.2019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CE369-3584-4EC7-9B33-85BB61810AF3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25764793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5B030-2CB0-4BDD-B0EE-8D99A9BDDD3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20.10.2019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A03246-3129-40E4-A8C7-6B3323F36200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611915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5B030-2CB0-4BDD-B0EE-8D99A9BDDD3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20.10.2019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A03246-3129-40E4-A8C7-6B3323F36200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038322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5B030-2CB0-4BDD-B0EE-8D99A9BDDD3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20.10.2019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A03246-3129-40E4-A8C7-6B3323F36200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310104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5B030-2CB0-4BDD-B0EE-8D99A9BDDD3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20.10.2019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A03246-3129-40E4-A8C7-6B3323F36200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219649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5B030-2CB0-4BDD-B0EE-8D99A9BDDD3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20.10.2019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A03246-3129-40E4-A8C7-6B3323F36200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6688826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5B030-2CB0-4BDD-B0EE-8D99A9BDDD3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20.10.2019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A03246-3129-40E4-A8C7-6B3323F36200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3687652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5B030-2CB0-4BDD-B0EE-8D99A9BDDD3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20.10.2019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A03246-3129-40E4-A8C7-6B3323F36200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46495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5B030-2CB0-4BDD-B0EE-8D99A9BDDD3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20.10.2019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A03246-3129-40E4-A8C7-6B3323F36200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30674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5B030-2CB0-4BDD-B0EE-8D99A9BDDD3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20.10.2019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A03246-3129-40E4-A8C7-6B3323F36200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190355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5B030-2CB0-4BDD-B0EE-8D99A9BDDD3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20.10.2019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A03246-3129-40E4-A8C7-6B3323F36200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5991464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5B030-2CB0-4BDD-B0EE-8D99A9BDDD3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20.10.2019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A03246-3129-40E4-A8C7-6B3323F36200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878645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685B030-2CB0-4BDD-B0EE-8D99A9BDDD3E}" type="datetimeFigureOut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20.10.2019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1050" b="0" i="0" u="none" strike="noStrike" kern="1200" cap="all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3CA03246-3129-40E4-A8C7-6B3323F36200}" type="slidenum">
              <a:rPr kumimoji="0" lang="ru-RU" sz="1050" b="0" i="0" u="none" strike="noStrike" kern="1200" cap="none" spc="0" normalizeH="0" baseline="0" noProof="0" smtClean="0">
                <a:ln>
                  <a:noFill/>
                </a:ln>
                <a:solidFill>
                  <a:prstClr val="white">
                    <a:tint val="75000"/>
                  </a:prstClr>
                </a:solidFill>
                <a:effectLst/>
                <a:uLnTx/>
                <a:uFillTx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ru-RU" sz="1050" b="0" i="0" u="none" strike="noStrike" kern="1200" cap="none" spc="0" normalizeH="0" baseline="0" noProof="0">
              <a:ln>
                <a:noFill/>
              </a:ln>
              <a:solidFill>
                <a:prstClr val="white">
                  <a:tint val="75000"/>
                </a:prstClr>
              </a:solidFill>
              <a:effectLst/>
              <a:uLnTx/>
              <a:uFillTx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70530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=""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394846" y="595420"/>
            <a:ext cx="9273153" cy="1140390"/>
          </a:xfrm>
        </p:spPr>
        <p:txBody>
          <a:bodyPr>
            <a:normAutofit fontScale="90000"/>
          </a:bodyPr>
          <a:lstStyle/>
          <a:p>
            <a:r>
              <a:rPr lang="ru-RU" dirty="0"/>
              <a:t>		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3600" b="1" dirty="0" smtClean="0">
                <a:solidFill>
                  <a:schemeClr val="accent2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Методическое совещание</a:t>
            </a:r>
            <a:endParaRPr lang="ru-RU" sz="3600" b="1" dirty="0">
              <a:solidFill>
                <a:schemeClr val="accent2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18834" y="2495227"/>
            <a:ext cx="9149166" cy="3518115"/>
          </a:xfrm>
        </p:spPr>
        <p:txBody>
          <a:bodyPr>
            <a:normAutofit/>
          </a:bodyPr>
          <a:lstStyle/>
          <a:p>
            <a:pPr algn="r"/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«Анализ результатов ОГЭ и ЕГЭ 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2019. 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Существующие проблемы и пути их решения</a:t>
            </a:r>
            <a:r>
              <a:rPr lang="ru-RU" sz="3200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ru-RU" sz="32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b="1" dirty="0" smtClean="0">
                <a:solidFill>
                  <a:schemeClr val="tx2"/>
                </a:solidFill>
              </a:rPr>
              <a:t>17.10.2019</a:t>
            </a:r>
            <a:endParaRPr lang="ru-RU" b="1" dirty="0" smtClean="0">
              <a:solidFill>
                <a:schemeClr val="tx2"/>
              </a:solidFill>
            </a:endParaRPr>
          </a:p>
          <a:p>
            <a:endParaRPr lang="ru-RU" sz="3200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r>
              <a:rPr lang="ru-RU" sz="2000" b="1" dirty="0" smtClean="0">
                <a:solidFill>
                  <a:schemeClr val="accent2">
                    <a:lumMod val="75000"/>
                  </a:schemeClr>
                </a:solidFill>
              </a:rPr>
              <a:t>Методический отдел МБУ ДО «ЦДО»</a:t>
            </a:r>
            <a:endParaRPr lang="ru-RU" sz="2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329024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1409" y="434474"/>
            <a:ext cx="10104895" cy="654270"/>
          </a:xfrm>
        </p:spPr>
        <p:txBody>
          <a:bodyPr>
            <a:noAutofit/>
          </a:bodyPr>
          <a:lstStyle/>
          <a:p>
            <a:r>
              <a:rPr lang="ru-RU" sz="2800" b="1" dirty="0">
                <a:solidFill>
                  <a:srgbClr val="002060"/>
                </a:solidFill>
              </a:rPr>
              <a:t>Использование результатов ГИА </a:t>
            </a:r>
            <a:r>
              <a:rPr lang="ru-RU" sz="2800" b="1" dirty="0" smtClean="0">
                <a:solidFill>
                  <a:srgbClr val="002060"/>
                </a:solidFill>
              </a:rPr>
              <a:t>для </a:t>
            </a:r>
            <a:r>
              <a:rPr lang="ru-RU" sz="2800" b="1" dirty="0">
                <a:solidFill>
                  <a:srgbClr val="002060"/>
                </a:solidFill>
              </a:rPr>
              <a:t>повышения качества 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50929" y="2144684"/>
            <a:ext cx="10709329" cy="3658008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Проблема управления качеством образования является сегодня одной из самых актуальных для всей образовательной системы Российской Федерации. </a:t>
            </a:r>
          </a:p>
          <a:p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главных инструментов оценки качества образования является государственная итоговая аттестация. </a:t>
            </a:r>
            <a:endParaRPr lang="ru-RU" sz="2200" dirty="0"/>
          </a:p>
          <a:p>
            <a:r>
              <a:rPr lang="ru-RU" sz="3033" b="1" dirty="0">
                <a:solidFill>
                  <a:srgbClr val="FF0000"/>
                </a:solidFill>
              </a:rPr>
              <a:t>«</a:t>
            </a:r>
            <a:r>
              <a:rPr lang="ru-RU" sz="3033" b="1" i="1" dirty="0">
                <a:solidFill>
                  <a:srgbClr val="FF0000"/>
                </a:solidFill>
              </a:rPr>
              <a:t>ЕГЭ проводится для того, чтобы исключить возможность необъективной оценки знаний</a:t>
            </a:r>
            <a:r>
              <a:rPr lang="ru-RU" sz="3033" b="1" dirty="0">
                <a:solidFill>
                  <a:srgbClr val="FF0000"/>
                </a:solidFill>
              </a:rPr>
              <a:t>» </a:t>
            </a:r>
          </a:p>
          <a:p>
            <a:endParaRPr lang="ru-RU" b="1" i="1" dirty="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ru-RU" b="1" i="1" dirty="0"/>
              <a:t> </a:t>
            </a:r>
            <a:r>
              <a:rPr lang="ru-RU" b="1" i="1" dirty="0" smtClean="0"/>
              <a:t>                                                </a:t>
            </a:r>
            <a:r>
              <a:rPr lang="ru-RU" sz="2400" b="1" i="1" dirty="0" smtClean="0"/>
              <a:t>В.В</a:t>
            </a:r>
            <a:r>
              <a:rPr lang="ru-RU" sz="2400" b="1" i="1" dirty="0"/>
              <a:t>. Путин, Президент Российской Федерации </a:t>
            </a:r>
            <a:endParaRPr lang="ru-RU" sz="2400" b="1" dirty="0"/>
          </a:p>
        </p:txBody>
      </p:sp>
    </p:spTree>
    <p:extLst>
      <p:ext uri="{BB962C8B-B14F-4D97-AF65-F5344CB8AC3E}">
        <p14:creationId xmlns="" xmlns:p14="http://schemas.microsoft.com/office/powerpoint/2010/main" val="2163710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365125"/>
            <a:ext cx="9525000" cy="1325563"/>
          </a:xfrm>
        </p:spPr>
        <p:txBody>
          <a:bodyPr/>
          <a:lstStyle/>
          <a:p>
            <a:r>
              <a:rPr lang="ru-RU" b="1" dirty="0" smtClean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720312" y="1999281"/>
            <a:ext cx="9004515" cy="2464231"/>
          </a:xfrm>
        </p:spPr>
        <p:txBody>
          <a:bodyPr/>
          <a:lstStyle/>
          <a:p>
            <a:endParaRPr lang="ru-RU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обсуждение </a:t>
            </a: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спектра проблем и путей их решения при подготовке к государственной итоговой аттестации 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="" xmlns:p14="http://schemas.microsoft.com/office/powerpoint/2010/main" val="23381710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36733"/>
          </a:xfrm>
        </p:spPr>
        <p:txBody>
          <a:bodyPr/>
          <a:lstStyle/>
          <a:p>
            <a:r>
              <a:rPr lang="ru-RU" b="1" dirty="0">
                <a:solidFill>
                  <a:srgbClr val="002060"/>
                </a:solidFill>
                <a:cs typeface="Times New Roman" panose="02020603050405020304" pitchFamily="18" charset="0"/>
              </a:rPr>
              <a:t>Проблемы, решаемые на уровне ОУ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Повышение профессионального уровня учителей через систему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внутришкольной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методической работы.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Совершенствование школьной системы мониторинга учебных 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внеучебных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достижений.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Кардинальное изменение работы школы по взаимодействию с родительской общественностью.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Совершенствование содержания и методов работы с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обучающимися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внедрение Программы работы с отдельными категориями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обучающихся 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(одарённые дети, дети-инвалиды, дети, испытывающие трудности в обучении);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 развитие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тьюторского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сопровождения обучающихся, выстраивание индивидуальных образовательных траекторий; </a:t>
            </a:r>
          </a:p>
          <a:p>
            <a:pPr marL="0" indent="0">
              <a:buNone/>
            </a:pP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Изменения в подходах к организации </a:t>
            </a:r>
            <a:r>
              <a:rPr lang="ru-RU" b="1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предпрофильной</a:t>
            </a: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и профильной подготовки обучающихся. </a:t>
            </a:r>
          </a:p>
          <a:p>
            <a:endParaRPr lang="ru-RU" b="1" dirty="0"/>
          </a:p>
        </p:txBody>
      </p:sp>
    </p:spTree>
    <p:extLst>
      <p:ext uri="{BB962C8B-B14F-4D97-AF65-F5344CB8AC3E}">
        <p14:creationId xmlns="" xmlns:p14="http://schemas.microsoft.com/office/powerpoint/2010/main" val="3075772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03336" y="365125"/>
            <a:ext cx="9500461" cy="549275"/>
          </a:xfrm>
        </p:spPr>
        <p:txBody>
          <a:bodyPr>
            <a:no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РЕКОМЕНДАЦИИ</a:t>
            </a:r>
            <a:endParaRPr lang="ru-RU" sz="32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94847" y="1177871"/>
            <a:ext cx="9608950" cy="5191931"/>
          </a:xfrm>
        </p:spPr>
        <p:txBody>
          <a:bodyPr>
            <a:noAutofit/>
          </a:bodyPr>
          <a:lstStyle/>
          <a:p>
            <a:pPr marL="0" lvl="1" indent="0">
              <a:buNone/>
            </a:pPr>
            <a:r>
              <a:rPr lang="ru-RU" sz="2000" b="1" dirty="0" smtClean="0">
                <a:solidFill>
                  <a:srgbClr val="C00000"/>
                </a:solidFill>
              </a:rPr>
              <a:t>1. Образовательным </a:t>
            </a:r>
            <a:r>
              <a:rPr lang="ru-RU" sz="2000" b="1" dirty="0">
                <a:solidFill>
                  <a:srgbClr val="C00000"/>
                </a:solidFill>
              </a:rPr>
              <a:t>организациям</a:t>
            </a:r>
            <a:r>
              <a:rPr lang="ru-RU" sz="2000" b="1" dirty="0" smtClean="0">
                <a:solidFill>
                  <a:srgbClr val="C00000"/>
                </a:solidFill>
              </a:rPr>
              <a:t>:</a:t>
            </a:r>
            <a:endParaRPr lang="ru-RU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комплексный анализ деятельности учителей начальных классов и учителей-предметников, демонстрирующих наличие (отсутствие) эффективности педагогической деятельности (определить факторы, обуславливающие высокое (низкое) качество образовательных результатов; выявить неэффективные формы работы учителей; принять управленческие решения по коррекции деятельности учителей, учащиеся которых показывают низкие результаты обучения, и обобщению опыта учителей с высоким уровнем эффективности педагогической деятельности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).</a:t>
            </a:r>
          </a:p>
          <a:p>
            <a:pPr marL="342900" lvl="1" indent="-342900"/>
            <a:endParaRPr lang="ru-RU" sz="16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Провести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внутреннюю оценку качества образовательных результатов и анализ ее итогов (определить качество и уровень освоения учащимися образовательных программ; принять управленческие решения по коррекции деятельности учителей, учащиеся которых показывают низкие результаты обучения, и обобщению опыта учителей с высоким уровнем эффективности педагогической деятельности; разработать планы по подготовке к ГИА учащихся «группы риска</a:t>
            </a:r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»).</a:t>
            </a:r>
          </a:p>
          <a:p>
            <a:pPr marL="342900" lvl="1" indent="-342900"/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lvl="1" indent="-342900"/>
            <a:r>
              <a:rPr lang="ru-RU" sz="16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Создать </a:t>
            </a:r>
            <a:r>
              <a:rPr lang="ru-RU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для профессионального развития педагогов в соответствие с их индивидуальными образовательными маршрутами (проводить научно-практические конференции, круглые столы и другие формы внутри - и внешкольной методической работы педагогов (посещение и анализ уроков учителей-лидеров, мастер-классы, семинары) по вопросам обеспечения качества образования).</a:t>
            </a:r>
          </a:p>
          <a:p>
            <a:pPr marL="0" indent="0">
              <a:buNone/>
            </a:pPr>
            <a:r>
              <a:rPr lang="ru-RU" sz="2000" dirty="0"/>
              <a:t> </a:t>
            </a:r>
          </a:p>
        </p:txBody>
      </p:sp>
    </p:spTree>
    <p:extLst>
      <p:ext uri="{BB962C8B-B14F-4D97-AF65-F5344CB8AC3E}">
        <p14:creationId xmlns="" xmlns:p14="http://schemas.microsoft.com/office/powerpoint/2010/main" val="1282855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8352" y="365126"/>
            <a:ext cx="10005448" cy="688760"/>
          </a:xfrm>
        </p:spPr>
        <p:txBody>
          <a:bodyPr>
            <a:normAutofit/>
          </a:bodyPr>
          <a:lstStyle/>
          <a:p>
            <a:r>
              <a:rPr lang="ru-RU" sz="3200" b="1" dirty="0" smtClean="0">
                <a:solidFill>
                  <a:srgbClr val="002060"/>
                </a:solidFill>
                <a:cs typeface="Times New Roman" panose="02020603050405020304" pitchFamily="18" charset="0"/>
              </a:rPr>
              <a:t>РЕКОМЕНДАЦИИ</a:t>
            </a:r>
            <a:endParaRPr lang="ru-RU" sz="3200" b="1" dirty="0">
              <a:solidFill>
                <a:srgbClr val="002060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348352" y="1519115"/>
            <a:ext cx="10005447" cy="3934034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>
                <a:solidFill>
                  <a:srgbClr val="C00000"/>
                </a:solidFill>
              </a:rPr>
              <a:t>2</a:t>
            </a:r>
            <a:r>
              <a:rPr lang="ru-RU" sz="33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3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Методическому отделу МБУ ДО «ЦДО</a:t>
            </a:r>
            <a:r>
              <a:rPr lang="ru-RU" sz="33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»:</a:t>
            </a:r>
          </a:p>
          <a:p>
            <a:pPr marL="0" indent="0">
              <a:buNone/>
            </a:pP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2.1. С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целью повышения уровня профессиональной компетентности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педагогических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и управленческих кадров организовать: </a:t>
            </a:r>
          </a:p>
          <a:p>
            <a:pPr marL="0" indent="0">
              <a:buNone/>
            </a:pP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	- распространение лучших практик повышения качества образования (организовать площадки для обмена опытом учителей-предметников, обеспечивающих достижение 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обучающимися </a:t>
            </a: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лучших образовательных результатов</a:t>
            </a:r>
            <a:r>
              <a:rPr lang="ru-RU" sz="3300" b="1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ru-RU" sz="3300" b="1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ru-RU" sz="3300" b="1" dirty="0">
                <a:latin typeface="Times New Roman" pitchFamily="18" charset="0"/>
                <a:cs typeface="Times New Roman" pitchFamily="18" charset="0"/>
              </a:rPr>
              <a:t>	- организовать деятельность городских, межшкольных методических объединений учителей-предметников на оказание методической помощи учителям в разрешении проблем преподавания и организации учебного процесса</a:t>
            </a:r>
          </a:p>
          <a:p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252500573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381</Words>
  <Application>Microsoft Office PowerPoint</Application>
  <PresentationFormat>Произвольный</PresentationFormat>
  <Paragraphs>35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   Методическое совещание</vt:lpstr>
      <vt:lpstr>Использование результатов ГИА для повышения качества образования </vt:lpstr>
      <vt:lpstr>Цель:</vt:lpstr>
      <vt:lpstr>Проблемы, решаемые на уровне ОУ</vt:lpstr>
      <vt:lpstr>РЕКОМЕНДАЦИИ</vt:lpstr>
      <vt:lpstr>РЕКОМЕНДАЦИИ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Методическое совещание для заместителей директоров, курирующих итоговую аттестацию</dc:title>
  <dc:creator>Пользователь</dc:creator>
  <cp:lastModifiedBy>Васинова</cp:lastModifiedBy>
  <cp:revision>30</cp:revision>
  <dcterms:created xsi:type="dcterms:W3CDTF">2018-11-26T15:31:23Z</dcterms:created>
  <dcterms:modified xsi:type="dcterms:W3CDTF">2019-10-20T11:06:37Z</dcterms:modified>
</cp:coreProperties>
</file>