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5" r:id="rId2"/>
    <p:sldId id="270" r:id="rId3"/>
    <p:sldId id="291" r:id="rId4"/>
    <p:sldId id="290" r:id="rId5"/>
    <p:sldId id="285" r:id="rId6"/>
    <p:sldId id="292" r:id="rId7"/>
    <p:sldId id="267" r:id="rId8"/>
    <p:sldId id="263" r:id="rId9"/>
    <p:sldId id="264" r:id="rId10"/>
    <p:sldId id="265" r:id="rId11"/>
    <p:sldId id="301" r:id="rId12"/>
    <p:sldId id="302" r:id="rId13"/>
    <p:sldId id="303" r:id="rId14"/>
    <p:sldId id="304" r:id="rId15"/>
    <p:sldId id="300" r:id="rId16"/>
    <p:sldId id="299" r:id="rId17"/>
    <p:sldId id="266" r:id="rId18"/>
    <p:sldId id="261" r:id="rId19"/>
    <p:sldId id="271" r:id="rId20"/>
    <p:sldId id="274" r:id="rId21"/>
    <p:sldId id="278" r:id="rId22"/>
    <p:sldId id="294" r:id="rId23"/>
    <p:sldId id="295"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BA42C"/>
    <a:srgbClr val="FEA4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88" d="100"/>
          <a:sy n="88" d="100"/>
        </p:scale>
        <p:origin x="618" y="78"/>
      </p:cViewPr>
      <p:guideLst>
        <p:guide orient="horz" pos="2160"/>
        <p:guide pos="2880"/>
      </p:guideLst>
    </p:cSldViewPr>
  </p:slideViewPr>
  <p:notesTextViewPr>
    <p:cViewPr>
      <p:scale>
        <a:sx n="1" d="1"/>
        <a:sy n="1" d="1"/>
      </p:scale>
      <p:origin x="0" y="0"/>
    </p:cViewPr>
  </p:notesTextViewPr>
  <p:sorterViewPr>
    <p:cViewPr>
      <p:scale>
        <a:sx n="66" d="100"/>
        <a:sy n="66" d="100"/>
      </p:scale>
      <p:origin x="0" y="618"/>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4CA5D-D7DD-4E8E-96B7-6094FCBB71F1}" type="datetimeFigureOut">
              <a:rPr lang="ru-RU" smtClean="0"/>
              <a:pPr/>
              <a:t>19.09.2018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9006A-4780-486D-8AE1-D40C29A340E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xfrm>
            <a:off x="685800" y="4343365"/>
            <a:ext cx="5486400" cy="4115448"/>
          </a:xfrm>
          <a:solidFill>
            <a:srgbClr val="FFFFFF"/>
          </a:solidFill>
          <a:ln>
            <a:solidFill>
              <a:srgbClr val="000000"/>
            </a:solidFill>
          </a:ln>
        </p:spPr>
        <p:txBody>
          <a:bodyPr/>
          <a:lstStyle/>
          <a:p>
            <a:pPr marL="215958" indent="-215958"/>
            <a:endParaRPr lang="ru-R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9785" y="4345230"/>
            <a:ext cx="7772400" cy="1221640"/>
          </a:xfrm>
          <a:effectLst>
            <a:outerShdw blurRad="50800" dist="38100" dir="2700000" algn="tl" rotWithShape="0">
              <a:prstClr val="black">
                <a:alpha val="82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4130" y="5719575"/>
            <a:ext cx="6400800" cy="45811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7605"/>
            <a:ext cx="8229600" cy="584623"/>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38425"/>
            <a:ext cx="8229600" cy="4525963"/>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17900" y="427342"/>
            <a:ext cx="6710784" cy="863788"/>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17900" y="1291130"/>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7605"/>
            <a:ext cx="8229600" cy="584622"/>
          </a:xfrm>
        </p:spPr>
        <p:txBody>
          <a:bodyPr>
            <a:normAutofit/>
          </a:bodyPr>
          <a:lstStyle>
            <a:lvl1pPr algn="l">
              <a:defRPr sz="3600">
                <a:solidFill>
                  <a:srgbClr val="FF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72088"/>
            <a:ext cx="4040188"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01950"/>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72088"/>
            <a:ext cx="4041775"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01950"/>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01670" y="985720"/>
            <a:ext cx="7772400" cy="2595984"/>
          </a:xfrm>
          <a:ln>
            <a:solidFill>
              <a:srgbClr val="FFFF00"/>
            </a:solidFill>
          </a:ln>
        </p:spPr>
        <p:txBody>
          <a:bodyPr>
            <a:normAutofit/>
            <a:scene3d>
              <a:camera prst="orthographicFront"/>
              <a:lightRig rig="harsh" dir="t"/>
            </a:scene3d>
            <a:sp3d prstMaterial="matte">
              <a:contourClr>
                <a:schemeClr val="bg1">
                  <a:lumMod val="65000"/>
                </a:schemeClr>
              </a:contourClr>
            </a:sp3d>
          </a:bodyPr>
          <a:lstStyle/>
          <a:p>
            <a:pPr algn="ctr"/>
            <a:r>
              <a:rPr lang="ru-RU" sz="1600" b="1" dirty="0" smtClean="0">
                <a:ln/>
                <a:solidFill>
                  <a:schemeClr val="accent6">
                    <a:lumMod val="75000"/>
                  </a:schemeClr>
                </a:solidFill>
                <a:effectLst/>
              </a:rPr>
              <a:t>В каталоге положительного педагогического опыта </a:t>
            </a:r>
            <a:r>
              <a:rPr lang="ru-RU" sz="1600" b="1" dirty="0" smtClean="0">
                <a:ln/>
                <a:solidFill>
                  <a:schemeClr val="accent6">
                    <a:lumMod val="75000"/>
                  </a:schemeClr>
                </a:solidFill>
                <a:effectLst/>
              </a:rPr>
              <a:t>№ 45</a:t>
            </a:r>
            <a:r>
              <a:rPr lang="ru-RU" sz="1300" b="1" dirty="0">
                <a:ln/>
                <a:solidFill>
                  <a:schemeClr val="accent6">
                    <a:lumMod val="75000"/>
                  </a:schemeClr>
                </a:solidFill>
                <a:effectLst/>
              </a:rPr>
              <a:t/>
            </a:r>
            <a:br>
              <a:rPr lang="ru-RU" sz="1300" b="1" dirty="0">
                <a:ln/>
                <a:solidFill>
                  <a:schemeClr val="accent6">
                    <a:lumMod val="75000"/>
                  </a:schemeClr>
                </a:solidFill>
                <a:effectLst/>
              </a:rPr>
            </a:br>
            <a:r>
              <a:rPr lang="ru-RU" sz="1300" b="1" dirty="0" smtClean="0">
                <a:ln/>
                <a:solidFill>
                  <a:schemeClr val="accent3"/>
                </a:solidFill>
                <a:effectLst/>
              </a:rPr>
              <a:t/>
            </a:r>
            <a:br>
              <a:rPr lang="ru-RU" sz="1300" b="1" dirty="0" smtClean="0">
                <a:ln/>
                <a:solidFill>
                  <a:schemeClr val="accent3"/>
                </a:solidFill>
                <a:effectLst/>
              </a:rPr>
            </a:br>
            <a:r>
              <a:rPr lang="ru-RU" sz="1300" b="1" dirty="0" smtClean="0">
                <a:ln/>
                <a:solidFill>
                  <a:schemeClr val="accent3"/>
                </a:solidFill>
              </a:rPr>
              <a:t/>
            </a:r>
            <a:br>
              <a:rPr lang="ru-RU" sz="1300" b="1" dirty="0" smtClean="0">
                <a:ln/>
                <a:solidFill>
                  <a:schemeClr val="accent3"/>
                </a:solidFill>
              </a:rPr>
            </a:br>
            <a:r>
              <a:rPr lang="ru-RU" b="1" dirty="0" smtClean="0">
                <a:ln/>
                <a:solidFill>
                  <a:schemeClr val="accent3"/>
                </a:solidFill>
              </a:rPr>
              <a:t> ГМО учителей начальных классов МБОУ и ГМО МБДОУ</a:t>
            </a:r>
            <a:endParaRPr lang="ru-RU" b="1" dirty="0">
              <a:ln/>
              <a:solidFill>
                <a:schemeClr val="accent3"/>
              </a:solidFill>
            </a:endParaRPr>
          </a:p>
        </p:txBody>
      </p:sp>
      <p:sp>
        <p:nvSpPr>
          <p:cNvPr id="3" name="Подзаголовок 2"/>
          <p:cNvSpPr>
            <a:spLocks noGrp="1"/>
          </p:cNvSpPr>
          <p:nvPr>
            <p:ph type="subTitle" idx="1"/>
          </p:nvPr>
        </p:nvSpPr>
        <p:spPr/>
        <p:txBody>
          <a:bodyPr>
            <a:normAutofit fontScale="92500" lnSpcReduction="10000"/>
          </a:bodyPr>
          <a:lstStyle/>
          <a:p>
            <a:r>
              <a:rPr lang="ru-RU" dirty="0" err="1" smtClean="0"/>
              <a:t>Юзвик</a:t>
            </a:r>
            <a:r>
              <a:rPr lang="ru-RU" dirty="0" smtClean="0"/>
              <a:t> Ю.Ю.</a:t>
            </a:r>
            <a:endParaRPr lang="ru-RU" dirty="0"/>
          </a:p>
        </p:txBody>
      </p:sp>
    </p:spTree>
    <p:extLst>
      <p:ext uri="{BB962C8B-B14F-4D97-AF65-F5344CB8AC3E}">
        <p14:creationId xmlns:p14="http://schemas.microsoft.com/office/powerpoint/2010/main" val="3740354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1212490" y="69490"/>
            <a:ext cx="7787956" cy="6413609"/>
          </a:xfrm>
        </p:spPr>
        <p:txBody>
          <a:bodyPr>
            <a:normAutofit fontScale="85000" lnSpcReduction="20000"/>
          </a:bodyPr>
          <a:lstStyle/>
          <a:p>
            <a:pPr>
              <a:buNone/>
            </a:pPr>
            <a:endParaRPr lang="ru-RU" sz="2400" dirty="0" smtClean="0"/>
          </a:p>
          <a:p>
            <a:r>
              <a:rPr lang="ru-RU" sz="1800" dirty="0" smtClean="0"/>
              <a:t>В методической работе, направленной на </a:t>
            </a:r>
            <a:r>
              <a:rPr lang="ru-RU" sz="1800" u="sng" dirty="0" smtClean="0"/>
              <a:t>повышение квалификации учителей начальных классов, воспитателей</a:t>
            </a:r>
            <a:r>
              <a:rPr lang="ru-RU" sz="1800" dirty="0" smtClean="0"/>
              <a:t>, значительную роль играют городские методические объединения, работа которых содействует созданию благоприятной среды для обмена информацией, опытом профессионального роста.</a:t>
            </a:r>
          </a:p>
          <a:p>
            <a:pPr>
              <a:buNone/>
            </a:pPr>
            <a:r>
              <a:rPr lang="ru-RU" sz="1800" dirty="0" smtClean="0"/>
              <a:t>        В 2016-2017 учебном году в города Смоленске действовало:</a:t>
            </a:r>
          </a:p>
          <a:p>
            <a:pPr>
              <a:buNone/>
            </a:pPr>
            <a:r>
              <a:rPr lang="ru-RU" sz="1800" dirty="0" smtClean="0"/>
              <a:t>        </a:t>
            </a:r>
            <a:r>
              <a:rPr lang="ru-RU" sz="1800" b="1" u="sng" dirty="0" smtClean="0"/>
              <a:t>45  городских объединений  воспитателей дошкольных  образовательных учреждений</a:t>
            </a:r>
            <a:r>
              <a:rPr lang="ru-RU" sz="1800" dirty="0" smtClean="0"/>
              <a:t>:</a:t>
            </a:r>
          </a:p>
          <a:p>
            <a:r>
              <a:rPr lang="ru-RU" sz="1800" dirty="0" smtClean="0"/>
              <a:t>мастерская педагогического опыта «Повышение профессиональной компетенции и педагогического мастерства в условиях обновления содержания образования» – руководители: Кузьменкова О.Н., старший воспитатель МБДОУ ДС №37 «</a:t>
            </a:r>
            <a:r>
              <a:rPr lang="ru-RU" sz="1800" dirty="0" err="1" smtClean="0"/>
              <a:t>Мальвинка</a:t>
            </a:r>
            <a:r>
              <a:rPr lang="ru-RU" sz="1800" dirty="0" smtClean="0"/>
              <a:t>»; </a:t>
            </a:r>
            <a:r>
              <a:rPr lang="ru-RU" sz="1800" dirty="0" err="1" smtClean="0"/>
              <a:t>Лашева</a:t>
            </a:r>
            <a:r>
              <a:rPr lang="ru-RU" sz="1800" dirty="0" smtClean="0"/>
              <a:t> Л.В., воспитатель МБДОУ ДС №37 «</a:t>
            </a:r>
            <a:r>
              <a:rPr lang="ru-RU" sz="1800" dirty="0" err="1" smtClean="0"/>
              <a:t>Мальвинка</a:t>
            </a:r>
            <a:r>
              <a:rPr lang="ru-RU" sz="1800" dirty="0" smtClean="0"/>
              <a:t>»;</a:t>
            </a:r>
          </a:p>
          <a:p>
            <a:pPr>
              <a:buNone/>
            </a:pPr>
            <a:endParaRPr lang="ru-RU" sz="1800" dirty="0" smtClean="0"/>
          </a:p>
          <a:p>
            <a:r>
              <a:rPr lang="ru-RU" sz="1800" dirty="0" smtClean="0"/>
              <a:t>мастерская педагогического опыта «Самообразование как способ повышения квалификации и повышения педагогического мастерства педагогов в условиях введения ФГОС ДО» – руководитель Шейкина Е.В., старший воспитатель МБДОУ «Детский сад №22 «Бабочка»;</a:t>
            </a:r>
          </a:p>
          <a:p>
            <a:endParaRPr lang="ru-RU" sz="1800" dirty="0" smtClean="0"/>
          </a:p>
          <a:p>
            <a:r>
              <a:rPr lang="ru-RU" sz="1800" dirty="0" smtClean="0"/>
              <a:t>творческая группа  «Формирование поисково-познавательной деятельности у детей через экологическое образование» – руководитель </a:t>
            </a:r>
            <a:r>
              <a:rPr lang="ru-RU" sz="1800" dirty="0" err="1" smtClean="0"/>
              <a:t>Хибина</a:t>
            </a:r>
            <a:r>
              <a:rPr lang="ru-RU" sz="1800" dirty="0" smtClean="0"/>
              <a:t> Е.В, старший воспитатель МБДОУ «Детский сад № 6»;</a:t>
            </a:r>
          </a:p>
          <a:p>
            <a:endParaRPr lang="ru-RU" sz="1800" dirty="0" smtClean="0"/>
          </a:p>
          <a:p>
            <a:r>
              <a:rPr lang="ru-RU" sz="1800" dirty="0" smtClean="0"/>
              <a:t>творческая группа  «Реализация комплексной модели формирования экологической культуры дошкольников как средства повышения профессионального мастерства педагогов» – руководители: Кириченко Н.С., воспитатель МБДОУ «Детский сад № 26 «</a:t>
            </a:r>
            <a:r>
              <a:rPr lang="ru-RU" sz="1800" dirty="0" err="1" smtClean="0"/>
              <a:t>Жемчужинка</a:t>
            </a:r>
            <a:r>
              <a:rPr lang="ru-RU" sz="1800" dirty="0" smtClean="0"/>
              <a:t>»; Соколова М.П. воспитатель МБДОУ «Детский сад № 26 «</a:t>
            </a:r>
            <a:r>
              <a:rPr lang="ru-RU" sz="1800" dirty="0" err="1" smtClean="0"/>
              <a:t>Жемчужинка</a:t>
            </a:r>
            <a:r>
              <a:rPr lang="ru-RU" sz="1800" dirty="0" smtClean="0"/>
              <a:t>»;</a:t>
            </a:r>
          </a:p>
          <a:p>
            <a:endParaRPr lang="ru-RU" sz="1800" dirty="0" smtClean="0"/>
          </a:p>
          <a:p>
            <a:endParaRPr lang="ru-RU" sz="2400" dirty="0" smtClean="0"/>
          </a:p>
          <a:p>
            <a:pPr>
              <a:buNone/>
            </a:pPr>
            <a:r>
              <a:rPr lang="ru-RU" sz="2400" dirty="0" smtClean="0"/>
              <a:t>	</a:t>
            </a:r>
          </a:p>
          <a:p>
            <a:endParaRPr lang="ru-RU" sz="2400" dirty="0"/>
          </a:p>
        </p:txBody>
      </p:sp>
      <p:sp>
        <p:nvSpPr>
          <p:cNvPr id="5" name="Выгнутая вправо стрелка 4">
            <a:hlinkClick r:id="rId3" action="ppaction://hlinksldjump"/>
          </p:cNvPr>
          <p:cNvSpPr/>
          <p:nvPr/>
        </p:nvSpPr>
        <p:spPr>
          <a:xfrm>
            <a:off x="296260" y="5414165"/>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175922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8964" y="374901"/>
            <a:ext cx="8398775" cy="5650084"/>
          </a:xfrm>
        </p:spPr>
        <p:txBody>
          <a:bodyPr>
            <a:normAutofit fontScale="55000" lnSpcReduction="20000"/>
          </a:bodyPr>
          <a:lstStyle/>
          <a:p>
            <a:r>
              <a:rPr lang="ru-RU" dirty="0" smtClean="0"/>
              <a:t>проблемная группа «Создание психологического комфорта в группах детского сада» – руководители: </a:t>
            </a:r>
            <a:r>
              <a:rPr lang="ru-RU" dirty="0" err="1" smtClean="0"/>
              <a:t>Шишковская</a:t>
            </a:r>
            <a:r>
              <a:rPr lang="ru-RU" dirty="0" smtClean="0"/>
              <a:t> И.Е., воспитатель МБДОУ «Детский сад № 26 «</a:t>
            </a:r>
            <a:r>
              <a:rPr lang="ru-RU" dirty="0" err="1" smtClean="0"/>
              <a:t>Жемчужинка</a:t>
            </a:r>
            <a:r>
              <a:rPr lang="ru-RU" dirty="0" smtClean="0"/>
              <a:t>»; </a:t>
            </a:r>
            <a:r>
              <a:rPr lang="ru-RU" dirty="0" err="1" smtClean="0"/>
              <a:t>Синякова</a:t>
            </a:r>
            <a:r>
              <a:rPr lang="ru-RU" dirty="0" smtClean="0"/>
              <a:t> Л.Ю., воспитатель МБДОУ «Детский сад № 26 «</a:t>
            </a:r>
            <a:r>
              <a:rPr lang="ru-RU" dirty="0" err="1" smtClean="0"/>
              <a:t>Жемчужинка</a:t>
            </a:r>
            <a:r>
              <a:rPr lang="ru-RU" dirty="0" smtClean="0"/>
              <a:t>» (по согласованию);</a:t>
            </a:r>
          </a:p>
          <a:p>
            <a:r>
              <a:rPr lang="ru-RU" dirty="0" smtClean="0"/>
              <a:t>мастерская педагогического опыта по направлению «Безопасность» с учетом ФГОС ДО – руководитель </a:t>
            </a:r>
            <a:r>
              <a:rPr lang="ru-RU" dirty="0" err="1" smtClean="0"/>
              <a:t>Немцева</a:t>
            </a:r>
            <a:r>
              <a:rPr lang="ru-RU" dirty="0" smtClean="0"/>
              <a:t> М.В., старший воспитатель МБДОУ «Детский сад № 29 «Стриж»;</a:t>
            </a:r>
          </a:p>
          <a:p>
            <a:r>
              <a:rPr lang="ru-RU" dirty="0" smtClean="0"/>
              <a:t>творческая группа «Организация проектной деятельности в условиях ДОО» – руководитель </a:t>
            </a:r>
            <a:r>
              <a:rPr lang="ru-RU" dirty="0" err="1" smtClean="0"/>
              <a:t>Флиманкова</a:t>
            </a:r>
            <a:r>
              <a:rPr lang="ru-RU" dirty="0" smtClean="0"/>
              <a:t> Е.А., воспитатель МБДОУ «Детский сад № 29 «Стриж» (по согласованию);</a:t>
            </a:r>
          </a:p>
          <a:p>
            <a:r>
              <a:rPr lang="ru-RU" dirty="0" smtClean="0"/>
              <a:t>творческое объединение воспитателей: «Одаренный ребенок» – руководитель Васильева Т.В., старший воспитатель МБДОУ «Детский сад № 40 «Антошка»;</a:t>
            </a:r>
          </a:p>
          <a:p>
            <a:r>
              <a:rPr lang="ru-RU" dirty="0" smtClean="0"/>
              <a:t>методическое объединение "Организация образовательной деятельности в группах раннего возраста в соответствии с ФГОС ДО" – руководитель </a:t>
            </a:r>
            <a:r>
              <a:rPr lang="ru-RU" dirty="0" err="1" smtClean="0"/>
              <a:t>Догаева</a:t>
            </a:r>
            <a:r>
              <a:rPr lang="ru-RU" dirty="0" smtClean="0"/>
              <a:t> Г.Н., старший воспитатель МБДОУ «Детский сад № 42 «Чайка»;</a:t>
            </a:r>
          </a:p>
          <a:p>
            <a:r>
              <a:rPr lang="ru-RU" dirty="0" smtClean="0"/>
              <a:t>мастерская педагогического опыта «Познавательное развитие детей через формирование представлений о социально-культурных ценностях нашего народа»– руководитель Артюхова С.В., воспитатель МБДОУ «Детский сад № 58 «Одуванчик»;</a:t>
            </a:r>
          </a:p>
          <a:p>
            <a:r>
              <a:rPr lang="ru-RU" dirty="0" smtClean="0"/>
              <a:t>мастерская педагогического опыта в рамках реализации ФГОС ДО по образовательной области «Познание» – руководитель Качанова Е.В., заместитель заведующего МБДОУ «Детский сад № 61 «Флажок»;</a:t>
            </a:r>
          </a:p>
          <a:p>
            <a:r>
              <a:rPr lang="ru-RU" dirty="0" smtClean="0"/>
              <a:t>творческая мастерская «Современные технологии дошкольного образования в области художественно – эстетической направленности в условиях ФГОС» ( </a:t>
            </a:r>
            <a:r>
              <a:rPr lang="ru-RU" dirty="0" err="1" smtClean="0"/>
              <a:t>Квиллинг</a:t>
            </a:r>
            <a:r>
              <a:rPr lang="ru-RU" dirty="0" smtClean="0"/>
              <a:t>) – руководитель </a:t>
            </a:r>
            <a:r>
              <a:rPr lang="ru-RU" dirty="0" err="1" smtClean="0"/>
              <a:t>Кучерова</a:t>
            </a:r>
            <a:r>
              <a:rPr lang="ru-RU" dirty="0" smtClean="0"/>
              <a:t> С.В., воспитатель МБДОУ «Детский сад № 73 «Малыш»;</a:t>
            </a:r>
          </a:p>
          <a:p>
            <a:r>
              <a:rPr lang="ru-RU" dirty="0" smtClean="0"/>
              <a:t>творческая группа «Создание и использование электронной книги в работе с детьми дошкольного возраста» – руководители: Кузнецова Н.А., старший воспитатель МБДОУ «Детский сад № 49 «Настенька», Сокур О.В., старший воспитатель МБДОУ «Детский сад № 74 «</a:t>
            </a:r>
            <a:r>
              <a:rPr lang="ru-RU" dirty="0" err="1" smtClean="0"/>
              <a:t>Семицветик</a:t>
            </a:r>
            <a:r>
              <a:rPr lang="ru-RU" dirty="0" smtClean="0"/>
              <a:t>»; </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55" y="374899"/>
            <a:ext cx="8856890" cy="5955496"/>
          </a:xfrm>
        </p:spPr>
        <p:txBody>
          <a:bodyPr>
            <a:normAutofit fontScale="55000" lnSpcReduction="20000"/>
          </a:bodyPr>
          <a:lstStyle/>
          <a:p>
            <a:r>
              <a:rPr lang="ru-RU" dirty="0" smtClean="0"/>
              <a:t>творческая группа «</a:t>
            </a:r>
            <a:r>
              <a:rPr lang="ru-RU" dirty="0" err="1" smtClean="0"/>
              <a:t>Мандалотерапия</a:t>
            </a:r>
            <a:r>
              <a:rPr lang="ru-RU" dirty="0" smtClean="0"/>
              <a:t>, как средство профилактики и коррекции нарушений эмоционально- волевой сферы и поведения детей «Группы риска» – руководители: Гаврилова Л.А., педагог-психолог МБДОУ «Детский сад № 49 «Настенька», </a:t>
            </a:r>
            <a:r>
              <a:rPr lang="ru-RU" dirty="0" err="1" smtClean="0"/>
              <a:t>Сафарян</a:t>
            </a:r>
            <a:r>
              <a:rPr lang="ru-RU" dirty="0" smtClean="0"/>
              <a:t> М.Р., воспитатель МБДОУ «Детский сад № 49 «Настенька» ;</a:t>
            </a:r>
          </a:p>
          <a:p>
            <a:r>
              <a:rPr lang="ru-RU" dirty="0" smtClean="0"/>
              <a:t>мастерская педагогического опыта по развитию социально-коммуникативных навыков у детей дошкольного возраста «Прикоснись к сердцу ребенка»» – руководитель </a:t>
            </a:r>
            <a:r>
              <a:rPr lang="ru-RU" dirty="0" err="1" smtClean="0"/>
              <a:t>Виденина</a:t>
            </a:r>
            <a:r>
              <a:rPr lang="ru-RU" dirty="0" smtClean="0"/>
              <a:t> С.П., старший воспитатель МБДОУ «Детский сад № 12 «Буратино»;</a:t>
            </a:r>
          </a:p>
          <a:p>
            <a:r>
              <a:rPr lang="ru-RU" dirty="0" smtClean="0"/>
              <a:t>творческая группа «Экологически безопасная среда, как одно из условий требований ФГОС ДО» – руководитель Шаламова С.С., старший воспитатель МБДОУ «Детский сад № 76 «Звёздный»;</a:t>
            </a:r>
          </a:p>
          <a:p>
            <a:r>
              <a:rPr lang="ru-RU" dirty="0" smtClean="0"/>
              <a:t>творческая группа «Музейная педагогика в детском саду как форма работы с детьми, родителями и социальными партнерами в условиях реализации ФГОС ДО» – руководители: Степанова Л.В., воспитатель МБДОУ «Детский сад № 76 «Звёздный», </a:t>
            </a:r>
            <a:r>
              <a:rPr lang="ru-RU" dirty="0" err="1" smtClean="0"/>
              <a:t>Каркищенко</a:t>
            </a:r>
            <a:r>
              <a:rPr lang="ru-RU" dirty="0" smtClean="0"/>
              <a:t> Н.И., воспитатель МБДОУ «Детский сад № 76 «Звёздный»; </a:t>
            </a:r>
          </a:p>
          <a:p>
            <a:r>
              <a:rPr lang="ru-RU" dirty="0" smtClean="0"/>
              <a:t>мастерская педагогического опыта «Позитивная социализация дошкольников в условиях введения ФГОС ДО» – руководитель </a:t>
            </a:r>
            <a:r>
              <a:rPr lang="ru-RU" dirty="0" err="1" smtClean="0"/>
              <a:t>Клименкова</a:t>
            </a:r>
            <a:r>
              <a:rPr lang="ru-RU" dirty="0" smtClean="0"/>
              <a:t> М.И., старший воспитатель МБДОУ «Детский сад № 25 «Пчёлка»;</a:t>
            </a:r>
          </a:p>
          <a:p>
            <a:r>
              <a:rPr lang="ru-RU" dirty="0" smtClean="0"/>
              <a:t>творческая группа «Области применения ИКТ в развитии дошкольников» – руководители: </a:t>
            </a:r>
            <a:r>
              <a:rPr lang="ru-RU" dirty="0" err="1" smtClean="0"/>
              <a:t>Шаршакова</a:t>
            </a:r>
            <a:r>
              <a:rPr lang="ru-RU" dirty="0" smtClean="0"/>
              <a:t> Л.П., заместитель заведующего МБДОУ «Детский сад № 63 «Золотой петушок»; Васильева М.В., воспитатель МБДОУ «Детский сад № 63 «Золотой петушок»;</a:t>
            </a:r>
          </a:p>
          <a:p>
            <a:r>
              <a:rPr lang="ru-RU" dirty="0" smtClean="0"/>
              <a:t>творческая </a:t>
            </a:r>
            <a:r>
              <a:rPr lang="ru-RU" dirty="0" smtClean="0"/>
              <a:t>группа «Нравственно-патриотическое воспитание дошкольников. Региональный компонент: край мой Смоленский» – руководитель </a:t>
            </a:r>
            <a:r>
              <a:rPr lang="ru-RU" dirty="0" err="1" smtClean="0"/>
              <a:t>Миняйло</a:t>
            </a:r>
            <a:r>
              <a:rPr lang="ru-RU" dirty="0" smtClean="0"/>
              <a:t> Н.Н., старший воспитатель МБДОУ «Детский сад № 68 «Теремок» ;</a:t>
            </a:r>
          </a:p>
          <a:p>
            <a:r>
              <a:rPr lang="ru-RU" dirty="0" smtClean="0"/>
              <a:t>педагогическая мастерская «Художественно-эстетическое развитие дошкольников посредством прикладного творчества» – руководитель: Куликова О.С., воспитатель МБДОУ «Детский сад № 35 «Василёк» ; </a:t>
            </a:r>
          </a:p>
          <a:p>
            <a:r>
              <a:rPr lang="ru-RU" dirty="0" smtClean="0"/>
              <a:t>творческая группа музыкальных руководителей дошкольных образовательных учреждений «ФГОС, нормативно-методическое сопровождение условий организационно-образовательного процесса» – руководитель </a:t>
            </a:r>
            <a:r>
              <a:rPr lang="ru-RU" dirty="0" err="1" smtClean="0"/>
              <a:t>Момсякова</a:t>
            </a:r>
            <a:r>
              <a:rPr lang="ru-RU" dirty="0" smtClean="0"/>
              <a:t> Ж.В., музыкальный руководитель Центра диагностики и консультирования;</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55" y="680310"/>
            <a:ext cx="8704185" cy="5802790"/>
          </a:xfrm>
        </p:spPr>
        <p:txBody>
          <a:bodyPr>
            <a:normAutofit fontScale="55000" lnSpcReduction="20000"/>
          </a:bodyPr>
          <a:lstStyle/>
          <a:p>
            <a:r>
              <a:rPr lang="ru-RU" dirty="0" smtClean="0"/>
              <a:t>мастерская педагогического опыта «Формирование предпосылок УУД у дошкольников через активные методы обучения» – руководитель Королева Т.П., воспитатель МБДОУ «Детский сад № 7»;</a:t>
            </a:r>
          </a:p>
          <a:p>
            <a:r>
              <a:rPr lang="ru-RU" dirty="0" smtClean="0"/>
              <a:t>проблемная группа «Организация сопровождения ребенка с ограниченными возможностями здоровья в условиях ФГОС дошкольного образования» – руководитель </a:t>
            </a:r>
            <a:r>
              <a:rPr lang="ru-RU" dirty="0" err="1" smtClean="0"/>
              <a:t>Порутчикова</a:t>
            </a:r>
            <a:r>
              <a:rPr lang="ru-RU" dirty="0" smtClean="0"/>
              <a:t> О.А., заместитель заведующего МБДОУ «Детский сад № 7»;</a:t>
            </a:r>
          </a:p>
          <a:p>
            <a:r>
              <a:rPr lang="ru-RU" dirty="0" smtClean="0"/>
              <a:t>творческая группа «Стройность и красота: содержание работы по обучению, воспитанию и формированию правильной осанки у детей дошкольного возраста» – руководитель </a:t>
            </a:r>
            <a:r>
              <a:rPr lang="ru-RU" dirty="0" err="1" smtClean="0"/>
              <a:t>Лунькова</a:t>
            </a:r>
            <a:r>
              <a:rPr lang="ru-RU" dirty="0" smtClean="0"/>
              <a:t> Н.А., инструктор по физической культуре МБДОУ «Детский сад № 62 «Каравай»;</a:t>
            </a:r>
          </a:p>
          <a:p>
            <a:r>
              <a:rPr lang="ru-RU" dirty="0" smtClean="0"/>
              <a:t>творческая группа «Приобщение детей к истокам русской народной культуры через интеграцию всех образовательных областей» –руководитель </a:t>
            </a:r>
            <a:r>
              <a:rPr lang="ru-RU" dirty="0" err="1" smtClean="0"/>
              <a:t>Капралова</a:t>
            </a:r>
            <a:r>
              <a:rPr lang="ru-RU" dirty="0" smtClean="0"/>
              <a:t> И.Е., старший воспитатель МБДОУ «Детский сад №19</a:t>
            </a:r>
            <a:r>
              <a:rPr lang="ru-RU" b="1" dirty="0" smtClean="0"/>
              <a:t> </a:t>
            </a:r>
            <a:r>
              <a:rPr lang="ru-RU" dirty="0" smtClean="0"/>
              <a:t>«Катюша»;</a:t>
            </a:r>
          </a:p>
          <a:p>
            <a:r>
              <a:rPr lang="ru-RU" dirty="0" smtClean="0"/>
              <a:t>мастерская педагогического опыта «Оригами в развитии конструктивного мышления у детей дошкольного возраста» – руководитель Войтович М.В., воспитатель МБДОУ «Детский сад № 8 «Салют»;</a:t>
            </a:r>
          </a:p>
          <a:p>
            <a:r>
              <a:rPr lang="ru-RU" dirty="0" smtClean="0"/>
              <a:t>педагогическая мастерская «Край мой Смоленский» – руководитель </a:t>
            </a:r>
            <a:r>
              <a:rPr lang="ru-RU" dirty="0" err="1" smtClean="0"/>
              <a:t>Гращенкова</a:t>
            </a:r>
            <a:r>
              <a:rPr lang="ru-RU" dirty="0" smtClean="0"/>
              <a:t> Е.В., воспитатель МБДОУ «Детский сад № 8 «Салют»;</a:t>
            </a:r>
          </a:p>
          <a:p>
            <a:r>
              <a:rPr lang="ru-RU" dirty="0" smtClean="0"/>
              <a:t>мастерская педагогического опыта «Взаимодействие с семьей в рамках реализации адаптированной образовательной программы» – руководитель </a:t>
            </a:r>
            <a:r>
              <a:rPr lang="ru-RU" dirty="0" err="1" smtClean="0"/>
              <a:t>Ярмола</a:t>
            </a:r>
            <a:r>
              <a:rPr lang="ru-RU" dirty="0" smtClean="0"/>
              <a:t> Т.С., психолог МБДОУ «Детский сад № 8 «Салют»;</a:t>
            </a:r>
          </a:p>
          <a:p>
            <a:r>
              <a:rPr lang="ru-RU" dirty="0" smtClean="0"/>
              <a:t>творческая группа «Создание условий в ДОУ для формирования элементарных правил этикета в соответствии с требованиями ФГОС» – руководители: Рябцева М.А., старший воспитатель МБДОУ «Детский сад № 33 «Радуга», </a:t>
            </a:r>
            <a:r>
              <a:rPr lang="ru-RU" dirty="0" err="1" smtClean="0"/>
              <a:t>Храмкова</a:t>
            </a:r>
            <a:r>
              <a:rPr lang="ru-RU" dirty="0" smtClean="0"/>
              <a:t> А.А., воспитатель МБДОУ «Детский сад № 33 «Радуга»; </a:t>
            </a:r>
            <a:r>
              <a:rPr lang="ru-RU" dirty="0" err="1" smtClean="0"/>
              <a:t>Ващилина</a:t>
            </a:r>
            <a:r>
              <a:rPr lang="ru-RU" dirty="0" smtClean="0"/>
              <a:t> А.В., воспитатель МБДОУ «Детский сад № 33 «Радуга»;</a:t>
            </a:r>
          </a:p>
          <a:p>
            <a:r>
              <a:rPr lang="ru-RU" dirty="0" smtClean="0"/>
              <a:t>творческая группа «Речевое развитие детей дошкольного возраста через различные виды детской деятельности» – руководитель: Бурцева З.И., заведующий МБДОУ «Детский сад № 10 «Звёздочка»;</a:t>
            </a:r>
          </a:p>
          <a:p>
            <a:r>
              <a:rPr lang="ru-RU" dirty="0" smtClean="0"/>
              <a:t>творческая группа музыкальных руководителей «Гармония» –руководитель </a:t>
            </a:r>
            <a:r>
              <a:rPr lang="ru-RU" dirty="0" err="1" smtClean="0"/>
              <a:t>Баландина</a:t>
            </a:r>
            <a:r>
              <a:rPr lang="ru-RU" dirty="0" smtClean="0"/>
              <a:t> Н.М., музыкальный руководитель МБДОУ «Детский сад № 67 «Виктория»;</a:t>
            </a: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55" y="374899"/>
            <a:ext cx="8856889" cy="5955496"/>
          </a:xfrm>
        </p:spPr>
        <p:txBody>
          <a:bodyPr>
            <a:normAutofit fontScale="47500" lnSpcReduction="20000"/>
          </a:bodyPr>
          <a:lstStyle/>
          <a:p>
            <a:r>
              <a:rPr lang="ru-RU" dirty="0" smtClean="0"/>
              <a:t>мастерская педагогического опыта «Нравственно-патриотическое воспитание дошкольников в процессе внедрения ФГОС ДО» – руководитель Лукьянова О.В., воспитатель МБДОУ «Детский сад №72 «Колокольчик» (по согласованию);</a:t>
            </a:r>
          </a:p>
          <a:p>
            <a:r>
              <a:rPr lang="ru-RU" dirty="0" smtClean="0"/>
              <a:t>творческая группа «Реализация современных </a:t>
            </a:r>
            <a:r>
              <a:rPr lang="ru-RU" dirty="0" err="1" smtClean="0"/>
              <a:t>здоровьесберегающих</a:t>
            </a:r>
            <a:r>
              <a:rPr lang="ru-RU" dirty="0" smtClean="0"/>
              <a:t> технологий в ДОУ» – руководитель </a:t>
            </a:r>
            <a:r>
              <a:rPr lang="ru-RU" dirty="0" err="1" smtClean="0"/>
              <a:t>Разенкова</a:t>
            </a:r>
            <a:r>
              <a:rPr lang="ru-RU" dirty="0" smtClean="0"/>
              <a:t> Т.Б., ст. воспитатель МБДОУ «Детский сад №44 «Красная Шапочка» ;</a:t>
            </a:r>
          </a:p>
          <a:p>
            <a:r>
              <a:rPr lang="ru-RU" dirty="0" smtClean="0"/>
              <a:t>педагогическая мастерская «Использование современных подходов в деятельности педагогических работников по взаимодействию с родителями (законными представителями) воспитанников в условиях реализации ФГОС» – руководители: Беляева О.А., старший воспитатель МБДОУ «Детский сад №30 «Аист»; </a:t>
            </a:r>
            <a:r>
              <a:rPr lang="ru-RU" dirty="0" err="1" smtClean="0"/>
              <a:t>Симоненкова</a:t>
            </a:r>
            <a:r>
              <a:rPr lang="ru-RU" dirty="0" smtClean="0"/>
              <a:t> И.А., старший воспитатель МБДОУ «Детский сад № 41 «Солнышко»;</a:t>
            </a:r>
          </a:p>
          <a:p>
            <a:r>
              <a:rPr lang="ru-RU" dirty="0" smtClean="0"/>
              <a:t>творческая мастерская «Творческие приемы обучения иностранному языку детей дошкольного возраста» – руководитель </a:t>
            </a:r>
            <a:r>
              <a:rPr lang="ru-RU" dirty="0" err="1" smtClean="0"/>
              <a:t>Залицаева</a:t>
            </a:r>
            <a:r>
              <a:rPr lang="ru-RU" dirty="0" smtClean="0"/>
              <a:t> Т.В., заместитель заведующего МБДОУ «Детский сад № 38 «Ягодка»;</a:t>
            </a:r>
          </a:p>
          <a:p>
            <a:r>
              <a:rPr lang="ru-RU" dirty="0" smtClean="0"/>
              <a:t>мастерская педагогического опыта «Художественно-эстетическое развитие дошкольников» – руководитель Дунаевская С.В., старший воспитатель МБДОУ «Детский сад № 1 «</a:t>
            </a:r>
            <a:r>
              <a:rPr lang="ru-RU" dirty="0" err="1" smtClean="0"/>
              <a:t>Смоляночка</a:t>
            </a:r>
            <a:r>
              <a:rPr lang="ru-RU" dirty="0" smtClean="0"/>
              <a:t>»;</a:t>
            </a:r>
          </a:p>
          <a:p>
            <a:r>
              <a:rPr lang="ru-RU" dirty="0" smtClean="0"/>
              <a:t>мастерская педагогического опыта «Инновационные подходы к развитию мышления у детей дошкольного возраста» – руководитель </a:t>
            </a:r>
            <a:r>
              <a:rPr lang="ru-RU" dirty="0" err="1" smtClean="0"/>
              <a:t>Рубанова</a:t>
            </a:r>
            <a:r>
              <a:rPr lang="ru-RU" dirty="0" smtClean="0"/>
              <a:t> И.Н., старший воспитатель МБДОУ «Детский сад № 64 «Солнечный зайчик»;</a:t>
            </a:r>
          </a:p>
          <a:p>
            <a:r>
              <a:rPr lang="ru-RU" dirty="0" smtClean="0"/>
              <a:t>творческая группа «Времена года глазами детей» – руководители: </a:t>
            </a:r>
            <a:r>
              <a:rPr lang="ru-RU" dirty="0" err="1" smtClean="0"/>
              <a:t>Алейнова</a:t>
            </a:r>
            <a:r>
              <a:rPr lang="ru-RU" dirty="0" smtClean="0"/>
              <a:t> С.И., воспитатель МБДОУ «Детский сад № 39 «Юбилейный»; Ананьева А.В., воспитатель «Детский сад № 39 «Юбилейный»;</a:t>
            </a:r>
          </a:p>
          <a:p>
            <a:r>
              <a:rPr lang="ru-RU" dirty="0" smtClean="0"/>
              <a:t>мастерская  педагогического опыта «Чтение художественной литературы в ДОУ» – руководитель </a:t>
            </a:r>
            <a:r>
              <a:rPr lang="ru-RU" dirty="0" err="1" smtClean="0"/>
              <a:t>Дралова</a:t>
            </a:r>
            <a:r>
              <a:rPr lang="ru-RU" dirty="0" smtClean="0"/>
              <a:t> Е.А., ст. воспитатель МБДОУ «Детский сад № 51 «Росинка»;</a:t>
            </a:r>
          </a:p>
          <a:p>
            <a:r>
              <a:rPr lang="ru-RU" dirty="0" smtClean="0"/>
              <a:t>проблемной группы «Развитие эмоционально– волевой сферы у детей дошкольного возраста» – руководитель </a:t>
            </a:r>
            <a:r>
              <a:rPr lang="ru-RU" dirty="0" err="1" smtClean="0"/>
              <a:t>Иванькина</a:t>
            </a:r>
            <a:r>
              <a:rPr lang="ru-RU" dirty="0" smtClean="0"/>
              <a:t> М.А., педагог-психолог МБДОУ «Детский сад № 78 «Исток»;</a:t>
            </a:r>
          </a:p>
          <a:p>
            <a:r>
              <a:rPr lang="ru-RU" dirty="0" smtClean="0"/>
              <a:t>педагогическая лаборатория «Проектная деятельность в работе с родителями в области ФГОС» – руководитель </a:t>
            </a:r>
            <a:r>
              <a:rPr lang="ru-RU" dirty="0" err="1" smtClean="0"/>
              <a:t>Зеленова</a:t>
            </a:r>
            <a:r>
              <a:rPr lang="ru-RU" dirty="0" smtClean="0"/>
              <a:t> Л.В., педагог-психолог МБДОУ «Детский сад № 45 «Октябрёнок»;</a:t>
            </a:r>
          </a:p>
          <a:p>
            <a:r>
              <a:rPr lang="ru-RU" dirty="0" smtClean="0"/>
              <a:t>творческое объединение педагогических работников «Воспитание гражданственности у дошкольников на основе ознакомления с городами России» – руководители: Бурая Татьяна Владимировна, старший воспитатель МБДОУ «Детский сад № 71 «Кристаллик»; </a:t>
            </a:r>
            <a:r>
              <a:rPr lang="ru-RU" dirty="0" err="1" smtClean="0"/>
              <a:t>Булынина</a:t>
            </a:r>
            <a:r>
              <a:rPr lang="ru-RU" dirty="0" smtClean="0"/>
              <a:t> Светлана Владимировна, воспитатель МБДОУ «Детский сад № 71 «Кристаллик» ;</a:t>
            </a:r>
          </a:p>
          <a:p>
            <a:r>
              <a:rPr lang="ru-RU" dirty="0" smtClean="0"/>
              <a:t>творческая группа по художественно-эстетическому развитию «Волшебная бумага» –руководитель </a:t>
            </a:r>
            <a:r>
              <a:rPr lang="ru-RU" dirty="0" err="1" smtClean="0"/>
              <a:t>Шупнева</a:t>
            </a:r>
            <a:r>
              <a:rPr lang="ru-RU" dirty="0" smtClean="0"/>
              <a:t> О.Н., воспитатель МБДОУ «Детский сад № 67 «Виктория»;</a:t>
            </a:r>
          </a:p>
          <a:p>
            <a:r>
              <a:rPr lang="ru-RU" dirty="0" smtClean="0"/>
              <a:t>педагогическая мастерская «Применение </a:t>
            </a:r>
            <a:r>
              <a:rPr lang="ru-RU" dirty="0" err="1" smtClean="0"/>
              <a:t>арт-терапевтических</a:t>
            </a:r>
            <a:r>
              <a:rPr lang="ru-RU" dirty="0" smtClean="0"/>
              <a:t> техник для детей дошкольного возраста (</a:t>
            </a:r>
            <a:r>
              <a:rPr lang="ru-RU" dirty="0" err="1" smtClean="0"/>
              <a:t>пескотерапия</a:t>
            </a:r>
            <a:r>
              <a:rPr lang="ru-RU" dirty="0" smtClean="0"/>
              <a:t>) –руководители: Болотина Л.Н., воспитатель МБДОУ «Детский сад № 74 «</a:t>
            </a:r>
            <a:r>
              <a:rPr lang="ru-RU" dirty="0" err="1" smtClean="0"/>
              <a:t>Семицветик</a:t>
            </a:r>
            <a:r>
              <a:rPr lang="ru-RU" dirty="0" smtClean="0"/>
              <a:t>», Гаврилова Лариса Александровна, педагог-психолог МБДОУ «Детский сад № 74 «</a:t>
            </a:r>
            <a:r>
              <a:rPr lang="ru-RU" dirty="0" err="1" smtClean="0"/>
              <a:t>Семицветик</a:t>
            </a:r>
            <a:r>
              <a:rPr lang="ru-RU" dirty="0" smtClean="0"/>
              <a:t>» ;</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6261" y="527605"/>
            <a:ext cx="8551480" cy="5344675"/>
          </a:xfrm>
        </p:spPr>
        <p:txBody>
          <a:bodyPr>
            <a:normAutofit fontScale="85000" lnSpcReduction="20000"/>
          </a:bodyPr>
          <a:lstStyle/>
          <a:p>
            <a:pPr algn="ctr">
              <a:buNone/>
            </a:pPr>
            <a:r>
              <a:rPr lang="ru-RU" u="sng" dirty="0" smtClean="0"/>
              <a:t>3  </a:t>
            </a:r>
            <a:r>
              <a:rPr lang="ru-RU" u="sng" dirty="0" smtClean="0"/>
              <a:t>городских объединения учителей начальных классов; образовательных учреждений:</a:t>
            </a:r>
          </a:p>
          <a:p>
            <a:r>
              <a:rPr lang="ru-RU" dirty="0" smtClean="0"/>
              <a:t>творческая мастерская по внедрению </a:t>
            </a:r>
            <a:r>
              <a:rPr lang="ru-RU" dirty="0" err="1" smtClean="0"/>
              <a:t>здоровьесберегающих</a:t>
            </a:r>
            <a:r>
              <a:rPr lang="ru-RU" dirty="0" smtClean="0"/>
              <a:t> и информационных технологий в учебную и внеурочную деятельность в начальной школе «Здоровый </a:t>
            </a:r>
            <a:r>
              <a:rPr lang="ru-RU" dirty="0" err="1" smtClean="0"/>
              <a:t>ученик-успешный</a:t>
            </a:r>
            <a:r>
              <a:rPr lang="ru-RU" dirty="0" smtClean="0"/>
              <a:t> ученик» – руководитель Игнатьева Т.П., учитель начальных классов, руководитель ШМО начальных классов МБОУ «СШ № 32»;</a:t>
            </a:r>
          </a:p>
          <a:p>
            <a:r>
              <a:rPr lang="ru-RU" dirty="0" smtClean="0"/>
              <a:t>творческая группа учителей начальных классов» Развитие речевой </a:t>
            </a:r>
            <a:r>
              <a:rPr lang="ru-RU" dirty="0" err="1" smtClean="0"/>
              <a:t>креативности</a:t>
            </a:r>
            <a:r>
              <a:rPr lang="ru-RU" dirty="0" smtClean="0"/>
              <a:t> младших школьников в условиях стандартизации образования» – руководитель Матвеева И.О., учитель начальных классов МБОУ «СШ № 37»;</a:t>
            </a:r>
          </a:p>
          <a:p>
            <a:r>
              <a:rPr lang="ru-RU" dirty="0" smtClean="0"/>
              <a:t>творческая группа учителей начальных классов «Использование </a:t>
            </a:r>
            <a:r>
              <a:rPr lang="ru-RU" dirty="0" err="1" smtClean="0"/>
              <a:t>метапредметного</a:t>
            </a:r>
            <a:r>
              <a:rPr lang="ru-RU" dirty="0" smtClean="0"/>
              <a:t> подхода в начальном общем образовании» – руководитель </a:t>
            </a:r>
            <a:r>
              <a:rPr lang="ru-RU" dirty="0" err="1" smtClean="0"/>
              <a:t>Амельченкова</a:t>
            </a:r>
            <a:r>
              <a:rPr lang="ru-RU" dirty="0" smtClean="0"/>
              <a:t> Н.А., учитель начальных классов МБОУ «СШ № 33»;</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48965" y="985720"/>
            <a:ext cx="8246070" cy="4581150"/>
          </a:xfrm>
        </p:spPr>
        <p:txBody>
          <a:bodyPr>
            <a:normAutofit fontScale="92500"/>
          </a:bodyPr>
          <a:lstStyle/>
          <a:p>
            <a:r>
              <a:rPr lang="ru-RU" dirty="0" smtClean="0"/>
              <a:t>Целью моей работы, как руководителя городского методического объединения учителей начальных классов, городского методического объединения воспитателей муниципальных бюджетных дошкольных учреждений является повышение квалификации учителей начальных классов, дошкольных работников, оказание руководящим и педагогическим работникам муниципальных образовательных учреждений методической поддержки в деятельности по реализации основных направлений развития системы образования города.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1212490" y="374900"/>
            <a:ext cx="7635249" cy="5497380"/>
          </a:xfrm>
        </p:spPr>
        <p:txBody>
          <a:bodyPr>
            <a:normAutofit fontScale="70000" lnSpcReduction="20000"/>
          </a:bodyPr>
          <a:lstStyle/>
          <a:p>
            <a:pPr>
              <a:buNone/>
            </a:pPr>
            <a:r>
              <a:rPr lang="ru-RU" sz="2400" dirty="0" smtClean="0">
                <a:solidFill>
                  <a:srgbClr val="FF0000"/>
                </a:solidFill>
              </a:rPr>
              <a:t>                                </a:t>
            </a:r>
            <a:r>
              <a:rPr lang="ru-RU" sz="3200" dirty="0" smtClean="0">
                <a:solidFill>
                  <a:srgbClr val="FF0000"/>
                </a:solidFill>
              </a:rPr>
              <a:t>Поставленная цель может быть реализована </a:t>
            </a:r>
          </a:p>
          <a:p>
            <a:pPr>
              <a:buNone/>
            </a:pPr>
            <a:r>
              <a:rPr lang="ru-RU" sz="3200" dirty="0" smtClean="0">
                <a:solidFill>
                  <a:srgbClr val="FF0000"/>
                </a:solidFill>
              </a:rPr>
              <a:t>                                   при решении следующих задач:</a:t>
            </a:r>
          </a:p>
          <a:p>
            <a:pPr>
              <a:buNone/>
            </a:pPr>
            <a:endParaRPr lang="ru-RU" sz="2400" dirty="0" smtClean="0"/>
          </a:p>
          <a:p>
            <a:r>
              <a:rPr lang="ru-RU" sz="2400" dirty="0" smtClean="0"/>
              <a:t>координация деятельности муниципальных образовательных организаций, реализующих  образовательные программы дошкольного, начального общего образования по следующим направлениям:</a:t>
            </a:r>
          </a:p>
          <a:p>
            <a:r>
              <a:rPr lang="ru-RU" sz="2400" dirty="0" smtClean="0"/>
              <a:t>реализация ФГОС, в том числе ФГОС обучающихся с ОВЗ;</a:t>
            </a:r>
          </a:p>
          <a:p>
            <a:r>
              <a:rPr lang="ru-RU" sz="2400" dirty="0" smtClean="0"/>
              <a:t>обновление образовательных технологий и содержания образования  учетом концепций преподавания предметов;</a:t>
            </a:r>
          </a:p>
          <a:p>
            <a:r>
              <a:rPr lang="ru-RU" sz="2400" dirty="0" smtClean="0"/>
              <a:t>создание условий для систематического повышения профессионального уровня педагогических и руководящих работников;</a:t>
            </a:r>
          </a:p>
          <a:p>
            <a:r>
              <a:rPr lang="ru-RU" sz="2400" dirty="0" smtClean="0"/>
              <a:t>выявление, обобщение, презентация и внедрение лучшего управленческого и педагогического опыта в практику работы образовательных учреждений и учреждений дошкольного образования;</a:t>
            </a:r>
          </a:p>
          <a:p>
            <a:r>
              <a:rPr lang="ru-RU" sz="2400" dirty="0" smtClean="0"/>
              <a:t>формирование и развитие информационно-образовательной и предметно-пространственной среды образовательных учреждений;</a:t>
            </a:r>
          </a:p>
          <a:p>
            <a:r>
              <a:rPr lang="ru-RU" sz="2400" dirty="0" smtClean="0"/>
              <a:t>проведение олимпиад и иных интеллектуальных и творческих конкурсов, фестивалей, направленных на всестороннее развитие, поддержку одаренных и талантливых детей;</a:t>
            </a:r>
          </a:p>
          <a:p>
            <a:r>
              <a:rPr lang="ru-RU" sz="2400" dirty="0" smtClean="0"/>
              <a:t>организация эффективного профессионального взаимодействия руководящих и педагогических работников разных категорий;</a:t>
            </a:r>
            <a:endParaRPr lang="ru-RU" sz="2400" dirty="0"/>
          </a:p>
        </p:txBody>
      </p:sp>
      <p:sp>
        <p:nvSpPr>
          <p:cNvPr id="5" name="Выгнутая вправо стрелка 4">
            <a:hlinkClick r:id="rId3" action="ppaction://hlinksldjump"/>
          </p:cNvPr>
          <p:cNvSpPr/>
          <p:nvPr/>
        </p:nvSpPr>
        <p:spPr>
          <a:xfrm>
            <a:off x="296260" y="5414165"/>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0069309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296260" y="374900"/>
            <a:ext cx="8551481" cy="4409403"/>
          </a:xfrm>
        </p:spPr>
        <p:txBody>
          <a:bodyPr>
            <a:noAutofit/>
          </a:bodyPr>
          <a:lstStyle/>
          <a:p>
            <a:r>
              <a:rPr lang="ru-RU" sz="2000" dirty="0" smtClean="0"/>
              <a:t>Как руководитель городского методического объединения  работников дошкольных образовательных учреждений города и городского методического объединения учителей начальных классов планирую свою работу на год. Заседания ГМО провожу 4 раза в учебный год. Заседания ГМО протоколируются (Указываются вопросы, обсуждаемые городским методическим объединением, фиксируются принимаемые решения, рекомендации). По окончании учебного года я составляю аналитический отчет деятельности ГМО, составляю план работы на следующий учебный год. ГМО имеет следующие документы: положение о ГМО, приказ о создании ГМО, сведения о членах ГМО, план работы ГМО на текущий год, протоколы заседаний ГМО, материалы заседаний ГМО, листы регистрации заседаний ГМО, анализ работы за прошедший учебный год (приложение 2).</a:t>
            </a:r>
          </a:p>
          <a:p>
            <a:r>
              <a:rPr lang="ru-RU" sz="2000" dirty="0" smtClean="0"/>
              <a:t>Я считаю, что современная методическая помощь – это непрерывное, оперативное и перспективное реагирование на запросы педагогических коллективов или отдельных специалистов. </a:t>
            </a:r>
          </a:p>
          <a:p>
            <a:r>
              <a:rPr lang="ru-RU" sz="2000" dirty="0" smtClean="0"/>
              <a:t>Методическую помощь я осуществляю различными средствами: диагностика, консультирование, мониторинг, методическое обеспечение.</a:t>
            </a:r>
          </a:p>
          <a:p>
            <a:pPr marL="0" indent="0">
              <a:buNone/>
            </a:pPr>
            <a:endParaRPr lang="ru-RU" sz="2100" u="sng" dirty="0"/>
          </a:p>
          <a:p>
            <a:pPr marL="0" indent="0">
              <a:buNone/>
            </a:pPr>
            <a:endParaRPr lang="ru-RU" sz="2100" dirty="0"/>
          </a:p>
        </p:txBody>
      </p:sp>
    </p:spTree>
    <p:extLst>
      <p:ext uri="{BB962C8B-B14F-4D97-AF65-F5344CB8AC3E}">
        <p14:creationId xmlns:p14="http://schemas.microsoft.com/office/powerpoint/2010/main" val="4070703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59785" y="222195"/>
            <a:ext cx="7940660" cy="863788"/>
          </a:xfrm>
        </p:spPr>
        <p:txBody>
          <a:bodyPr>
            <a:normAutofit/>
          </a:bodyPr>
          <a:lstStyle/>
          <a:p>
            <a:r>
              <a:rPr lang="ru-RU" sz="2000" b="1" dirty="0" smtClean="0"/>
              <a:t>Формы методической работы, которые я использую в своей работе:</a:t>
            </a:r>
            <a:endParaRPr lang="ru-RU" sz="2000" dirty="0"/>
          </a:p>
        </p:txBody>
      </p:sp>
      <p:sp>
        <p:nvSpPr>
          <p:cNvPr id="6" name="Объект 5"/>
          <p:cNvSpPr>
            <a:spLocks noGrp="1"/>
          </p:cNvSpPr>
          <p:nvPr>
            <p:ph idx="1"/>
          </p:nvPr>
        </p:nvSpPr>
        <p:spPr>
          <a:xfrm>
            <a:off x="1508750" y="1138424"/>
            <a:ext cx="7635250" cy="4581151"/>
          </a:xfrm>
        </p:spPr>
        <p:txBody>
          <a:bodyPr>
            <a:normAutofit/>
          </a:bodyPr>
          <a:lstStyle/>
          <a:p>
            <a:r>
              <a:rPr lang="ru-RU" sz="2400" dirty="0"/>
              <a:t> </a:t>
            </a:r>
            <a:r>
              <a:rPr lang="ru-RU" sz="2400" dirty="0" smtClean="0"/>
              <a:t>Консультации;</a:t>
            </a:r>
            <a:endParaRPr lang="ru-RU" sz="1900" dirty="0"/>
          </a:p>
          <a:p>
            <a:r>
              <a:rPr lang="ru-RU" sz="2400" dirty="0"/>
              <a:t> </a:t>
            </a:r>
            <a:r>
              <a:rPr lang="ru-RU" sz="2400" dirty="0" smtClean="0"/>
              <a:t>Проблемные </a:t>
            </a:r>
            <a:r>
              <a:rPr lang="ru-RU" sz="2400" dirty="0"/>
              <a:t>семинары</a:t>
            </a:r>
            <a:r>
              <a:rPr lang="ru-RU" sz="2400" dirty="0" smtClean="0"/>
              <a:t>; </a:t>
            </a:r>
            <a:endParaRPr lang="ru-RU" sz="1900" dirty="0"/>
          </a:p>
          <a:p>
            <a:r>
              <a:rPr lang="ru-RU" sz="2400" dirty="0"/>
              <a:t> </a:t>
            </a:r>
            <a:r>
              <a:rPr lang="ru-RU" sz="2400" dirty="0" smtClean="0"/>
              <a:t>Семинары-практикумы; </a:t>
            </a:r>
            <a:endParaRPr lang="ru-RU" sz="2100" dirty="0"/>
          </a:p>
          <a:p>
            <a:r>
              <a:rPr lang="ru-RU" sz="2400" dirty="0"/>
              <a:t> </a:t>
            </a:r>
            <a:r>
              <a:rPr lang="ru-RU" sz="2400" dirty="0" smtClean="0"/>
              <a:t>Педагогические </a:t>
            </a:r>
            <a:r>
              <a:rPr lang="ru-RU" sz="2400" dirty="0"/>
              <a:t>чтения;</a:t>
            </a:r>
          </a:p>
          <a:p>
            <a:r>
              <a:rPr lang="ru-RU" sz="2400" dirty="0"/>
              <a:t> </a:t>
            </a:r>
            <a:r>
              <a:rPr lang="ru-RU" sz="2400" dirty="0" smtClean="0"/>
              <a:t>Круглые </a:t>
            </a:r>
            <a:r>
              <a:rPr lang="ru-RU" sz="2400" dirty="0"/>
              <a:t>столы</a:t>
            </a:r>
            <a:r>
              <a:rPr lang="ru-RU" sz="2400" dirty="0" smtClean="0"/>
              <a:t>; </a:t>
            </a:r>
            <a:endParaRPr lang="ru-RU" sz="2100" dirty="0"/>
          </a:p>
          <a:p>
            <a:r>
              <a:rPr lang="ru-RU" sz="2400" dirty="0"/>
              <a:t> </a:t>
            </a:r>
            <a:r>
              <a:rPr lang="ru-RU" sz="2400" dirty="0" smtClean="0"/>
              <a:t>Творческие </a:t>
            </a:r>
            <a:r>
              <a:rPr lang="ru-RU" sz="2400" dirty="0"/>
              <a:t>конкурсы;</a:t>
            </a:r>
          </a:p>
          <a:p>
            <a:r>
              <a:rPr lang="ru-RU" sz="2400" dirty="0"/>
              <a:t> </a:t>
            </a:r>
            <a:r>
              <a:rPr lang="ru-RU" sz="2400" dirty="0" smtClean="0"/>
              <a:t>Конкурсы </a:t>
            </a:r>
            <a:r>
              <a:rPr lang="ru-RU" sz="2400" dirty="0"/>
              <a:t>методических </a:t>
            </a:r>
            <a:r>
              <a:rPr lang="ru-RU" sz="2400" dirty="0" smtClean="0"/>
              <a:t>разработок</a:t>
            </a:r>
            <a:endParaRPr lang="ru-RU" sz="2100" dirty="0" smtClean="0"/>
          </a:p>
        </p:txBody>
      </p:sp>
      <p:pic>
        <p:nvPicPr>
          <p:cNvPr id="4" name="Picture 2" descr="C:\Users\анар\Desktop\методист работа\1275561319_97929655_1-BPM-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555" y="222195"/>
            <a:ext cx="769708" cy="1088750"/>
          </a:xfrm>
          <a:prstGeom prst="rect">
            <a:avLst/>
          </a:prstGeom>
          <a:solidFill>
            <a:srgbClr val="C00000"/>
          </a:solidFill>
          <a:ln w="19050">
            <a:solidFill>
              <a:schemeClr val="tx1"/>
            </a:solidFill>
          </a:ln>
        </p:spPr>
      </p:pic>
    </p:spTree>
    <p:extLst>
      <p:ext uri="{BB962C8B-B14F-4D97-AF65-F5344CB8AC3E}">
        <p14:creationId xmlns:p14="http://schemas.microsoft.com/office/powerpoint/2010/main" val="1402163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7900" y="69490"/>
            <a:ext cx="6710784" cy="458115"/>
          </a:xfrm>
        </p:spPr>
        <p:txBody>
          <a:bodyPr>
            <a:normAutofit fontScale="90000"/>
          </a:bodyPr>
          <a:lstStyle/>
          <a:p>
            <a:r>
              <a:rPr lang="ru-RU" dirty="0" smtClean="0">
                <a:solidFill>
                  <a:srgbClr val="C00000"/>
                </a:solidFill>
              </a:rPr>
              <a:t>  </a:t>
            </a:r>
            <a:endParaRPr lang="ru-RU" dirty="0">
              <a:solidFill>
                <a:srgbClr val="C00000"/>
              </a:solidFill>
            </a:endParaRPr>
          </a:p>
        </p:txBody>
      </p:sp>
      <p:sp>
        <p:nvSpPr>
          <p:cNvPr id="3" name="Объект 2"/>
          <p:cNvSpPr>
            <a:spLocks noGrp="1"/>
          </p:cNvSpPr>
          <p:nvPr>
            <p:ph idx="1"/>
          </p:nvPr>
        </p:nvSpPr>
        <p:spPr>
          <a:xfrm>
            <a:off x="907080" y="527605"/>
            <a:ext cx="7787956" cy="5344675"/>
          </a:xfrm>
        </p:spPr>
        <p:txBody>
          <a:bodyPr>
            <a:normAutofit/>
          </a:bodyPr>
          <a:lstStyle/>
          <a:p>
            <a:pPr>
              <a:buNone/>
            </a:pPr>
            <a:endParaRPr lang="ru-RU" sz="2300" dirty="0" smtClean="0"/>
          </a:p>
          <a:p>
            <a:pPr algn="just"/>
            <a:r>
              <a:rPr lang="ru-RU" sz="2300" dirty="0" smtClean="0"/>
              <a:t>Важными функциями методической работы являются методическое обеспечение  и методическое сопровождение. Методическое обеспечение – процесс</a:t>
            </a:r>
            <a:r>
              <a:rPr lang="ru-RU" sz="2300" b="1" dirty="0" smtClean="0"/>
              <a:t> </a:t>
            </a:r>
            <a:r>
              <a:rPr lang="ru-RU" sz="2300" dirty="0" smtClean="0"/>
              <a:t> создания разнообразных видов методической продукции, оказания методической помощи специалистам учреждения, выявление, изучение, обобщение, формирование и распространение положительного опыта.</a:t>
            </a:r>
          </a:p>
          <a:p>
            <a:pPr algn="just"/>
            <a:r>
              <a:rPr lang="ru-RU" sz="2300" dirty="0" smtClean="0"/>
              <a:t>Методическое сопровождение ориентировано на устранение затруднений специалистов, оказание ему всесторонней помощи, способствующей самореализации специалиста в профессиональной деятельности.</a:t>
            </a:r>
            <a:endParaRPr lang="ru-RU" sz="2300" dirty="0">
              <a:solidFill>
                <a:srgbClr val="002060"/>
              </a:solidFill>
            </a:endParaRPr>
          </a:p>
          <a:p>
            <a:endParaRPr lang="ru-RU" sz="2200" dirty="0">
              <a:solidFill>
                <a:srgbClr val="002060"/>
              </a:solidFill>
            </a:endParaRPr>
          </a:p>
        </p:txBody>
      </p:sp>
    </p:spTree>
    <p:extLst>
      <p:ext uri="{BB962C8B-B14F-4D97-AF65-F5344CB8AC3E}">
        <p14:creationId xmlns:p14="http://schemas.microsoft.com/office/powerpoint/2010/main" val="2855260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259" y="374900"/>
            <a:ext cx="8704185" cy="5650085"/>
          </a:xfrm>
        </p:spPr>
        <p:txBody>
          <a:bodyPr>
            <a:noAutofit/>
          </a:bodyPr>
          <a:lstStyle/>
          <a:p>
            <a:r>
              <a:rPr lang="ru-RU" sz="1600" dirty="0" smtClean="0"/>
              <a:t>В целях развития творческих талантов дошкольников </a:t>
            </a:r>
            <a:r>
              <a:rPr lang="ru-RU" sz="1600" b="1" dirty="0" smtClean="0"/>
              <a:t>20 апреля 2017 года</a:t>
            </a:r>
            <a:r>
              <a:rPr lang="ru-RU" sz="1600" dirty="0" smtClean="0"/>
              <a:t> прошел фестиваль детского танца «Пробуждение талантов», в котором приняли участие МБДОУ «Детский сад №44 «Красная Шапочка», МБДОУ «Детский сад №80  « Веснушка», МБДОУ ДС №76 “Звездный”, МБДОУ «Детский сад №78 «Исток», МБДОУ «Детский сад №   25 «Пчелка», МБДОУ «Детский сад №73 «Малыш», МБДОУ № №2 «</a:t>
            </a:r>
            <a:r>
              <a:rPr lang="ru-RU" sz="1600" dirty="0" err="1" smtClean="0"/>
              <a:t>Россияночка</a:t>
            </a:r>
            <a:r>
              <a:rPr lang="ru-RU" sz="1600" dirty="0" smtClean="0"/>
              <a:t>», СОГБОУ «Центр диагностики и консультирования», МБДОУ «Детский сад №71» «Кристаллик», МБДОУ «Детский </a:t>
            </a:r>
            <a:r>
              <a:rPr lang="ru-RU" sz="1600" dirty="0" err="1" smtClean="0"/>
              <a:t>сад№</a:t>
            </a:r>
            <a:r>
              <a:rPr lang="ru-RU" sz="1600" dirty="0" smtClean="0"/>
              <a:t> 67«Виктория», МБДОУ «Детский сад №41 «Солнышко».Около 170 детей.</a:t>
            </a:r>
          </a:p>
          <a:p>
            <a:r>
              <a:rPr lang="ru-RU" sz="1600" dirty="0" smtClean="0"/>
              <a:t>Традиционно в ноябре  прошел детский фестиваль народной песни «Смоленские жаворонки» 2017 «Сороки» среди дошкольных учреждений города Смоленска. В нем приняли участие МБДОУ «Детский сад №44 «Красная Шапочка», МБДОУ «Детский сад №80 «Веснушка»,  МБДОУ ДС №61 “Флажок, МБДОУ № 71«Кристаллик»,  МБДОУ «Детский сад №48 «</a:t>
            </a:r>
            <a:r>
              <a:rPr lang="ru-RU" sz="1600" dirty="0" err="1" smtClean="0"/>
              <a:t>Совушка</a:t>
            </a:r>
            <a:r>
              <a:rPr lang="ru-RU" sz="1600" dirty="0" smtClean="0"/>
              <a:t>»,  МБДОУ «Детский сад № 1 «</a:t>
            </a:r>
            <a:r>
              <a:rPr lang="ru-RU" sz="1600" dirty="0" err="1" smtClean="0"/>
              <a:t>Смоляночка</a:t>
            </a:r>
            <a:r>
              <a:rPr lang="ru-RU" sz="1600" dirty="0" smtClean="0"/>
              <a:t>»,  МБДОУ «Детский сад №73 «Малыш»,  МБДОУ № 12 «Буратино», СОГБОУ «Центр диагностики и консультирования», МБДОУ «Детский сад №78 «Исток», МБДОУ«Детский сад №13 « Земляничка».229 детей.</a:t>
            </a:r>
          </a:p>
          <a:p>
            <a:pPr>
              <a:buNone/>
            </a:pPr>
            <a:r>
              <a:rPr lang="ru-RU" sz="1600" dirty="0" smtClean="0"/>
              <a:t> </a:t>
            </a:r>
          </a:p>
          <a:p>
            <a:r>
              <a:rPr lang="ru-RU" sz="1600" dirty="0" smtClean="0"/>
              <a:t>В период с 24 -27 апреля 2017, в рамках работы городской творческой группы МБДОУ «Детский сад №40 «Антошка»   года состоялся городской фестиваль детского творчества «Радуга талантов».Участники фестиваля: МБДОУ «Детский сад №8 «Салют», МБДОУ «Детский сад №33 «Радуга», МБДОУ «Детский сад №38 «Ягодка», МБДОУ «Детский сад №40 «Антошка», МБДОУ «Детский сад №41 «Солнышко», МБДОУ «Детский сад №44 «Красная Шапочка», МБДОУ «Детский сад №49 «Настенька», МБДОУ «Детский сад №80 «Веснушка».</a:t>
            </a:r>
          </a:p>
          <a:p>
            <a:r>
              <a:rPr lang="ru-RU" sz="1600" dirty="0" smtClean="0"/>
              <a:t> 7 апреля 2017 года состоялся городской фестиваль спортивного танца «Звездопад».</a:t>
            </a:r>
          </a:p>
          <a:p>
            <a:endParaRPr lang="ru-RU" sz="1600" dirty="0"/>
          </a:p>
          <a:p>
            <a:pPr marL="0" indent="0">
              <a:buNone/>
            </a:pPr>
            <a:endParaRPr lang="ru-RU" sz="1600" dirty="0"/>
          </a:p>
        </p:txBody>
      </p:sp>
    </p:spTree>
    <p:extLst>
      <p:ext uri="{BB962C8B-B14F-4D97-AF65-F5344CB8AC3E}">
        <p14:creationId xmlns:p14="http://schemas.microsoft.com/office/powerpoint/2010/main" val="3979012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55" y="1"/>
            <a:ext cx="8704185" cy="833014"/>
          </a:xfrm>
        </p:spPr>
        <p:txBody>
          <a:bodyPr>
            <a:normAutofit fontScale="90000"/>
          </a:bodyPr>
          <a:lstStyle/>
          <a:p>
            <a:pPr algn="ctr"/>
            <a:r>
              <a:rPr lang="ru-RU" sz="1800" dirty="0" smtClean="0">
                <a:solidFill>
                  <a:srgbClr val="0000FF"/>
                </a:solidFill>
              </a:rPr>
              <a:t>За </a:t>
            </a:r>
            <a:r>
              <a:rPr lang="ru-RU" sz="1800" b="1" dirty="0" smtClean="0">
                <a:solidFill>
                  <a:srgbClr val="0000FF"/>
                </a:solidFill>
              </a:rPr>
              <a:t>2016-2017</a:t>
            </a:r>
            <a:r>
              <a:rPr lang="ru-RU" sz="1800" dirty="0" smtClean="0">
                <a:solidFill>
                  <a:srgbClr val="0000FF"/>
                </a:solidFill>
              </a:rPr>
              <a:t> год мной были организованы и  подготовлены следующие семинары с различными объединениями учителей начальных классов образовательных организаций:</a:t>
            </a:r>
            <a:endParaRPr lang="ru-RU" sz="1800" b="1" dirty="0">
              <a:solidFill>
                <a:srgbClr val="0000FF"/>
              </a:solidFill>
            </a:endParaRPr>
          </a:p>
        </p:txBody>
      </p:sp>
      <p:sp>
        <p:nvSpPr>
          <p:cNvPr id="4" name="Выгнутая вправо стрелка 3">
            <a:hlinkClick r:id="rId2" action="ppaction://hlinksldjump"/>
          </p:cNvPr>
          <p:cNvSpPr/>
          <p:nvPr/>
        </p:nvSpPr>
        <p:spPr>
          <a:xfrm>
            <a:off x="7626100" y="4956050"/>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8" name="Содержимое 7"/>
          <p:cNvGraphicFramePr>
            <a:graphicFrameLocks noGrp="1"/>
          </p:cNvGraphicFramePr>
          <p:nvPr>
            <p:ph idx="1"/>
            <p:extLst>
              <p:ext uri="{D42A27DB-BD31-4B8C-83A1-F6EECF244321}">
                <p14:modId xmlns:p14="http://schemas.microsoft.com/office/powerpoint/2010/main" val="3496763609"/>
              </p:ext>
            </p:extLst>
          </p:nvPr>
        </p:nvGraphicFramePr>
        <p:xfrm>
          <a:off x="372611" y="833015"/>
          <a:ext cx="8246072" cy="4733855"/>
        </p:xfrm>
        <a:graphic>
          <a:graphicData uri="http://schemas.openxmlformats.org/drawingml/2006/table">
            <a:tbl>
              <a:tblPr firstRow="1" bandRow="1">
                <a:tableStyleId>{5C22544A-7EE6-4342-B048-85BDC9FD1C3A}</a:tableStyleId>
              </a:tblPr>
              <a:tblGrid>
                <a:gridCol w="2061518">
                  <a:extLst>
                    <a:ext uri="{9D8B030D-6E8A-4147-A177-3AD203B41FA5}">
                      <a16:colId xmlns:a16="http://schemas.microsoft.com/office/drawing/2014/main" val="20000"/>
                    </a:ext>
                  </a:extLst>
                </a:gridCol>
                <a:gridCol w="2901396">
                  <a:extLst>
                    <a:ext uri="{9D8B030D-6E8A-4147-A177-3AD203B41FA5}">
                      <a16:colId xmlns:a16="http://schemas.microsoft.com/office/drawing/2014/main" val="20001"/>
                    </a:ext>
                  </a:extLst>
                </a:gridCol>
                <a:gridCol w="1679755">
                  <a:extLst>
                    <a:ext uri="{9D8B030D-6E8A-4147-A177-3AD203B41FA5}">
                      <a16:colId xmlns:a16="http://schemas.microsoft.com/office/drawing/2014/main" val="20002"/>
                    </a:ext>
                  </a:extLst>
                </a:gridCol>
                <a:gridCol w="1603403">
                  <a:extLst>
                    <a:ext uri="{9D8B030D-6E8A-4147-A177-3AD203B41FA5}">
                      <a16:colId xmlns:a16="http://schemas.microsoft.com/office/drawing/2014/main" val="20003"/>
                    </a:ext>
                  </a:extLst>
                </a:gridCol>
              </a:tblGrid>
              <a:tr h="474735">
                <a:tc>
                  <a:txBody>
                    <a:bodyPr/>
                    <a:lstStyle/>
                    <a:p>
                      <a:pPr algn="ctr"/>
                      <a:r>
                        <a:rPr lang="ru-RU" dirty="0" smtClean="0"/>
                        <a:t>№</a:t>
                      </a:r>
                      <a:endParaRPr lang="ru-RU" dirty="0"/>
                    </a:p>
                  </a:txBody>
                  <a:tcPr anchor="ctr"/>
                </a:tc>
                <a:tc>
                  <a:txBody>
                    <a:bodyPr/>
                    <a:lstStyle/>
                    <a:p>
                      <a:pPr algn="ctr"/>
                      <a:r>
                        <a:rPr lang="ru-RU" dirty="0" smtClean="0"/>
                        <a:t>Тема</a:t>
                      </a:r>
                      <a:endParaRPr lang="ru-RU" dirty="0"/>
                    </a:p>
                  </a:txBody>
                  <a:tcPr anchor="ctr"/>
                </a:tc>
                <a:tc>
                  <a:txBody>
                    <a:bodyPr/>
                    <a:lstStyle/>
                    <a:p>
                      <a:pPr algn="ctr"/>
                      <a:r>
                        <a:rPr lang="ru-RU" dirty="0" smtClean="0"/>
                        <a:t>Форма</a:t>
                      </a:r>
                      <a:endParaRPr lang="ru-RU" dirty="0"/>
                    </a:p>
                  </a:txBody>
                  <a:tcPr anchor="ctr"/>
                </a:tc>
                <a:tc>
                  <a:txBody>
                    <a:bodyPr/>
                    <a:lstStyle/>
                    <a:p>
                      <a:pPr algn="ctr"/>
                      <a:r>
                        <a:rPr lang="ru-RU" dirty="0" smtClean="0"/>
                        <a:t>Дата</a:t>
                      </a:r>
                      <a:endParaRPr lang="ru-RU" dirty="0"/>
                    </a:p>
                  </a:txBody>
                  <a:tcPr/>
                </a:tc>
                <a:extLst>
                  <a:ext uri="{0D108BD9-81ED-4DB2-BD59-A6C34878D82A}">
                    <a16:rowId xmlns:a16="http://schemas.microsoft.com/office/drawing/2014/main" val="10000"/>
                  </a:ext>
                </a:extLst>
              </a:tr>
              <a:tr h="1252682">
                <a:tc>
                  <a:txBody>
                    <a:bodyPr/>
                    <a:lstStyle/>
                    <a:p>
                      <a:pPr>
                        <a:lnSpc>
                          <a:spcPct val="107000"/>
                        </a:lnSpc>
                        <a:spcAft>
                          <a:spcPts val="800"/>
                        </a:spcAft>
                      </a:pPr>
                      <a:r>
                        <a:rPr lang="ru-RU" sz="1400" dirty="0">
                          <a:latin typeface="Times New Roman"/>
                          <a:ea typeface="Calibri"/>
                          <a:cs typeface="Times New Roman"/>
                        </a:rPr>
                        <a:t>МБОУ «СШ №36 имени А.М. </a:t>
                      </a:r>
                      <a:r>
                        <a:rPr lang="ru-RU" sz="1400" dirty="0" err="1">
                          <a:latin typeface="Times New Roman"/>
                          <a:ea typeface="Calibri"/>
                          <a:cs typeface="Times New Roman"/>
                        </a:rPr>
                        <a:t>Городнянского</a:t>
                      </a:r>
                      <a:r>
                        <a:rPr lang="ru-RU" sz="1400" dirty="0">
                          <a:latin typeface="Times New Roman"/>
                          <a:ea typeface="Calibri"/>
                          <a:cs typeface="Times New Roman"/>
                        </a:rPr>
                        <a:t>»</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«Проблемы и перспективы когнитивного развития младших школьников в условиях реализации ФГОС нового поколения»</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семинар</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a:latin typeface="Times New Roman"/>
                          <a:ea typeface="Calibri"/>
                          <a:cs typeface="Times New Roman"/>
                        </a:rPr>
                        <a:t>29 марта 2016г.</a:t>
                      </a:r>
                      <a:endParaRPr lang="ru-RU" sz="120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002146">
                <a:tc>
                  <a:txBody>
                    <a:bodyPr/>
                    <a:lstStyle/>
                    <a:p>
                      <a:pPr>
                        <a:lnSpc>
                          <a:spcPct val="107000"/>
                        </a:lnSpc>
                        <a:spcAft>
                          <a:spcPts val="800"/>
                        </a:spcAft>
                      </a:pPr>
                      <a:r>
                        <a:rPr lang="ru-RU" sz="1400">
                          <a:latin typeface="Times New Roman"/>
                          <a:ea typeface="Calibri"/>
                          <a:cs typeface="Times New Roman"/>
                        </a:rPr>
                        <a:t>МБОУ «СШ №38»</a:t>
                      </a:r>
                      <a:endParaRPr lang="ru-RU" sz="120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«Внеурочная деятельность в школе как фактор формирования УУД учащихся»</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Семинар</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29 ноября 2016г.</a:t>
                      </a:r>
                      <a:endParaRPr lang="ru-RU" sz="1200" dirty="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002146">
                <a:tc>
                  <a:txBody>
                    <a:bodyPr/>
                    <a:lstStyle/>
                    <a:p>
                      <a:pPr>
                        <a:lnSpc>
                          <a:spcPct val="107000"/>
                        </a:lnSpc>
                        <a:spcAft>
                          <a:spcPts val="800"/>
                        </a:spcAft>
                      </a:pPr>
                      <a:r>
                        <a:rPr lang="ru-RU" sz="1400">
                          <a:latin typeface="Times New Roman"/>
                          <a:ea typeface="Calibri"/>
                          <a:cs typeface="Times New Roman"/>
                        </a:rPr>
                        <a:t>МБОУ «СШ №27» </a:t>
                      </a:r>
                      <a:endParaRPr lang="ru-RU" sz="120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«Формирование критического мышления у младших школьников» Мухтарова Д.А.</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мастер-класс</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ноябрь 2016</a:t>
                      </a:r>
                      <a:endParaRPr lang="ru-RU" sz="1200" dirty="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002146">
                <a:tc>
                  <a:txBody>
                    <a:bodyPr/>
                    <a:lstStyle/>
                    <a:p>
                      <a:pPr>
                        <a:lnSpc>
                          <a:spcPct val="107000"/>
                        </a:lnSpc>
                        <a:spcAft>
                          <a:spcPts val="800"/>
                        </a:spcAft>
                      </a:pPr>
                      <a:r>
                        <a:rPr lang="ru-RU" sz="1400" dirty="0">
                          <a:latin typeface="Times New Roman"/>
                          <a:ea typeface="Calibri"/>
                          <a:cs typeface="Times New Roman"/>
                        </a:rPr>
                        <a:t>МБОУ «Гимназия №1 им. Н.М. Пржевальского»</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a:latin typeface="Times New Roman"/>
                          <a:ea typeface="Calibri"/>
                          <a:cs typeface="Times New Roman"/>
                        </a:rPr>
                        <a:t>«Использование мелодекламации на уроках в начальной школе» Пряхина Н.В.</a:t>
                      </a:r>
                      <a:endParaRPr lang="ru-RU" sz="120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мастер-класс</a:t>
                      </a:r>
                      <a:endParaRPr lang="ru-RU" sz="1200" dirty="0">
                        <a:latin typeface="Calibri"/>
                        <a:ea typeface="Calibri"/>
                        <a:cs typeface="Times New Roman"/>
                      </a:endParaRPr>
                    </a:p>
                  </a:txBody>
                  <a:tcPr marL="68580" marR="68580" marT="0" marB="0"/>
                </a:tc>
                <a:tc>
                  <a:txBody>
                    <a:bodyPr/>
                    <a:lstStyle/>
                    <a:p>
                      <a:pPr>
                        <a:lnSpc>
                          <a:spcPct val="107000"/>
                        </a:lnSpc>
                        <a:spcAft>
                          <a:spcPts val="800"/>
                        </a:spcAft>
                      </a:pPr>
                      <a:r>
                        <a:rPr lang="ru-RU" sz="1400" dirty="0">
                          <a:latin typeface="Times New Roman"/>
                          <a:ea typeface="Calibri"/>
                          <a:cs typeface="Times New Roman"/>
                        </a:rPr>
                        <a:t>декабрь 2016</a:t>
                      </a:r>
                      <a:endParaRPr lang="ru-RU" sz="1200" dirty="0">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57543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гнутая вправо стрелка 3">
            <a:hlinkClick r:id="rId2" action="ppaction://hlinksldjump"/>
          </p:cNvPr>
          <p:cNvSpPr/>
          <p:nvPr/>
        </p:nvSpPr>
        <p:spPr>
          <a:xfrm>
            <a:off x="7626100" y="4956050"/>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881908476"/>
              </p:ext>
            </p:extLst>
          </p:nvPr>
        </p:nvGraphicFramePr>
        <p:xfrm>
          <a:off x="296261" y="374900"/>
          <a:ext cx="8398774" cy="5191969"/>
        </p:xfrm>
        <a:graphic>
          <a:graphicData uri="http://schemas.openxmlformats.org/drawingml/2006/table">
            <a:tbl>
              <a:tblPr firstRow="1" bandRow="1">
                <a:tableStyleId>{5C22544A-7EE6-4342-B048-85BDC9FD1C3A}</a:tableStyleId>
              </a:tblPr>
              <a:tblGrid>
                <a:gridCol w="1716079">
                  <a:extLst>
                    <a:ext uri="{9D8B030D-6E8A-4147-A177-3AD203B41FA5}">
                      <a16:colId xmlns:a16="http://schemas.microsoft.com/office/drawing/2014/main" val="20000"/>
                    </a:ext>
                  </a:extLst>
                </a:gridCol>
                <a:gridCol w="3628595">
                  <a:extLst>
                    <a:ext uri="{9D8B030D-6E8A-4147-A177-3AD203B41FA5}">
                      <a16:colId xmlns:a16="http://schemas.microsoft.com/office/drawing/2014/main" val="20001"/>
                    </a:ext>
                  </a:extLst>
                </a:gridCol>
                <a:gridCol w="1519638">
                  <a:extLst>
                    <a:ext uri="{9D8B030D-6E8A-4147-A177-3AD203B41FA5}">
                      <a16:colId xmlns:a16="http://schemas.microsoft.com/office/drawing/2014/main" val="20002"/>
                    </a:ext>
                  </a:extLst>
                </a:gridCol>
                <a:gridCol w="1534462">
                  <a:extLst>
                    <a:ext uri="{9D8B030D-6E8A-4147-A177-3AD203B41FA5}">
                      <a16:colId xmlns:a16="http://schemas.microsoft.com/office/drawing/2014/main" val="20003"/>
                    </a:ext>
                  </a:extLst>
                </a:gridCol>
              </a:tblGrid>
              <a:tr h="741710">
                <a:tc>
                  <a:txBody>
                    <a:bodyPr/>
                    <a:lstStyle/>
                    <a:p>
                      <a:pPr>
                        <a:lnSpc>
                          <a:spcPct val="107000"/>
                        </a:lnSpc>
                        <a:spcAft>
                          <a:spcPts val="800"/>
                        </a:spcAft>
                      </a:pPr>
                      <a:r>
                        <a:rPr lang="ru-RU" sz="1200" b="0" dirty="0">
                          <a:solidFill>
                            <a:schemeClr val="tx1"/>
                          </a:solidFill>
                          <a:latin typeface="Times New Roman"/>
                          <a:ea typeface="Calibri"/>
                          <a:cs typeface="Times New Roman"/>
                        </a:rPr>
                        <a:t>МБОУ «Гимназия №1 им. Н.М. Пржевальского»</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«Проектная деятельность в начальной школе как средство достижения планируемых результатов»</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Практический семинар</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2 ноября 2016 года</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r h="741710">
                <a:tc>
                  <a:txBody>
                    <a:bodyPr/>
                    <a:lstStyle/>
                    <a:p>
                      <a:pPr>
                        <a:lnSpc>
                          <a:spcPct val="107000"/>
                        </a:lnSpc>
                        <a:spcAft>
                          <a:spcPts val="800"/>
                        </a:spcAft>
                      </a:pPr>
                      <a:r>
                        <a:rPr lang="ru-RU" sz="1200">
                          <a:latin typeface="Times New Roman"/>
                          <a:ea typeface="Calibri"/>
                          <a:cs typeface="Times New Roman"/>
                        </a:rPr>
                        <a:t>МБОУ «Гимназия №1 им. Н.М. Пржевальского»</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«Основные подходы к изучению результатов обучения в начальных классах»</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11 февраля 2016 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988947">
                <a:tc>
                  <a:txBody>
                    <a:bodyPr/>
                    <a:lstStyle/>
                    <a:p>
                      <a:pPr>
                        <a:lnSpc>
                          <a:spcPct val="107000"/>
                        </a:lnSpc>
                        <a:spcAft>
                          <a:spcPts val="800"/>
                        </a:spcAft>
                      </a:pPr>
                      <a:r>
                        <a:rPr lang="ru-RU" sz="1200">
                          <a:latin typeface="Times New Roman"/>
                          <a:ea typeface="Calibri"/>
                          <a:cs typeface="Times New Roman"/>
                        </a:rPr>
                        <a:t>МБОУ «СШ №17»</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«Формирование познавательных УУД на уроках и во внеурочной деятельности»</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Межшкольный научно-практический семинар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ноябрь 2016</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94473">
                <a:tc>
                  <a:txBody>
                    <a:bodyPr/>
                    <a:lstStyle/>
                    <a:p>
                      <a:pPr>
                        <a:lnSpc>
                          <a:spcPct val="107000"/>
                        </a:lnSpc>
                        <a:spcAft>
                          <a:spcPts val="800"/>
                        </a:spcAft>
                      </a:pPr>
                      <a:r>
                        <a:rPr lang="ru-RU" sz="1200">
                          <a:latin typeface="Times New Roman"/>
                          <a:ea typeface="Calibri"/>
                          <a:cs typeface="Times New Roman"/>
                        </a:rPr>
                        <a:t>МБОУ «СШ №26 им. А.С. Пушкина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«Вариативность использования регионального курса Азбука Смоленского края в практике работы»</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7 февраля 2017</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41710">
                <a:tc>
                  <a:txBody>
                    <a:bodyPr/>
                    <a:lstStyle/>
                    <a:p>
                      <a:pPr>
                        <a:lnSpc>
                          <a:spcPct val="107000"/>
                        </a:lnSpc>
                        <a:spcAft>
                          <a:spcPts val="800"/>
                        </a:spcAft>
                      </a:pPr>
                      <a:r>
                        <a:rPr lang="ru-RU" sz="1200">
                          <a:latin typeface="Times New Roman"/>
                          <a:ea typeface="Calibri"/>
                          <a:cs typeface="Times New Roman"/>
                        </a:rPr>
                        <a:t>МБОУ «СШ №18»</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«Внедрение методик и технологий, направленных на реализацию целостного развития личности младшего школьника»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27 января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94473">
                <a:tc>
                  <a:txBody>
                    <a:bodyPr/>
                    <a:lstStyle/>
                    <a:p>
                      <a:pPr>
                        <a:lnSpc>
                          <a:spcPct val="107000"/>
                        </a:lnSpc>
                        <a:spcAft>
                          <a:spcPts val="800"/>
                        </a:spcAft>
                      </a:pPr>
                      <a:r>
                        <a:rPr lang="ru-RU" sz="1200">
                          <a:latin typeface="Times New Roman"/>
                          <a:ea typeface="Calibri"/>
                          <a:cs typeface="Times New Roman"/>
                        </a:rPr>
                        <a:t>МБОУ «СШ №39»</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«Создание здоровьесберегающей образовательной среды в условиях реализации ФГОС»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6 апреля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94473">
                <a:tc>
                  <a:txBody>
                    <a:bodyPr/>
                    <a:lstStyle/>
                    <a:p>
                      <a:pPr>
                        <a:lnSpc>
                          <a:spcPct val="107000"/>
                        </a:lnSpc>
                        <a:spcAft>
                          <a:spcPts val="800"/>
                        </a:spcAft>
                      </a:pPr>
                      <a:r>
                        <a:rPr lang="ru-RU" sz="1200">
                          <a:latin typeface="Times New Roman"/>
                          <a:ea typeface="Calibri"/>
                          <a:cs typeface="Times New Roman"/>
                        </a:rPr>
                        <a:t>МБОУ «СШ №19 им. героя России Панова»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«Современный урок как основная форма реализации требований ФГОС НОО».</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13 декабря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494473">
                <a:tc>
                  <a:txBody>
                    <a:bodyPr/>
                    <a:lstStyle/>
                    <a:p>
                      <a:pPr>
                        <a:lnSpc>
                          <a:spcPct val="107000"/>
                        </a:lnSpc>
                        <a:spcAft>
                          <a:spcPts val="800"/>
                        </a:spcAft>
                      </a:pPr>
                      <a:r>
                        <a:rPr lang="ru-RU" sz="1200">
                          <a:latin typeface="Times New Roman"/>
                          <a:ea typeface="Calibri"/>
                          <a:cs typeface="Times New Roman"/>
                        </a:rPr>
                        <a:t>МБОУ «СШ №40»</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«Потенциал системы развивающего обучения для роста педагогического мастерства»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14 февраля 2017 года</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57543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55" y="1"/>
            <a:ext cx="8704185" cy="833014"/>
          </a:xfrm>
        </p:spPr>
        <p:txBody>
          <a:bodyPr>
            <a:normAutofit fontScale="90000"/>
          </a:bodyPr>
          <a:lstStyle/>
          <a:p>
            <a:pPr algn="ctr"/>
            <a:r>
              <a:rPr lang="ru-RU" sz="1800" dirty="0" smtClean="0">
                <a:solidFill>
                  <a:srgbClr val="0000FF"/>
                </a:solidFill>
              </a:rPr>
              <a:t>За</a:t>
            </a:r>
            <a:r>
              <a:rPr lang="ru-RU" sz="1800" b="1" dirty="0" smtClean="0">
                <a:solidFill>
                  <a:srgbClr val="0000FF"/>
                </a:solidFill>
              </a:rPr>
              <a:t> 2016-2017 </a:t>
            </a:r>
            <a:r>
              <a:rPr lang="ru-RU" sz="1800" dirty="0" smtClean="0">
                <a:solidFill>
                  <a:srgbClr val="0000FF"/>
                </a:solidFill>
              </a:rPr>
              <a:t>учебный год были организованы и подготовлены следующие мероприятия с различными объединениями дошкольных работников образовательных организаций:</a:t>
            </a:r>
            <a:endParaRPr lang="ru-RU" sz="1800" b="1" dirty="0">
              <a:solidFill>
                <a:srgbClr val="0000FF"/>
              </a:solidFill>
            </a:endParaRPr>
          </a:p>
        </p:txBody>
      </p:sp>
      <p:sp>
        <p:nvSpPr>
          <p:cNvPr id="4" name="Выгнутая вправо стрелка 3">
            <a:hlinkClick r:id="rId2" action="ppaction://hlinksldjump"/>
          </p:cNvPr>
          <p:cNvSpPr/>
          <p:nvPr/>
        </p:nvSpPr>
        <p:spPr>
          <a:xfrm>
            <a:off x="7626100" y="4956050"/>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7" name="Содержимое 6"/>
          <p:cNvGraphicFramePr>
            <a:graphicFrameLocks noGrp="1"/>
          </p:cNvGraphicFramePr>
          <p:nvPr>
            <p:ph idx="1"/>
          </p:nvPr>
        </p:nvGraphicFramePr>
        <p:xfrm>
          <a:off x="296261" y="833012"/>
          <a:ext cx="8398774" cy="4720673"/>
        </p:xfrm>
        <a:graphic>
          <a:graphicData uri="http://schemas.openxmlformats.org/drawingml/2006/table">
            <a:tbl>
              <a:tblPr firstRow="1" bandRow="1">
                <a:tableStyleId>{5C22544A-7EE6-4342-B048-85BDC9FD1C3A}</a:tableStyleId>
              </a:tblPr>
              <a:tblGrid>
                <a:gridCol w="1716079">
                  <a:extLst>
                    <a:ext uri="{9D8B030D-6E8A-4147-A177-3AD203B41FA5}">
                      <a16:colId xmlns:a16="http://schemas.microsoft.com/office/drawing/2014/main" val="20000"/>
                    </a:ext>
                  </a:extLst>
                </a:gridCol>
                <a:gridCol w="3628595">
                  <a:extLst>
                    <a:ext uri="{9D8B030D-6E8A-4147-A177-3AD203B41FA5}">
                      <a16:colId xmlns:a16="http://schemas.microsoft.com/office/drawing/2014/main" val="20001"/>
                    </a:ext>
                  </a:extLst>
                </a:gridCol>
                <a:gridCol w="1519638">
                  <a:extLst>
                    <a:ext uri="{9D8B030D-6E8A-4147-A177-3AD203B41FA5}">
                      <a16:colId xmlns:a16="http://schemas.microsoft.com/office/drawing/2014/main" val="20002"/>
                    </a:ext>
                  </a:extLst>
                </a:gridCol>
                <a:gridCol w="1534462">
                  <a:extLst>
                    <a:ext uri="{9D8B030D-6E8A-4147-A177-3AD203B41FA5}">
                      <a16:colId xmlns:a16="http://schemas.microsoft.com/office/drawing/2014/main" val="20003"/>
                    </a:ext>
                  </a:extLst>
                </a:gridCol>
              </a:tblGrid>
              <a:tr h="305413">
                <a:tc>
                  <a:txBody>
                    <a:bodyPr/>
                    <a:lstStyle/>
                    <a:p>
                      <a:pPr>
                        <a:lnSpc>
                          <a:spcPct val="107000"/>
                        </a:lnSpc>
                        <a:spcAft>
                          <a:spcPts val="800"/>
                        </a:spcAft>
                      </a:pPr>
                      <a:r>
                        <a:rPr lang="ru-RU" sz="1400" b="1" dirty="0">
                          <a:latin typeface="Times New Roman"/>
                          <a:ea typeface="Calibri"/>
                          <a:cs typeface="Times New Roman"/>
                        </a:rPr>
                        <a:t>МБДОУ</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400" b="1" dirty="0">
                          <a:latin typeface="Times New Roman"/>
                          <a:ea typeface="Calibri"/>
                          <a:cs typeface="Times New Roman"/>
                        </a:rPr>
                        <a:t>Тема</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400" b="1" dirty="0">
                          <a:latin typeface="Times New Roman"/>
                          <a:ea typeface="Calibri"/>
                          <a:cs typeface="Times New Roman"/>
                        </a:rPr>
                        <a:t>Форма</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400" b="1" dirty="0">
                          <a:latin typeface="Times New Roman"/>
                          <a:ea typeface="Calibri"/>
                          <a:cs typeface="Times New Roman"/>
                        </a:rPr>
                        <a:t>Дата</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05413">
                <a:tc>
                  <a:txBody>
                    <a:bodyPr/>
                    <a:lstStyle/>
                    <a:p>
                      <a:pPr>
                        <a:lnSpc>
                          <a:spcPct val="107000"/>
                        </a:lnSpc>
                        <a:spcAft>
                          <a:spcPts val="800"/>
                        </a:spcAft>
                      </a:pPr>
                      <a:r>
                        <a:rPr lang="ru-RU" sz="1200" dirty="0">
                          <a:latin typeface="Times New Roman"/>
                          <a:ea typeface="Calibri"/>
                          <a:cs typeface="Times New Roman"/>
                        </a:rPr>
                        <a:t>МБОУ «СШ №28»</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endParaRPr lang="ru-RU" sz="1200" dirty="0">
                        <a:latin typeface="Times New Roman"/>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Заседание городского методического объединения старших воспитателей»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22 сентября 2016г.</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29 «Стриж»</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Городской конкурс  по противопожарной тематике  «Юные таланты за безопасность»</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конкурс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октябрь </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76 «Звёздный»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Городской конкурс  спортивного танца«Звездопад»</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конкурс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апрель 2017</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2 «Россияночка»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«Особенности организации коррекционно-образовательного </a:t>
                      </a:r>
                      <a:r>
                        <a:rPr lang="ru-RU" sz="1200" dirty="0" err="1">
                          <a:latin typeface="Times New Roman"/>
                          <a:ea typeface="Calibri"/>
                          <a:cs typeface="Times New Roman"/>
                        </a:rPr>
                        <a:t>порцесса</a:t>
                      </a:r>
                      <a:r>
                        <a:rPr lang="ru-RU" sz="1200" dirty="0">
                          <a:latin typeface="Times New Roman"/>
                          <a:ea typeface="Calibri"/>
                          <a:cs typeface="Times New Roman"/>
                        </a:rPr>
                        <a:t> детского сада для детей с тяжелыми нарушениями речи»</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День открытых дверей</a:t>
                      </a:r>
                      <a:endParaRPr lang="ru-RU" sz="1100">
                        <a:latin typeface="Calibri"/>
                        <a:ea typeface="Calibri"/>
                        <a:cs typeface="Times New Roman"/>
                      </a:endParaRPr>
                    </a:p>
                  </a:txBody>
                  <a:tcPr marL="68580" marR="68580" marT="0" marB="0"/>
                </a:tc>
                <a:tc>
                  <a:txBody>
                    <a:bodyPr/>
                    <a:lstStyle/>
                    <a:p>
                      <a:pPr>
                        <a:lnSpc>
                          <a:spcPct val="200000"/>
                        </a:lnSpc>
                        <a:spcAft>
                          <a:spcPts val="800"/>
                        </a:spcAft>
                      </a:pPr>
                      <a:r>
                        <a:rPr lang="ru-RU" sz="1200">
                          <a:latin typeface="Times New Roman"/>
                          <a:ea typeface="Calibri"/>
                          <a:cs typeface="Times New Roman"/>
                        </a:rPr>
                        <a:t>10 ноября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25 «Пчёлка»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«Формирование основ культуры здоровья дошкольников»</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мастер-класс</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апрель  2017</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27 «Садко»</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«Использование нетрадиционных техник в развитии творческих способностей детей»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Мастер-класс</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25 февраля 2016 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27 «Садко»</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Сказкотерапия на воде «Волшебная анимация эбру»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Мастер-класс</a:t>
                      </a: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15 декабря  2016</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05413">
                <a:tc>
                  <a:txBody>
                    <a:bodyPr/>
                    <a:lstStyle/>
                    <a:p>
                      <a:pPr>
                        <a:lnSpc>
                          <a:spcPct val="107000"/>
                        </a:lnSpc>
                        <a:spcAft>
                          <a:spcPts val="800"/>
                        </a:spcAft>
                      </a:pPr>
                      <a:r>
                        <a:rPr lang="ru-RU" sz="1200">
                          <a:latin typeface="Times New Roman"/>
                          <a:ea typeface="Calibri"/>
                          <a:cs typeface="Times New Roman"/>
                        </a:rPr>
                        <a:t>МБДОУ «Детский сад № 31 «Светлана»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«Модель взаимодействия педагогов и специалистов  ЛОУ в период введения ФГОС»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семинар-практикум</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февраль 2017</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05413">
                <a:tc>
                  <a:txBody>
                    <a:bodyPr/>
                    <a:lstStyle/>
                    <a:p>
                      <a:pPr>
                        <a:lnSpc>
                          <a:spcPct val="107000"/>
                        </a:lnSpc>
                        <a:spcAft>
                          <a:spcPts val="800"/>
                        </a:spcAft>
                      </a:pP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endParaRPr lang="ru-RU" sz="1100" dirty="0">
                        <a:latin typeface="Calibri"/>
                        <a:ea typeface="Calibri"/>
                        <a:cs typeface="Times New Roman"/>
                      </a:endParaRPr>
                    </a:p>
                  </a:txBody>
                  <a:tcPr marL="68580" marR="68580" marT="0" marB="0"/>
                </a:tc>
                <a:tc>
                  <a:txBody>
                    <a:bodyPr/>
                    <a:lstStyle/>
                    <a:p>
                      <a:pPr>
                        <a:lnSpc>
                          <a:spcPct val="107000"/>
                        </a:lnSpc>
                        <a:spcAft>
                          <a:spcPts val="800"/>
                        </a:spcAft>
                      </a:pP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57543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гнутая вправо стрелка 3">
            <a:hlinkClick r:id="rId2" action="ppaction://hlinksldjump"/>
          </p:cNvPr>
          <p:cNvSpPr/>
          <p:nvPr/>
        </p:nvSpPr>
        <p:spPr>
          <a:xfrm>
            <a:off x="7626100" y="4956050"/>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12247743"/>
              </p:ext>
            </p:extLst>
          </p:nvPr>
        </p:nvGraphicFramePr>
        <p:xfrm>
          <a:off x="296261" y="374900"/>
          <a:ext cx="8398774" cy="4886562"/>
        </p:xfrm>
        <a:graphic>
          <a:graphicData uri="http://schemas.openxmlformats.org/drawingml/2006/table">
            <a:tbl>
              <a:tblPr firstRow="1" bandRow="1">
                <a:tableStyleId>{5C22544A-7EE6-4342-B048-85BDC9FD1C3A}</a:tableStyleId>
              </a:tblPr>
              <a:tblGrid>
                <a:gridCol w="1716079">
                  <a:extLst>
                    <a:ext uri="{9D8B030D-6E8A-4147-A177-3AD203B41FA5}">
                      <a16:colId xmlns:a16="http://schemas.microsoft.com/office/drawing/2014/main" val="20000"/>
                    </a:ext>
                  </a:extLst>
                </a:gridCol>
                <a:gridCol w="3628595">
                  <a:extLst>
                    <a:ext uri="{9D8B030D-6E8A-4147-A177-3AD203B41FA5}">
                      <a16:colId xmlns:a16="http://schemas.microsoft.com/office/drawing/2014/main" val="20001"/>
                    </a:ext>
                  </a:extLst>
                </a:gridCol>
                <a:gridCol w="1519638">
                  <a:extLst>
                    <a:ext uri="{9D8B030D-6E8A-4147-A177-3AD203B41FA5}">
                      <a16:colId xmlns:a16="http://schemas.microsoft.com/office/drawing/2014/main" val="20002"/>
                    </a:ext>
                  </a:extLst>
                </a:gridCol>
                <a:gridCol w="1534462">
                  <a:extLst>
                    <a:ext uri="{9D8B030D-6E8A-4147-A177-3AD203B41FA5}">
                      <a16:colId xmlns:a16="http://schemas.microsoft.com/office/drawing/2014/main" val="20003"/>
                    </a:ext>
                  </a:extLst>
                </a:gridCol>
              </a:tblGrid>
              <a:tr h="771562">
                <a:tc>
                  <a:txBody>
                    <a:bodyPr/>
                    <a:lstStyle/>
                    <a:p>
                      <a:pPr>
                        <a:lnSpc>
                          <a:spcPct val="107000"/>
                        </a:lnSpc>
                        <a:spcAft>
                          <a:spcPts val="800"/>
                        </a:spcAft>
                      </a:pPr>
                      <a:r>
                        <a:rPr lang="ru-RU" sz="1200" b="0" dirty="0">
                          <a:solidFill>
                            <a:schemeClr val="tx1"/>
                          </a:solidFill>
                          <a:latin typeface="Times New Roman"/>
                          <a:ea typeface="Calibri"/>
                          <a:cs typeface="Times New Roman"/>
                        </a:rPr>
                        <a:t>МБДОУ «Детский сад № 67 «Виктория»</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«Взаимосвязь нетрадиционных  техник рисования и </a:t>
                      </a:r>
                      <a:r>
                        <a:rPr lang="ru-RU" sz="1200" b="0" dirty="0" err="1">
                          <a:solidFill>
                            <a:schemeClr val="tx1"/>
                          </a:solidFill>
                          <a:latin typeface="Times New Roman"/>
                          <a:ea typeface="Calibri"/>
                          <a:cs typeface="Times New Roman"/>
                        </a:rPr>
                        <a:t>здоровьесберегающих</a:t>
                      </a:r>
                      <a:r>
                        <a:rPr lang="ru-RU" sz="1200" b="0" dirty="0">
                          <a:solidFill>
                            <a:schemeClr val="tx1"/>
                          </a:solidFill>
                          <a:latin typeface="Times New Roman"/>
                          <a:ea typeface="Calibri"/>
                          <a:cs typeface="Times New Roman"/>
                        </a:rPr>
                        <a:t> технологий в изобразительной деятельности для детей дошкольного возраста» </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мастер-класс</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tc>
                  <a:txBody>
                    <a:bodyPr/>
                    <a:lstStyle/>
                    <a:p>
                      <a:pPr>
                        <a:lnSpc>
                          <a:spcPct val="107000"/>
                        </a:lnSpc>
                        <a:spcAft>
                          <a:spcPts val="800"/>
                        </a:spcAft>
                      </a:pPr>
                      <a:r>
                        <a:rPr lang="ru-RU" sz="1200" b="0" dirty="0">
                          <a:solidFill>
                            <a:schemeClr val="tx1"/>
                          </a:solidFill>
                          <a:latin typeface="Times New Roman"/>
                          <a:ea typeface="Calibri"/>
                          <a:cs typeface="Times New Roman"/>
                        </a:rPr>
                        <a:t>ноябрь 2016</a:t>
                      </a:r>
                      <a:endParaRPr lang="ru-RU" sz="1100" b="0" dirty="0">
                        <a:solidFill>
                          <a:schemeClr val="tx1"/>
                        </a:solidFill>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r h="514375">
                <a:tc>
                  <a:txBody>
                    <a:bodyPr/>
                    <a:lstStyle/>
                    <a:p>
                      <a:pPr>
                        <a:lnSpc>
                          <a:spcPct val="107000"/>
                        </a:lnSpc>
                        <a:spcAft>
                          <a:spcPts val="800"/>
                        </a:spcAft>
                      </a:pPr>
                      <a:r>
                        <a:rPr lang="ru-RU" sz="1200">
                          <a:latin typeface="Times New Roman"/>
                          <a:ea typeface="Calibri"/>
                          <a:cs typeface="Times New Roman"/>
                        </a:rPr>
                        <a:t>МБДОУ «Детский сад № 67 «Виктория»</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«Игровая деятельность дошкольников в рамках реализации ФГОС»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Мастер-класс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15 ноября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14375">
                <a:tc>
                  <a:txBody>
                    <a:bodyPr/>
                    <a:lstStyle/>
                    <a:p>
                      <a:pPr>
                        <a:lnSpc>
                          <a:spcPct val="107000"/>
                        </a:lnSpc>
                        <a:spcAft>
                          <a:spcPts val="800"/>
                        </a:spcAft>
                      </a:pPr>
                      <a:r>
                        <a:rPr lang="ru-RU" sz="1200">
                          <a:latin typeface="Times New Roman"/>
                          <a:ea typeface="Calibri"/>
                          <a:cs typeface="Times New Roman"/>
                        </a:rPr>
                        <a:t>МБДОУ «Детский сад № 76 «Звёздный»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Мастер-класс «С чистого листа. Лэпбук – как вид совместной деятельности взрослого и детей»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мастер-класс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14 октября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14375">
                <a:tc>
                  <a:txBody>
                    <a:bodyPr/>
                    <a:lstStyle/>
                    <a:p>
                      <a:pPr>
                        <a:lnSpc>
                          <a:spcPct val="107000"/>
                        </a:lnSpc>
                        <a:spcAft>
                          <a:spcPts val="800"/>
                        </a:spcAft>
                      </a:pPr>
                      <a:r>
                        <a:rPr lang="ru-RU" sz="1200">
                          <a:latin typeface="Times New Roman"/>
                          <a:ea typeface="Calibri"/>
                          <a:cs typeface="Times New Roman"/>
                        </a:rPr>
                        <a:t>МБОУ «Детский сад №38 «Ягодка»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«Использование интерактивной доски в образовательной деятельности  с дошкольниками»</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Мастер-класс</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4 апреля 2016г.</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14375">
                <a:tc>
                  <a:txBody>
                    <a:bodyPr/>
                    <a:lstStyle/>
                    <a:p>
                      <a:pPr>
                        <a:lnSpc>
                          <a:spcPct val="107000"/>
                        </a:lnSpc>
                        <a:spcAft>
                          <a:spcPts val="800"/>
                        </a:spcAft>
                      </a:pPr>
                      <a:r>
                        <a:rPr lang="ru-RU" sz="1200">
                          <a:latin typeface="Times New Roman"/>
                          <a:ea typeface="Calibri"/>
                          <a:cs typeface="Times New Roman"/>
                        </a:rPr>
                        <a:t>МБДОУ «Детский сад №40 «Антошка»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«Радуга талантов»</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фестиваль</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24-27 апреля 2017 года</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514375">
                <a:tc>
                  <a:txBody>
                    <a:bodyPr/>
                    <a:lstStyle/>
                    <a:p>
                      <a:pPr>
                        <a:lnSpc>
                          <a:spcPct val="107000"/>
                        </a:lnSpc>
                        <a:spcAft>
                          <a:spcPts val="800"/>
                        </a:spcAft>
                      </a:pPr>
                      <a:r>
                        <a:rPr lang="ru-RU" sz="1200">
                          <a:latin typeface="Times New Roman"/>
                          <a:ea typeface="Calibri"/>
                          <a:cs typeface="Times New Roman"/>
                        </a:rPr>
                        <a:t>МБДОУ «Детский сад №49 «Настенька»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«Мандала-терапия»</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Открытое занятие с детьми</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4 апреля 2017 года</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514375">
                <a:tc>
                  <a:txBody>
                    <a:bodyPr/>
                    <a:lstStyle/>
                    <a:p>
                      <a:pPr>
                        <a:lnSpc>
                          <a:spcPct val="107000"/>
                        </a:lnSpc>
                        <a:spcAft>
                          <a:spcPts val="800"/>
                        </a:spcAft>
                      </a:pPr>
                      <a:r>
                        <a:rPr lang="ru-RU" sz="1200">
                          <a:latin typeface="Times New Roman"/>
                          <a:ea typeface="Calibri"/>
                          <a:cs typeface="Times New Roman"/>
                        </a:rPr>
                        <a:t>МБДОУ «Детский сад №76 «Звездный»</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«Звездопад»</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Фестиваль спортивного танца</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7апреля 2017года</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514375">
                <a:tc>
                  <a:txBody>
                    <a:bodyPr/>
                    <a:lstStyle/>
                    <a:p>
                      <a:pPr>
                        <a:lnSpc>
                          <a:spcPct val="107000"/>
                        </a:lnSpc>
                        <a:spcAft>
                          <a:spcPts val="800"/>
                        </a:spcAft>
                      </a:pPr>
                      <a:endParaRPr lang="ru-RU" sz="1200">
                        <a:latin typeface="Times New Roman"/>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«Пробуждение талантов»</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Городской фестиваль детского танца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20 апреля 2017 года</a:t>
                      </a:r>
                      <a:endParaRPr lang="ru-RU" sz="1100">
                        <a:latin typeface="Calibri"/>
                        <a:ea typeface="Calibri"/>
                        <a:cs typeface="Times New Roman"/>
                      </a:endParaRPr>
                    </a:p>
                  </a:txBody>
                  <a:tcPr marL="68580" marR="68580" marT="0" marB="0"/>
                </a:tc>
                <a:extLst>
                  <a:ext uri="{0D108BD9-81ED-4DB2-BD59-A6C34878D82A}">
                    <a16:rowId xmlns:a16="http://schemas.microsoft.com/office/drawing/2014/main" val="10007"/>
                  </a:ext>
                </a:extLst>
              </a:tr>
              <a:tr h="514375">
                <a:tc>
                  <a:txBody>
                    <a:bodyPr/>
                    <a:lstStyle/>
                    <a:p>
                      <a:pPr>
                        <a:lnSpc>
                          <a:spcPct val="107000"/>
                        </a:lnSpc>
                        <a:spcAft>
                          <a:spcPts val="800"/>
                        </a:spcAft>
                      </a:pPr>
                      <a:endParaRPr lang="ru-RU" sz="1200">
                        <a:latin typeface="Times New Roman"/>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«Смоленские жаворонки»</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a:latin typeface="Times New Roman"/>
                          <a:ea typeface="Calibri"/>
                          <a:cs typeface="Times New Roman"/>
                        </a:rPr>
                        <a:t>Фестиваль народной песни </a:t>
                      </a:r>
                      <a:endParaRPr lang="ru-RU" sz="1100">
                        <a:latin typeface="Calibri"/>
                        <a:ea typeface="Calibri"/>
                        <a:cs typeface="Times New Roman"/>
                      </a:endParaRPr>
                    </a:p>
                  </a:txBody>
                  <a:tcPr marL="68580" marR="68580" marT="0" marB="0"/>
                </a:tc>
                <a:tc>
                  <a:txBody>
                    <a:bodyPr/>
                    <a:lstStyle/>
                    <a:p>
                      <a:pPr>
                        <a:lnSpc>
                          <a:spcPct val="107000"/>
                        </a:lnSpc>
                        <a:spcAft>
                          <a:spcPts val="800"/>
                        </a:spcAft>
                      </a:pPr>
                      <a:r>
                        <a:rPr lang="ru-RU" sz="1200" dirty="0">
                          <a:latin typeface="Times New Roman"/>
                          <a:ea typeface="Calibri"/>
                          <a:cs typeface="Times New Roman"/>
                        </a:rPr>
                        <a:t>февраль2017 года</a:t>
                      </a:r>
                      <a:endParaRPr lang="ru-RU" sz="1100" dirty="0">
                        <a:latin typeface="Calibri"/>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57543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260" y="374900"/>
            <a:ext cx="7787955" cy="5497380"/>
          </a:xfrm>
        </p:spPr>
        <p:txBody>
          <a:bodyPr>
            <a:normAutofit fontScale="92500" lnSpcReduction="20000"/>
          </a:bodyPr>
          <a:lstStyle/>
          <a:p>
            <a:pPr algn="just">
              <a:buNone/>
            </a:pPr>
            <a:endParaRPr lang="ru-RU" sz="2300" dirty="0" smtClean="0"/>
          </a:p>
          <a:p>
            <a:pPr algn="just"/>
            <a:r>
              <a:rPr lang="ru-RU" sz="2400" dirty="0" smtClean="0"/>
              <a:t> В своей деятельности руководствуюсь Конституцией Российской Федерации, Конвенцией о правах ребенка, федеральными законами, указами и распоряжениями Президента Российской Федерации, постановлениями и распоряжениями Правительства Российской Федерации, областными законами, правовыми актами Губернатора Смоленской области, Администрации Смоленской области, правовыми актами Главы города Смоленска, Администрации города Смоленска, распоряжениями заместителей Главы города Смоленска, нормативными правовыми актами Смоленского городского Совета, Уставом города Смоленска,  Положением о должностях по техническому обеспечению деятельности Администрации города Смоленска, не относящихся к муниципальным должностям, приказами по Управлению, указаниями начальника информационно-методического отдела, настоящей должностной инструкцией. </a:t>
            </a:r>
          </a:p>
          <a:p>
            <a:pPr algn="just"/>
            <a:endParaRPr lang="ru-RU" sz="2400" dirty="0" smtClean="0"/>
          </a:p>
          <a:p>
            <a:pPr algn="just"/>
            <a:endParaRPr lang="ru-RU" sz="2200" dirty="0">
              <a:solidFill>
                <a:srgbClr val="002060"/>
              </a:solidFill>
            </a:endParaRPr>
          </a:p>
        </p:txBody>
      </p:sp>
    </p:spTree>
    <p:extLst>
      <p:ext uri="{BB962C8B-B14F-4D97-AF65-F5344CB8AC3E}">
        <p14:creationId xmlns:p14="http://schemas.microsoft.com/office/powerpoint/2010/main" val="285526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222195"/>
            <a:ext cx="8856889" cy="6566315"/>
          </a:xfrm>
        </p:spPr>
        <p:txBody>
          <a:bodyPr>
            <a:noAutofit/>
          </a:bodyPr>
          <a:lstStyle/>
          <a:p>
            <a:pPr>
              <a:buNone/>
            </a:pPr>
            <a:r>
              <a:rPr lang="ru-RU" sz="2400" b="1" dirty="0" smtClean="0">
                <a:solidFill>
                  <a:srgbClr val="0000FF"/>
                </a:solidFill>
              </a:rPr>
              <a:t>             </a:t>
            </a:r>
            <a:r>
              <a:rPr lang="ru-RU" sz="2400" b="1" dirty="0" smtClean="0">
                <a:solidFill>
                  <a:srgbClr val="0000FF"/>
                </a:solidFill>
              </a:rPr>
              <a:t>          </a:t>
            </a:r>
            <a:r>
              <a:rPr lang="ru-RU" sz="2400" b="1" dirty="0" smtClean="0">
                <a:solidFill>
                  <a:srgbClr val="0000FF"/>
                </a:solidFill>
              </a:rPr>
              <a:t>В соответствии с должностными обязанностями</a:t>
            </a:r>
            <a:r>
              <a:rPr lang="ru-RU" sz="2400" b="1" dirty="0" smtClean="0">
                <a:solidFill>
                  <a:srgbClr val="0000FF"/>
                </a:solidFill>
              </a:rPr>
              <a:t>:</a:t>
            </a:r>
          </a:p>
          <a:p>
            <a:pPr>
              <a:buNone/>
            </a:pPr>
            <a:endParaRPr lang="ru-RU" sz="2400" b="1" dirty="0" smtClean="0">
              <a:solidFill>
                <a:srgbClr val="0000FF"/>
              </a:solidFill>
            </a:endParaRPr>
          </a:p>
          <a:p>
            <a:pPr algn="just"/>
            <a:r>
              <a:rPr lang="ru-RU" sz="1500" b="1" i="1" dirty="0" smtClean="0"/>
              <a:t>координирую</a:t>
            </a:r>
            <a:r>
              <a:rPr lang="ru-RU" sz="1500" dirty="0" smtClean="0"/>
              <a:t> </a:t>
            </a:r>
            <a:r>
              <a:rPr lang="ru-RU" sz="1500" dirty="0" smtClean="0"/>
              <a:t>деятельность муниципальных образовательных организаций по созданию условий для систематического повышения профессионального уровня педагогических работников дошкольных образовательных учреждений и учителей начальных классов общеобразовательных организаций;</a:t>
            </a:r>
          </a:p>
          <a:p>
            <a:pPr algn="just"/>
            <a:r>
              <a:rPr lang="ru-RU" sz="1500" b="1" i="1" dirty="0" smtClean="0"/>
              <a:t>координирую</a:t>
            </a:r>
            <a:r>
              <a:rPr lang="ru-RU" sz="1500" dirty="0" smtClean="0"/>
              <a:t> работу профессиональных объединений педагогических работников дошкольных образовательных учреждений и учителей начальных классов общеобразовательных организаций; </a:t>
            </a:r>
          </a:p>
          <a:p>
            <a:pPr algn="just"/>
            <a:r>
              <a:rPr lang="ru-RU" sz="1500" b="1" i="1" dirty="0" smtClean="0"/>
              <a:t>осуществляю</a:t>
            </a:r>
            <a:r>
              <a:rPr lang="ru-RU" sz="1500" dirty="0" smtClean="0"/>
              <a:t> научно-теоретическую, методическую, информационную и консультативную поддержку педагогических работников дошкольных образовательных учреждений и учителей начальных классов общеобразовательных организаций по вопросам реализации основной образовательной программы дошкольного, начального общего образования, использования инновационного опыта других организаций, осуществляющих образовательную деятельность.</a:t>
            </a:r>
          </a:p>
          <a:p>
            <a:pPr algn="just"/>
            <a:r>
              <a:rPr lang="ru-RU" sz="1500" b="1" i="1" dirty="0" smtClean="0"/>
              <a:t>создаю условия </a:t>
            </a:r>
            <a:r>
              <a:rPr lang="ru-RU" sz="1500" dirty="0" smtClean="0"/>
              <a:t>для профессионального развития педагогических работников дошкольных образовательных учреждений и учителей начальных классов общеобразовательных организаций;</a:t>
            </a:r>
          </a:p>
          <a:p>
            <a:pPr algn="just"/>
            <a:r>
              <a:rPr lang="ru-RU" sz="1500" b="1" i="1" dirty="0" smtClean="0"/>
              <a:t>осуществляю</a:t>
            </a:r>
            <a:r>
              <a:rPr lang="ru-RU" sz="1500" dirty="0" smtClean="0"/>
              <a:t> подготовку и проведение научно-практических конференций, педагогических чтений, конкурсов профессионального</a:t>
            </a:r>
            <a:r>
              <a:rPr lang="ru-RU" sz="1500" b="1" dirty="0" smtClean="0"/>
              <a:t> </a:t>
            </a:r>
            <a:r>
              <a:rPr lang="ru-RU" sz="1500" dirty="0" smtClean="0"/>
              <a:t>педагогического мастерства среди педагогических работников дошкольных образовательных учреждений и учителей начальных классов общеобразовательных организаций;</a:t>
            </a:r>
          </a:p>
          <a:p>
            <a:pPr algn="just"/>
            <a:r>
              <a:rPr lang="ru-RU" sz="1500" b="1" i="1" dirty="0" smtClean="0"/>
              <a:t>организую</a:t>
            </a:r>
            <a:r>
              <a:rPr lang="ru-RU" sz="1500" dirty="0" smtClean="0"/>
              <a:t> проведение интеллектуальных и творческих конкурсов, фестивалей для детей дошкольных образовательных учреждений и обучающихся начальных классов общеобразовательных организаций.</a:t>
            </a:r>
          </a:p>
          <a:p>
            <a:pPr algn="just"/>
            <a:r>
              <a:rPr lang="ru-RU" sz="1500" b="1" i="1" dirty="0" smtClean="0"/>
              <a:t>осуществляю</a:t>
            </a:r>
            <a:r>
              <a:rPr lang="ru-RU" sz="1500" dirty="0" smtClean="0"/>
              <a:t> информационное обеспечение муниципальных образовательных организаций в пределах своей компетенции;</a:t>
            </a:r>
          </a:p>
          <a:p>
            <a:endParaRPr lang="en-US" sz="2200" dirty="0" smtClean="0">
              <a:solidFill>
                <a:srgbClr val="002060"/>
              </a:solidFill>
            </a:endParaRPr>
          </a:p>
          <a:p>
            <a:endParaRPr lang="en-US" sz="2200"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9" descr="D:\НИКОНОВА\Титульники на папки и разное\Нарышев\Финтифлюшка.png"/>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6147" name="Picture 21" descr="D:\НИКОНОВА\Титульники на папки и разное\Нарышев\Фон КузТСиД.png"/>
          <p:cNvPicPr>
            <a:picLocks noChangeAspect="1" noChangeArrowheads="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6148" name="Rectangle 14"/>
          <p:cNvSpPr>
            <a:spLocks noChangeArrowheads="1"/>
          </p:cNvSpPr>
          <p:nvPr/>
        </p:nvSpPr>
        <p:spPr bwMode="auto">
          <a:xfrm>
            <a:off x="1446213" y="876300"/>
            <a:ext cx="7346950" cy="2209800"/>
          </a:xfrm>
          <a:prstGeom prst="rect">
            <a:avLst/>
          </a:prstGeom>
          <a:noFill/>
          <a:ln w="9525">
            <a:noFill/>
            <a:miter lim="800000"/>
            <a:headEnd/>
            <a:tailEnd/>
          </a:ln>
        </p:spPr>
        <p:txBody>
          <a:bodyPr lIns="234000" anchor="ctr"/>
          <a:lstStyle/>
          <a:p>
            <a:endParaRPr lang="ru-RU" sz="2700" b="1">
              <a:latin typeface="Tahoma" pitchFamily="34" charset="0"/>
            </a:endParaRPr>
          </a:p>
        </p:txBody>
      </p:sp>
      <p:sp>
        <p:nvSpPr>
          <p:cNvPr id="6149" name="TextBox 18"/>
          <p:cNvSpPr txBox="1">
            <a:spLocks noChangeArrowheads="1"/>
          </p:cNvSpPr>
          <p:nvPr/>
        </p:nvSpPr>
        <p:spPr bwMode="auto">
          <a:xfrm>
            <a:off x="754375" y="1749245"/>
            <a:ext cx="8389624" cy="2985433"/>
          </a:xfrm>
          <a:prstGeom prst="rect">
            <a:avLst/>
          </a:prstGeom>
          <a:noFill/>
          <a:ln w="9525">
            <a:noFill/>
            <a:miter lim="800000"/>
            <a:headEnd/>
            <a:tailEnd/>
          </a:ln>
        </p:spPr>
        <p:txBody>
          <a:bodyPr wrap="square">
            <a:spAutoFit/>
          </a:bodyPr>
          <a:lstStyle/>
          <a:p>
            <a:r>
              <a:rPr lang="ru-RU" sz="2800" b="1" dirty="0" smtClean="0"/>
              <a:t>·прогностическая и планирующая;</a:t>
            </a:r>
          </a:p>
          <a:p>
            <a:r>
              <a:rPr lang="ru-RU" sz="2800" b="1" dirty="0" smtClean="0"/>
              <a:t>·аналитическая;</a:t>
            </a:r>
          </a:p>
          <a:p>
            <a:r>
              <a:rPr lang="ru-RU" sz="2800" b="1" dirty="0" smtClean="0"/>
              <a:t>·координационная;</a:t>
            </a:r>
          </a:p>
          <a:p>
            <a:r>
              <a:rPr lang="ru-RU" sz="2800" b="1" dirty="0" smtClean="0"/>
              <a:t>·содержательная;</a:t>
            </a:r>
          </a:p>
          <a:p>
            <a:r>
              <a:rPr lang="ru-RU" sz="2800" b="1" dirty="0" smtClean="0"/>
              <a:t>·обучающая;</a:t>
            </a:r>
          </a:p>
          <a:p>
            <a:r>
              <a:rPr lang="ru-RU" sz="2800" b="1" dirty="0" smtClean="0"/>
              <a:t>·контрольно-диагностическая.</a:t>
            </a:r>
          </a:p>
          <a:p>
            <a:pPr algn="l"/>
            <a:endParaRPr lang="ru-RU" sz="2000" i="1" dirty="0"/>
          </a:p>
        </p:txBody>
      </p:sp>
      <p:sp>
        <p:nvSpPr>
          <p:cNvPr id="6" name="Rectangle 2"/>
          <p:cNvSpPr txBox="1">
            <a:spLocks noChangeArrowheads="1"/>
          </p:cNvSpPr>
          <p:nvPr/>
        </p:nvSpPr>
        <p:spPr>
          <a:xfrm>
            <a:off x="0" y="527604"/>
            <a:ext cx="9144000" cy="916231"/>
          </a:xfrm>
          <a:prstGeom prst="rect">
            <a:avLst/>
          </a:prstGeom>
        </p:spPr>
        <p:txBody>
          <a:bodyPr anchor="ctr">
            <a:normAutofit/>
          </a:bodyPr>
          <a:lstStyle/>
          <a:p>
            <a:r>
              <a:rPr lang="ru-RU" sz="3200" b="1" dirty="0" smtClean="0"/>
              <a:t>          </a:t>
            </a:r>
            <a:r>
              <a:rPr lang="ru-RU" sz="3200" b="1" dirty="0" smtClean="0">
                <a:solidFill>
                  <a:srgbClr val="0000FF"/>
                </a:solidFill>
              </a:rPr>
              <a:t>Основные функции, которые я выполняю:</a:t>
            </a:r>
            <a:endParaRPr lang="ru-RU" sz="3200" dirty="0">
              <a:solidFill>
                <a:srgbClr val="0000FF"/>
              </a:solidFill>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07080" y="985721"/>
            <a:ext cx="8093365" cy="5497380"/>
          </a:xfrm>
        </p:spPr>
        <p:txBody>
          <a:bodyPr>
            <a:noAutofit/>
          </a:bodyPr>
          <a:lstStyle/>
          <a:p>
            <a:pPr>
              <a:buNone/>
            </a:pPr>
            <a:r>
              <a:rPr lang="ru-RU" sz="1600" b="1" dirty="0" smtClean="0"/>
              <a:t>                                                      </a:t>
            </a:r>
            <a:endParaRPr lang="ru-RU" sz="2200" dirty="0" smtClean="0">
              <a:solidFill>
                <a:srgbClr val="C00000"/>
              </a:solidFill>
            </a:endParaRPr>
          </a:p>
          <a:p>
            <a:pPr>
              <a:buNone/>
            </a:pPr>
            <a:endParaRPr lang="ru-RU" sz="1600" dirty="0" smtClean="0"/>
          </a:p>
          <a:p>
            <a:pPr>
              <a:buNone/>
            </a:pPr>
            <a:r>
              <a:rPr lang="ru-RU" sz="1600" dirty="0" smtClean="0"/>
              <a:t>   </a:t>
            </a:r>
            <a:endParaRPr lang="ru-RU" sz="2200" dirty="0" smtClean="0">
              <a:solidFill>
                <a:srgbClr val="C00000"/>
              </a:solidFill>
            </a:endParaRPr>
          </a:p>
          <a:p>
            <a:pPr marL="0" indent="0">
              <a:buNone/>
            </a:pPr>
            <a:r>
              <a:rPr lang="ru-RU" sz="2200" dirty="0" smtClean="0"/>
              <a:t>	</a:t>
            </a:r>
            <a:r>
              <a:rPr lang="ru-RU" sz="2200" dirty="0"/>
              <a:t/>
            </a:r>
            <a:br>
              <a:rPr lang="ru-RU" sz="2200" dirty="0"/>
            </a:br>
            <a:endParaRPr lang="ru-RU" sz="2200" dirty="0">
              <a:solidFill>
                <a:srgbClr val="C00000"/>
              </a:solidFill>
            </a:endParaRPr>
          </a:p>
          <a:p>
            <a:pPr marL="0" indent="0">
              <a:buNone/>
            </a:pPr>
            <a:endParaRPr lang="ru-RU" sz="2200" dirty="0"/>
          </a:p>
        </p:txBody>
      </p:sp>
      <p:sp>
        <p:nvSpPr>
          <p:cNvPr id="4" name="Заголовок 2"/>
          <p:cNvSpPr>
            <a:spLocks noGrp="1"/>
          </p:cNvSpPr>
          <p:nvPr>
            <p:ph type="title"/>
          </p:nvPr>
        </p:nvSpPr>
        <p:spPr>
          <a:xfrm>
            <a:off x="1517900" y="69491"/>
            <a:ext cx="6710784" cy="916229"/>
          </a:xfrm>
        </p:spPr>
        <p:txBody>
          <a:bodyPr>
            <a:noAutofit/>
          </a:bodyPr>
          <a:lstStyle/>
          <a:p>
            <a:r>
              <a:rPr lang="ru-RU" sz="2800" b="1" dirty="0" smtClean="0"/>
              <a:t>               </a:t>
            </a:r>
            <a:br>
              <a:rPr lang="ru-RU" sz="2800" b="1" dirty="0" smtClean="0"/>
            </a:br>
            <a:r>
              <a:rPr lang="ru-RU" sz="2800" b="1" dirty="0" smtClean="0"/>
              <a:t>            </a:t>
            </a:r>
            <a:r>
              <a:rPr lang="ru-RU" sz="2400" b="1" dirty="0" smtClean="0">
                <a:solidFill>
                  <a:srgbClr val="0000FF"/>
                </a:solidFill>
              </a:rPr>
              <a:t>Основные направления работы:</a:t>
            </a:r>
            <a:r>
              <a:rPr lang="ru-RU" sz="2000" b="1" dirty="0" smtClean="0"/>
              <a:t/>
            </a:r>
            <a:br>
              <a:rPr lang="ru-RU" sz="2000" b="1" dirty="0" smtClean="0"/>
            </a:br>
            <a:r>
              <a:rPr lang="ru-RU" sz="2000" b="1" dirty="0" smtClean="0"/>
              <a:t>      </a:t>
            </a:r>
            <a:r>
              <a:rPr lang="en-US" sz="2000" b="1" dirty="0" smtClean="0"/>
              <a:t> I.</a:t>
            </a:r>
            <a:r>
              <a:rPr lang="ru-RU" sz="2000" b="1" dirty="0" smtClean="0"/>
              <a:t>Организационно-методическая деятельность.</a:t>
            </a:r>
            <a:r>
              <a:rPr lang="ru-RU" sz="2000" dirty="0" smtClean="0"/>
              <a:t/>
            </a:r>
            <a:br>
              <a:rPr lang="ru-RU" sz="2000" dirty="0" smtClean="0"/>
            </a:br>
            <a:r>
              <a:rPr lang="ru-RU" sz="2000" b="1" dirty="0" smtClean="0"/>
              <a:t/>
            </a:r>
            <a:br>
              <a:rPr lang="ru-RU" sz="2000" b="1" dirty="0" smtClean="0"/>
            </a:br>
            <a:endParaRPr 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124421"/>
              </p:ext>
            </p:extLst>
          </p:nvPr>
        </p:nvGraphicFramePr>
        <p:xfrm>
          <a:off x="143555" y="1071966"/>
          <a:ext cx="8856891" cy="4746148"/>
        </p:xfrm>
        <a:graphic>
          <a:graphicData uri="http://schemas.openxmlformats.org/drawingml/2006/table">
            <a:tbl>
              <a:tblPr firstRow="1" bandRow="1">
                <a:tableStyleId>{5C22544A-7EE6-4342-B048-85BDC9FD1C3A}</a:tableStyleId>
              </a:tblPr>
              <a:tblGrid>
                <a:gridCol w="458115">
                  <a:extLst>
                    <a:ext uri="{9D8B030D-6E8A-4147-A177-3AD203B41FA5}">
                      <a16:colId xmlns:a16="http://schemas.microsoft.com/office/drawing/2014/main" val="20000"/>
                    </a:ext>
                  </a:extLst>
                </a:gridCol>
                <a:gridCol w="6975346">
                  <a:extLst>
                    <a:ext uri="{9D8B030D-6E8A-4147-A177-3AD203B41FA5}">
                      <a16:colId xmlns:a16="http://schemas.microsoft.com/office/drawing/2014/main" val="20001"/>
                    </a:ext>
                  </a:extLst>
                </a:gridCol>
                <a:gridCol w="1423430">
                  <a:extLst>
                    <a:ext uri="{9D8B030D-6E8A-4147-A177-3AD203B41FA5}">
                      <a16:colId xmlns:a16="http://schemas.microsoft.com/office/drawing/2014/main" val="20002"/>
                    </a:ext>
                  </a:extLst>
                </a:gridCol>
              </a:tblGrid>
              <a:tr h="371869">
                <a:tc>
                  <a:txBody>
                    <a:bodyPr/>
                    <a:lstStyle/>
                    <a:p>
                      <a:pPr algn="ctr">
                        <a:lnSpc>
                          <a:spcPct val="107000"/>
                        </a:lnSpc>
                        <a:spcAft>
                          <a:spcPts val="800"/>
                        </a:spcAft>
                      </a:pPr>
                      <a:r>
                        <a:rPr lang="ru-RU" sz="1400" b="1" dirty="0">
                          <a:latin typeface="Times New Roman"/>
                          <a:ea typeface="Calibri"/>
                          <a:cs typeface="Times New Roman"/>
                        </a:rPr>
                        <a:t>№</a:t>
                      </a:r>
                      <a:r>
                        <a:rPr lang="ru-RU" sz="1400" b="1" dirty="0" smtClean="0">
                          <a:latin typeface="Times New Roman"/>
                          <a:ea typeface="Calibri"/>
                          <a:cs typeface="Times New Roman"/>
                        </a:rPr>
                        <a:t>п/п</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smtClean="0">
                          <a:latin typeface="Times New Roman"/>
                          <a:ea typeface="Calibri"/>
                          <a:cs typeface="Times New Roman"/>
                        </a:rPr>
                        <a:t>Мероприятия</a:t>
                      </a:r>
                      <a:endParaRPr lang="ru-RU" sz="1100" dirty="0">
                        <a:latin typeface="Calibri"/>
                        <a:ea typeface="Calibri"/>
                        <a:cs typeface="Times New Roman"/>
                      </a:endParaRPr>
                    </a:p>
                  </a:txBody>
                  <a:tcPr marL="0" marR="0" marT="0" marB="0" anchor="ctr"/>
                </a:tc>
                <a:tc>
                  <a:txBody>
                    <a:bodyPr/>
                    <a:lstStyle/>
                    <a:p>
                      <a:pPr>
                        <a:lnSpc>
                          <a:spcPct val="107000"/>
                        </a:lnSpc>
                        <a:spcAft>
                          <a:spcPts val="800"/>
                        </a:spcAft>
                      </a:pPr>
                      <a:r>
                        <a:rPr lang="ru-RU" sz="1400" b="1" dirty="0" smtClean="0">
                          <a:latin typeface="Times New Roman"/>
                          <a:ea typeface="Calibri"/>
                          <a:cs typeface="Times New Roman"/>
                        </a:rPr>
                        <a:t>       Сроки </a:t>
                      </a:r>
                      <a:endParaRPr lang="ru-RU" sz="1100" dirty="0">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861830">
                <a:tc>
                  <a:txBody>
                    <a:bodyPr/>
                    <a:lstStyle/>
                    <a:p>
                      <a:pPr algn="ctr">
                        <a:lnSpc>
                          <a:spcPct val="107000"/>
                        </a:lnSpc>
                        <a:spcAft>
                          <a:spcPts val="800"/>
                        </a:spcAft>
                      </a:pPr>
                      <a:r>
                        <a:rPr lang="ru-RU" sz="1400" dirty="0">
                          <a:latin typeface="Times New Roman"/>
                          <a:ea typeface="Calibri"/>
                          <a:cs typeface="Times New Roman"/>
                        </a:rPr>
                        <a:t>1</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Изучение запросов, методическое сопровождение и оказание практической помощи</a:t>
                      </a:r>
                      <a:r>
                        <a:rPr lang="ru-RU" sz="1600" dirty="0" smtClean="0">
                          <a:latin typeface="Times New Roman"/>
                          <a:ea typeface="Calibri"/>
                          <a:cs typeface="Times New Roman"/>
                        </a:rPr>
                        <a:t>: </a:t>
                      </a:r>
                      <a:r>
                        <a:rPr lang="ru-RU" sz="1600" dirty="0">
                          <a:latin typeface="Times New Roman"/>
                          <a:ea typeface="Calibri"/>
                          <a:cs typeface="Times New Roman"/>
                        </a:rPr>
                        <a:t>педагогическим работникам в период подготовки к аттестации, в </a:t>
                      </a:r>
                      <a:r>
                        <a:rPr lang="ru-RU" sz="1600" dirty="0" err="1" smtClean="0">
                          <a:latin typeface="Times New Roman"/>
                          <a:ea typeface="Calibri"/>
                          <a:cs typeface="Times New Roman"/>
                        </a:rPr>
                        <a:t>межаттестационный</a:t>
                      </a:r>
                      <a:r>
                        <a:rPr lang="ru-RU" sz="1600" dirty="0" smtClean="0">
                          <a:latin typeface="Times New Roman"/>
                          <a:ea typeface="Calibri"/>
                          <a:cs typeface="Times New Roman"/>
                        </a:rPr>
                        <a:t> период.</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 </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1"/>
                  </a:ext>
                </a:extLst>
              </a:tr>
              <a:tr h="861830">
                <a:tc>
                  <a:txBody>
                    <a:bodyPr/>
                    <a:lstStyle/>
                    <a:p>
                      <a:pPr algn="ctr">
                        <a:lnSpc>
                          <a:spcPct val="107000"/>
                        </a:lnSpc>
                        <a:spcAft>
                          <a:spcPts val="800"/>
                        </a:spcAft>
                      </a:pPr>
                      <a:r>
                        <a:rPr lang="ru-RU" sz="1400" dirty="0">
                          <a:latin typeface="Times New Roman"/>
                          <a:ea typeface="Calibri"/>
                          <a:cs typeface="Times New Roman"/>
                        </a:rPr>
                        <a:t>2.</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Прогнозирование, планирование и повышение квалификации </a:t>
                      </a:r>
                      <a:r>
                        <a:rPr lang="ru-RU" sz="1600" dirty="0" smtClean="0">
                          <a:latin typeface="Times New Roman"/>
                          <a:ea typeface="Calibri"/>
                          <a:cs typeface="Times New Roman"/>
                        </a:rPr>
                        <a:t>педагогических </a:t>
                      </a:r>
                      <a:r>
                        <a:rPr lang="ru-RU" sz="1600" dirty="0">
                          <a:latin typeface="Times New Roman"/>
                          <a:ea typeface="Calibri"/>
                          <a:cs typeface="Times New Roman"/>
                        </a:rPr>
                        <a:t>работников ОУ, </a:t>
                      </a:r>
                      <a:r>
                        <a:rPr lang="ru-RU" sz="1600" dirty="0" smtClean="0">
                          <a:latin typeface="Times New Roman"/>
                          <a:ea typeface="Calibri"/>
                          <a:cs typeface="Times New Roman"/>
                        </a:rPr>
                        <a:t> и МБДОУ, оказание </a:t>
                      </a:r>
                      <a:r>
                        <a:rPr lang="ru-RU" sz="1600" dirty="0">
                          <a:latin typeface="Times New Roman"/>
                          <a:ea typeface="Calibri"/>
                          <a:cs typeface="Times New Roman"/>
                        </a:rPr>
                        <a:t>им информационно-методической помощи в системе непрерывного образования.</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 </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2"/>
                  </a:ext>
                </a:extLst>
              </a:tr>
              <a:tr h="277690">
                <a:tc>
                  <a:txBody>
                    <a:bodyPr/>
                    <a:lstStyle/>
                    <a:p>
                      <a:pPr algn="ctr">
                        <a:lnSpc>
                          <a:spcPct val="107000"/>
                        </a:lnSpc>
                        <a:spcAft>
                          <a:spcPts val="800"/>
                        </a:spcAft>
                      </a:pPr>
                      <a:r>
                        <a:rPr lang="ru-RU" sz="1400" dirty="0">
                          <a:latin typeface="Times New Roman"/>
                          <a:ea typeface="Calibri"/>
                          <a:cs typeface="Times New Roman"/>
                        </a:rPr>
                        <a:t>3.</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Организация городских  методических объединений.</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en-US" sz="1600" dirty="0" err="1">
                          <a:latin typeface="Times New Roman"/>
                          <a:ea typeface="Calibri"/>
                          <a:cs typeface="Times New Roman"/>
                        </a:rPr>
                        <a:t>Сентябрь</a:t>
                      </a:r>
                      <a:r>
                        <a:rPr lang="en-US" sz="1600" dirty="0">
                          <a:latin typeface="Times New Roman"/>
                          <a:ea typeface="Calibri"/>
                          <a:cs typeface="Times New Roman"/>
                        </a:rPr>
                        <a:t> </a:t>
                      </a:r>
                      <a:r>
                        <a:rPr lang="ru-RU" sz="1600" dirty="0">
                          <a:latin typeface="Times New Roman"/>
                          <a:ea typeface="Calibri"/>
                          <a:cs typeface="Times New Roman"/>
                        </a:rPr>
                        <a:t> 2016</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3"/>
                  </a:ext>
                </a:extLst>
              </a:tr>
              <a:tr h="886932">
                <a:tc>
                  <a:txBody>
                    <a:bodyPr/>
                    <a:lstStyle/>
                    <a:p>
                      <a:pPr algn="ctr">
                        <a:lnSpc>
                          <a:spcPct val="107000"/>
                        </a:lnSpc>
                        <a:spcAft>
                          <a:spcPts val="800"/>
                        </a:spcAft>
                      </a:pPr>
                      <a:r>
                        <a:rPr lang="ru-RU" sz="1400" dirty="0">
                          <a:latin typeface="Times New Roman"/>
                          <a:ea typeface="Calibri"/>
                          <a:cs typeface="Times New Roman"/>
                        </a:rPr>
                        <a:t>4.</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Определение опорных школ, дошкольных </a:t>
                      </a:r>
                      <a:r>
                        <a:rPr lang="ru-RU" sz="1600" dirty="0" smtClean="0">
                          <a:latin typeface="Times New Roman"/>
                          <a:ea typeface="Calibri"/>
                          <a:cs typeface="Times New Roman"/>
                        </a:rPr>
                        <a:t>учреждений</a:t>
                      </a:r>
                      <a:r>
                        <a:rPr lang="ru-RU" sz="1600" baseline="0" dirty="0" smtClean="0">
                          <a:latin typeface="Times New Roman"/>
                          <a:ea typeface="Calibri"/>
                          <a:cs typeface="Times New Roman"/>
                        </a:rPr>
                        <a:t> </a:t>
                      </a:r>
                      <a:r>
                        <a:rPr lang="ru-RU" sz="1600" dirty="0" smtClean="0">
                          <a:latin typeface="Times New Roman"/>
                          <a:ea typeface="Calibri"/>
                          <a:cs typeface="Times New Roman"/>
                        </a:rPr>
                        <a:t>для </a:t>
                      </a:r>
                      <a:r>
                        <a:rPr lang="ru-RU" sz="1600" dirty="0">
                          <a:latin typeface="Times New Roman"/>
                          <a:ea typeface="Calibri"/>
                          <a:cs typeface="Times New Roman"/>
                        </a:rPr>
                        <a:t>проведения семинаров-практикумов и других мероприятий с педагогическими работниками ОУ.</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Май-июнь 2016</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4"/>
                  </a:ext>
                </a:extLst>
              </a:tr>
              <a:tr h="916237">
                <a:tc>
                  <a:txBody>
                    <a:bodyPr/>
                    <a:lstStyle/>
                    <a:p>
                      <a:pPr algn="ctr">
                        <a:lnSpc>
                          <a:spcPct val="107000"/>
                        </a:lnSpc>
                        <a:spcAft>
                          <a:spcPts val="800"/>
                        </a:spcAft>
                      </a:pPr>
                      <a:r>
                        <a:rPr lang="ru-RU" sz="1400" dirty="0">
                          <a:latin typeface="Times New Roman"/>
                          <a:ea typeface="Calibri"/>
                          <a:cs typeface="Times New Roman"/>
                        </a:rPr>
                        <a:t>5.</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Подготовка и проведение семинаров, мастер-классов, «круглых столов», научно- практических конференций, педагогических чтений, конкурсов профессионального  педагогического мастерства работников ОУ.</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5"/>
                  </a:ext>
                </a:extLst>
              </a:tr>
              <a:tr h="569760">
                <a:tc>
                  <a:txBody>
                    <a:bodyPr/>
                    <a:lstStyle/>
                    <a:p>
                      <a:pPr algn="ctr">
                        <a:lnSpc>
                          <a:spcPct val="107000"/>
                        </a:lnSpc>
                        <a:spcAft>
                          <a:spcPts val="800"/>
                        </a:spcAft>
                      </a:pPr>
                      <a:r>
                        <a:rPr lang="ru-RU" sz="1400" dirty="0">
                          <a:latin typeface="Times New Roman"/>
                          <a:ea typeface="Calibri"/>
                          <a:cs typeface="Times New Roman"/>
                        </a:rPr>
                        <a:t>6</a:t>
                      </a:r>
                      <a:endParaRPr lang="ru-RU" sz="11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Организация и проведение фестивалей, конкурсов, </a:t>
                      </a:r>
                      <a:r>
                        <a:rPr lang="ru-RU" sz="1600" dirty="0" smtClean="0">
                          <a:latin typeface="Times New Roman"/>
                          <a:ea typeface="Calibri"/>
                          <a:cs typeface="Times New Roman"/>
                        </a:rPr>
                        <a:t>предметных конференций,</a:t>
                      </a:r>
                      <a:r>
                        <a:rPr lang="ru-RU" sz="1600" baseline="0" dirty="0" smtClean="0">
                          <a:latin typeface="Times New Roman"/>
                          <a:ea typeface="Calibri"/>
                          <a:cs typeface="Times New Roman"/>
                        </a:rPr>
                        <a:t> семинаров, мастер-классов, педагогических чтений и др.</a:t>
                      </a:r>
                      <a:r>
                        <a:rPr lang="ru-RU" sz="1600" dirty="0" smtClean="0">
                          <a:latin typeface="Times New Roman"/>
                          <a:ea typeface="Calibri"/>
                          <a:cs typeface="Times New Roman"/>
                        </a:rPr>
                        <a:t>.</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4423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907080" y="985721"/>
            <a:ext cx="8093365" cy="5497380"/>
          </a:xfrm>
        </p:spPr>
        <p:txBody>
          <a:bodyPr>
            <a:noAutofit/>
          </a:bodyPr>
          <a:lstStyle/>
          <a:p>
            <a:pPr>
              <a:buNone/>
            </a:pPr>
            <a:r>
              <a:rPr lang="ru-RU" sz="1600" b="1" dirty="0" smtClean="0"/>
              <a:t>                                                      </a:t>
            </a:r>
            <a:endParaRPr lang="ru-RU" sz="2200" dirty="0" smtClean="0">
              <a:solidFill>
                <a:srgbClr val="C00000"/>
              </a:solidFill>
            </a:endParaRPr>
          </a:p>
          <a:p>
            <a:endParaRPr lang="ru-RU" sz="1600" dirty="0" smtClean="0"/>
          </a:p>
          <a:p>
            <a:pPr marL="0" indent="0">
              <a:buNone/>
            </a:pPr>
            <a:endParaRPr lang="ru-RU" sz="2200" dirty="0" smtClean="0">
              <a:solidFill>
                <a:srgbClr val="C00000"/>
              </a:solidFill>
            </a:endParaRPr>
          </a:p>
          <a:p>
            <a:pPr marL="0" indent="0">
              <a:buNone/>
            </a:pPr>
            <a:r>
              <a:rPr lang="ru-RU" sz="2200" dirty="0" smtClean="0"/>
              <a:t>	</a:t>
            </a:r>
            <a:r>
              <a:rPr lang="ru-RU" sz="2200" dirty="0"/>
              <a:t/>
            </a:r>
            <a:br>
              <a:rPr lang="ru-RU" sz="2200" dirty="0"/>
            </a:br>
            <a:endParaRPr lang="ru-RU" sz="2200" dirty="0">
              <a:solidFill>
                <a:srgbClr val="C00000"/>
              </a:solidFill>
            </a:endParaRPr>
          </a:p>
          <a:p>
            <a:pPr marL="0" indent="0">
              <a:buNone/>
            </a:pPr>
            <a:endParaRPr lang="ru-RU" sz="2200" dirty="0"/>
          </a:p>
        </p:txBody>
      </p:sp>
      <p:sp>
        <p:nvSpPr>
          <p:cNvPr id="4" name="Заголовок 2"/>
          <p:cNvSpPr>
            <a:spLocks noGrp="1"/>
          </p:cNvSpPr>
          <p:nvPr>
            <p:ph type="title"/>
          </p:nvPr>
        </p:nvSpPr>
        <p:spPr>
          <a:xfrm>
            <a:off x="1517900" y="222195"/>
            <a:ext cx="6710784" cy="458115"/>
          </a:xfrm>
        </p:spPr>
        <p:txBody>
          <a:bodyPr>
            <a:noAutofit/>
          </a:bodyPr>
          <a:lstStyle/>
          <a:p>
            <a:r>
              <a:rPr lang="ru-RU" sz="2000" b="1" dirty="0" smtClean="0"/>
              <a:t>                          </a:t>
            </a:r>
            <a:r>
              <a:rPr lang="en-US" sz="2000" b="1" dirty="0" smtClean="0"/>
              <a:t>II</a:t>
            </a:r>
            <a:r>
              <a:rPr lang="ru-RU" sz="2000" b="1" dirty="0" smtClean="0"/>
              <a:t>. Аналитическая деятельность. </a:t>
            </a:r>
            <a:endParaRPr lang="ru-RU" sz="2000" dirty="0"/>
          </a:p>
        </p:txBody>
      </p:sp>
      <p:graphicFrame>
        <p:nvGraphicFramePr>
          <p:cNvPr id="8" name="Таблица 7"/>
          <p:cNvGraphicFramePr>
            <a:graphicFrameLocks noGrp="1"/>
          </p:cNvGraphicFramePr>
          <p:nvPr>
            <p:extLst>
              <p:ext uri="{D42A27DB-BD31-4B8C-83A1-F6EECF244321}">
                <p14:modId xmlns:p14="http://schemas.microsoft.com/office/powerpoint/2010/main" val="998799469"/>
              </p:ext>
            </p:extLst>
          </p:nvPr>
        </p:nvGraphicFramePr>
        <p:xfrm>
          <a:off x="601672" y="985721"/>
          <a:ext cx="8246069" cy="5191970"/>
        </p:xfrm>
        <a:graphic>
          <a:graphicData uri="http://schemas.openxmlformats.org/drawingml/2006/table">
            <a:tbl>
              <a:tblPr firstRow="1" bandRow="1">
                <a:tableStyleId>{5C22544A-7EE6-4342-B048-85BDC9FD1C3A}</a:tableStyleId>
              </a:tblPr>
              <a:tblGrid>
                <a:gridCol w="818005">
                  <a:extLst>
                    <a:ext uri="{9D8B030D-6E8A-4147-A177-3AD203B41FA5}">
                      <a16:colId xmlns:a16="http://schemas.microsoft.com/office/drawing/2014/main" val="20000"/>
                    </a:ext>
                  </a:extLst>
                </a:gridCol>
                <a:gridCol w="5577237">
                  <a:extLst>
                    <a:ext uri="{9D8B030D-6E8A-4147-A177-3AD203B41FA5}">
                      <a16:colId xmlns:a16="http://schemas.microsoft.com/office/drawing/2014/main" val="20001"/>
                    </a:ext>
                  </a:extLst>
                </a:gridCol>
                <a:gridCol w="1850827">
                  <a:extLst>
                    <a:ext uri="{9D8B030D-6E8A-4147-A177-3AD203B41FA5}">
                      <a16:colId xmlns:a16="http://schemas.microsoft.com/office/drawing/2014/main" val="20002"/>
                    </a:ext>
                  </a:extLst>
                </a:gridCol>
              </a:tblGrid>
              <a:tr h="911914">
                <a:tc>
                  <a:txBody>
                    <a:bodyPr/>
                    <a:lstStyle/>
                    <a:p>
                      <a:pPr algn="ctr">
                        <a:lnSpc>
                          <a:spcPct val="107000"/>
                        </a:lnSpc>
                        <a:spcAft>
                          <a:spcPts val="800"/>
                        </a:spcAft>
                      </a:pPr>
                      <a:r>
                        <a:rPr lang="ru-RU" sz="1400" b="1" dirty="0" smtClean="0">
                          <a:latin typeface="Times New Roman"/>
                          <a:ea typeface="Calibri"/>
                          <a:cs typeface="Times New Roman"/>
                        </a:rPr>
                        <a:t>№ п/п</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Мероприятия</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Сроки </a:t>
                      </a:r>
                      <a:endParaRPr lang="ru-RU" sz="1100" dirty="0">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1122714">
                <a:tc>
                  <a:txBody>
                    <a:bodyPr/>
                    <a:lstStyle/>
                    <a:p>
                      <a:pPr>
                        <a:lnSpc>
                          <a:spcPct val="107000"/>
                        </a:lnSpc>
                        <a:spcAft>
                          <a:spcPts val="800"/>
                        </a:spcAft>
                      </a:pPr>
                      <a:r>
                        <a:rPr lang="ru-RU" sz="1600" dirty="0">
                          <a:latin typeface="Times New Roman"/>
                          <a:ea typeface="Calibri"/>
                          <a:cs typeface="Times New Roman"/>
                        </a:rPr>
                        <a:t>1.</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Мониторинг профессиональных и информационных потребностей  педагогических работников.</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в течение учебного года </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1"/>
                  </a:ext>
                </a:extLst>
              </a:tr>
              <a:tr h="911914">
                <a:tc>
                  <a:txBody>
                    <a:bodyPr/>
                    <a:lstStyle/>
                    <a:p>
                      <a:pPr>
                        <a:lnSpc>
                          <a:spcPct val="107000"/>
                        </a:lnSpc>
                        <a:spcAft>
                          <a:spcPts val="800"/>
                        </a:spcAft>
                      </a:pPr>
                      <a:r>
                        <a:rPr lang="ru-RU" sz="1600" dirty="0">
                          <a:latin typeface="Times New Roman"/>
                          <a:ea typeface="Calibri"/>
                          <a:cs typeface="Times New Roman"/>
                        </a:rPr>
                        <a:t>2.</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Создание базы данных о педагогических работниках РМО.</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сентябрь-октябрь</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2"/>
                  </a:ext>
                </a:extLst>
              </a:tr>
              <a:tr h="1122714">
                <a:tc>
                  <a:txBody>
                    <a:bodyPr/>
                    <a:lstStyle/>
                    <a:p>
                      <a:pPr>
                        <a:lnSpc>
                          <a:spcPct val="107000"/>
                        </a:lnSpc>
                        <a:spcAft>
                          <a:spcPts val="800"/>
                        </a:spcAft>
                      </a:pPr>
                      <a:r>
                        <a:rPr lang="ru-RU" sz="1600">
                          <a:latin typeface="Times New Roman"/>
                          <a:ea typeface="Calibri"/>
                          <a:cs typeface="Times New Roman"/>
                        </a:rPr>
                        <a:t>3.</a:t>
                      </a:r>
                      <a:endParaRPr lang="ru-RU" sz="120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Изучение и анализ состояния и результатов методической работы в ОУ на уровне ШМО, </a:t>
                      </a:r>
                      <a:r>
                        <a:rPr lang="ru-RU" sz="1600" dirty="0" smtClean="0">
                          <a:latin typeface="Times New Roman"/>
                          <a:ea typeface="Calibri"/>
                          <a:cs typeface="Times New Roman"/>
                        </a:rPr>
                        <a:t>ГМО</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май-июнь</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3"/>
                  </a:ext>
                </a:extLst>
              </a:tr>
              <a:tr h="1122714">
                <a:tc>
                  <a:txBody>
                    <a:bodyPr/>
                    <a:lstStyle/>
                    <a:p>
                      <a:pPr>
                        <a:lnSpc>
                          <a:spcPct val="107000"/>
                        </a:lnSpc>
                        <a:spcAft>
                          <a:spcPts val="800"/>
                        </a:spcAft>
                      </a:pPr>
                      <a:r>
                        <a:rPr lang="ru-RU" sz="1600">
                          <a:latin typeface="Times New Roman"/>
                          <a:ea typeface="Calibri"/>
                          <a:cs typeface="Times New Roman"/>
                        </a:rPr>
                        <a:t>4.</a:t>
                      </a:r>
                      <a:endParaRPr lang="ru-RU" sz="120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Изучение, обобщение и распространение передового педагогического опыта.</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44231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1212490" y="527605"/>
            <a:ext cx="7787955" cy="4733855"/>
          </a:xfrm>
        </p:spPr>
        <p:txBody>
          <a:bodyPr>
            <a:normAutofit/>
          </a:bodyPr>
          <a:lstStyle/>
          <a:p>
            <a:pPr marL="0" indent="0">
              <a:buNone/>
            </a:pPr>
            <a:r>
              <a:rPr lang="ru-RU" sz="2400" dirty="0" smtClean="0">
                <a:solidFill>
                  <a:srgbClr val="FF0000"/>
                </a:solidFill>
              </a:rPr>
              <a:t>	</a:t>
            </a:r>
            <a:endParaRPr lang="ru-RU" sz="2200" dirty="0">
              <a:solidFill>
                <a:srgbClr val="002060"/>
              </a:solidFill>
            </a:endParaRPr>
          </a:p>
        </p:txBody>
      </p:sp>
      <p:sp>
        <p:nvSpPr>
          <p:cNvPr id="5" name="Заголовок 2"/>
          <p:cNvSpPr>
            <a:spLocks noGrp="1"/>
          </p:cNvSpPr>
          <p:nvPr>
            <p:ph type="title"/>
          </p:nvPr>
        </p:nvSpPr>
        <p:spPr>
          <a:xfrm>
            <a:off x="1365195" y="69491"/>
            <a:ext cx="6863489" cy="305410"/>
          </a:xfrm>
        </p:spPr>
        <p:txBody>
          <a:bodyPr>
            <a:normAutofit fontScale="90000"/>
          </a:bodyPr>
          <a:lstStyle/>
          <a:p>
            <a:r>
              <a:rPr lang="ru-RU" sz="2400" b="1" dirty="0" smtClean="0"/>
              <a:t>     </a:t>
            </a:r>
            <a:r>
              <a:rPr lang="en-US" sz="2400" b="1" dirty="0" smtClean="0"/>
              <a:t>III</a:t>
            </a:r>
            <a:r>
              <a:rPr lang="ru-RU" sz="2400" b="1" dirty="0" smtClean="0"/>
              <a:t>.Организация информационной поддержки ОУ.</a:t>
            </a:r>
            <a:endParaRPr lang="ru-RU" sz="2400" dirty="0"/>
          </a:p>
        </p:txBody>
      </p:sp>
      <p:sp>
        <p:nvSpPr>
          <p:cNvPr id="6" name="Выгнутая вправо стрелка 5">
            <a:hlinkClick r:id="rId3" action="ppaction://hlinksldjump"/>
          </p:cNvPr>
          <p:cNvSpPr/>
          <p:nvPr/>
        </p:nvSpPr>
        <p:spPr>
          <a:xfrm>
            <a:off x="296260" y="5414165"/>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757908711"/>
              </p:ext>
            </p:extLst>
          </p:nvPr>
        </p:nvGraphicFramePr>
        <p:xfrm>
          <a:off x="1523999" y="680310"/>
          <a:ext cx="7171035" cy="4894823"/>
        </p:xfrm>
        <a:graphic>
          <a:graphicData uri="http://schemas.openxmlformats.org/drawingml/2006/table">
            <a:tbl>
              <a:tblPr firstRow="1" bandRow="1">
                <a:tableStyleId>{5C22544A-7EE6-4342-B048-85BDC9FD1C3A}</a:tableStyleId>
              </a:tblPr>
              <a:tblGrid>
                <a:gridCol w="711363">
                  <a:extLst>
                    <a:ext uri="{9D8B030D-6E8A-4147-A177-3AD203B41FA5}">
                      <a16:colId xmlns:a16="http://schemas.microsoft.com/office/drawing/2014/main" val="20000"/>
                    </a:ext>
                  </a:extLst>
                </a:gridCol>
                <a:gridCol w="4670501">
                  <a:extLst>
                    <a:ext uri="{9D8B030D-6E8A-4147-A177-3AD203B41FA5}">
                      <a16:colId xmlns:a16="http://schemas.microsoft.com/office/drawing/2014/main" val="20001"/>
                    </a:ext>
                  </a:extLst>
                </a:gridCol>
                <a:gridCol w="1789171">
                  <a:extLst>
                    <a:ext uri="{9D8B030D-6E8A-4147-A177-3AD203B41FA5}">
                      <a16:colId xmlns:a16="http://schemas.microsoft.com/office/drawing/2014/main" val="20002"/>
                    </a:ext>
                  </a:extLst>
                </a:gridCol>
              </a:tblGrid>
              <a:tr h="600812">
                <a:tc>
                  <a:txBody>
                    <a:bodyPr/>
                    <a:lstStyle/>
                    <a:p>
                      <a:pPr algn="ctr">
                        <a:lnSpc>
                          <a:spcPct val="107000"/>
                        </a:lnSpc>
                        <a:spcAft>
                          <a:spcPts val="800"/>
                        </a:spcAft>
                      </a:pPr>
                      <a:r>
                        <a:rPr lang="ru-RU" sz="1400" b="1" dirty="0">
                          <a:latin typeface="Times New Roman"/>
                          <a:ea typeface="Calibri"/>
                          <a:cs typeface="Times New Roman"/>
                        </a:rPr>
                        <a:t> </a:t>
                      </a:r>
                      <a:r>
                        <a:rPr lang="ru-RU" sz="1400" b="1" dirty="0" smtClean="0">
                          <a:latin typeface="Times New Roman"/>
                          <a:ea typeface="Calibri"/>
                          <a:cs typeface="Times New Roman"/>
                        </a:rPr>
                        <a:t>№ п/п</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Мероприятия</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Сроки </a:t>
                      </a:r>
                      <a:endParaRPr lang="ru-RU" sz="1100" dirty="0">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600812">
                <a:tc>
                  <a:txBody>
                    <a:bodyPr/>
                    <a:lstStyle/>
                    <a:p>
                      <a:pPr algn="ctr">
                        <a:lnSpc>
                          <a:spcPct val="107000"/>
                        </a:lnSpc>
                        <a:spcAft>
                          <a:spcPts val="800"/>
                        </a:spcAft>
                      </a:pPr>
                      <a:r>
                        <a:rPr lang="ru-RU" sz="1600" dirty="0">
                          <a:latin typeface="Times New Roman"/>
                          <a:ea typeface="Calibri"/>
                          <a:cs typeface="Times New Roman"/>
                        </a:rPr>
                        <a:t>1.</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Разработка, подбор методических материалов, обеспечение образовательных учреждений нормативными документами.</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в течение учебного года</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1"/>
                  </a:ext>
                </a:extLst>
              </a:tr>
              <a:tr h="1118974">
                <a:tc>
                  <a:txBody>
                    <a:bodyPr/>
                    <a:lstStyle/>
                    <a:p>
                      <a:pPr algn="ctr">
                        <a:lnSpc>
                          <a:spcPct val="107000"/>
                        </a:lnSpc>
                        <a:spcAft>
                          <a:spcPts val="800"/>
                        </a:spcAft>
                      </a:pPr>
                      <a:r>
                        <a:rPr lang="ru-RU" sz="1600" dirty="0">
                          <a:latin typeface="Times New Roman"/>
                          <a:ea typeface="Calibri"/>
                          <a:cs typeface="Times New Roman"/>
                        </a:rPr>
                        <a:t>2.</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Информирование учителей о новых направлениях в развитии начального общего образования, </a:t>
                      </a:r>
                      <a:r>
                        <a:rPr lang="ru-RU" sz="1600" dirty="0" smtClean="0">
                          <a:latin typeface="Times New Roman"/>
                          <a:ea typeface="Calibri"/>
                          <a:cs typeface="Times New Roman"/>
                        </a:rPr>
                        <a:t>дошкольного образования, о </a:t>
                      </a:r>
                      <a:r>
                        <a:rPr lang="ru-RU" sz="1600" dirty="0">
                          <a:latin typeface="Times New Roman"/>
                          <a:ea typeface="Calibri"/>
                          <a:cs typeface="Times New Roman"/>
                        </a:rPr>
                        <a:t>содержании образовательных программ, новых учебниках, учебно-методических комплектах, видеоматериалах, рекомендациях.</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в течение учебного года</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2"/>
                  </a:ext>
                </a:extLst>
              </a:tr>
              <a:tr h="600812">
                <a:tc>
                  <a:txBody>
                    <a:bodyPr/>
                    <a:lstStyle/>
                    <a:p>
                      <a:pPr algn="ctr">
                        <a:lnSpc>
                          <a:spcPct val="107000"/>
                        </a:lnSpc>
                        <a:spcAft>
                          <a:spcPts val="800"/>
                        </a:spcAft>
                      </a:pPr>
                      <a:r>
                        <a:rPr lang="ru-RU" sz="1600" dirty="0">
                          <a:latin typeface="Times New Roman"/>
                          <a:ea typeface="Calibri"/>
                          <a:cs typeface="Times New Roman"/>
                        </a:rPr>
                        <a:t>3.</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Ознакомление педагогических работников ОУ с опытом инновационной деятельности учителей РМО.</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в течение учебного года</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3"/>
                  </a:ext>
                </a:extLst>
              </a:tr>
              <a:tr h="600812">
                <a:tc>
                  <a:txBody>
                    <a:bodyPr/>
                    <a:lstStyle/>
                    <a:p>
                      <a:pPr algn="ctr">
                        <a:lnSpc>
                          <a:spcPct val="107000"/>
                        </a:lnSpc>
                        <a:spcAft>
                          <a:spcPts val="800"/>
                        </a:spcAft>
                      </a:pPr>
                      <a:r>
                        <a:rPr lang="ru-RU" sz="1600" dirty="0">
                          <a:latin typeface="Times New Roman"/>
                          <a:ea typeface="Calibri"/>
                          <a:cs typeface="Times New Roman"/>
                        </a:rPr>
                        <a:t>4.</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spc="-45" dirty="0">
                          <a:latin typeface="Times New Roman"/>
                          <a:ea typeface="Calibri"/>
                          <a:cs typeface="Times New Roman"/>
                        </a:rPr>
                        <a:t>Организация мониторинговой деятельности по изучению курса ОРКСЭ.</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a:latin typeface="Times New Roman"/>
                          <a:ea typeface="Calibri"/>
                          <a:cs typeface="Times New Roman"/>
                        </a:rPr>
                        <a:t>в течение учебного года</a:t>
                      </a:r>
                      <a:endParaRPr lang="ru-RU" sz="1200">
                        <a:latin typeface="Calibri"/>
                        <a:ea typeface="Calibri"/>
                        <a:cs typeface="Times New Roman"/>
                      </a:endParaRPr>
                    </a:p>
                  </a:txBody>
                  <a:tcPr marL="0" marR="0" marT="0" marB="0"/>
                </a:tc>
                <a:extLst>
                  <a:ext uri="{0D108BD9-81ED-4DB2-BD59-A6C34878D82A}">
                    <a16:rowId xmlns:a16="http://schemas.microsoft.com/office/drawing/2014/main" val="10004"/>
                  </a:ext>
                </a:extLst>
              </a:tr>
              <a:tr h="600812">
                <a:tc>
                  <a:txBody>
                    <a:bodyPr/>
                    <a:lstStyle/>
                    <a:p>
                      <a:pPr algn="ctr">
                        <a:lnSpc>
                          <a:spcPct val="107000"/>
                        </a:lnSpc>
                        <a:spcAft>
                          <a:spcPts val="800"/>
                        </a:spcAft>
                      </a:pPr>
                      <a:r>
                        <a:rPr lang="ru-RU" sz="1600" dirty="0">
                          <a:latin typeface="Times New Roman"/>
                          <a:ea typeface="Calibri"/>
                          <a:cs typeface="Times New Roman"/>
                        </a:rPr>
                        <a:t>5.</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Техническое сопровождение городских  мероприятий.</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69024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Объект 1"/>
          <p:cNvSpPr>
            <a:spLocks noGrp="1"/>
          </p:cNvSpPr>
          <p:nvPr>
            <p:ph idx="1"/>
          </p:nvPr>
        </p:nvSpPr>
        <p:spPr>
          <a:xfrm>
            <a:off x="1517899" y="1291130"/>
            <a:ext cx="7626101" cy="4275740"/>
          </a:xfrm>
        </p:spPr>
        <p:txBody>
          <a:bodyPr>
            <a:normAutofit/>
          </a:bodyPr>
          <a:lstStyle/>
          <a:p>
            <a:pPr marL="0" indent="0">
              <a:buNone/>
            </a:pPr>
            <a:r>
              <a:rPr lang="ru-RU" sz="2200" dirty="0" smtClean="0"/>
              <a:t>	</a:t>
            </a:r>
            <a:endParaRPr lang="ru-RU" sz="2200" dirty="0">
              <a:solidFill>
                <a:srgbClr val="002060"/>
              </a:solidFill>
            </a:endParaRPr>
          </a:p>
        </p:txBody>
      </p:sp>
      <p:sp>
        <p:nvSpPr>
          <p:cNvPr id="4" name="Заголовок 2"/>
          <p:cNvSpPr>
            <a:spLocks noGrp="1"/>
          </p:cNvSpPr>
          <p:nvPr>
            <p:ph type="title"/>
          </p:nvPr>
        </p:nvSpPr>
        <p:spPr>
          <a:xfrm>
            <a:off x="1517900" y="222195"/>
            <a:ext cx="6710784" cy="458115"/>
          </a:xfrm>
        </p:spPr>
        <p:txBody>
          <a:bodyPr>
            <a:normAutofit fontScale="90000"/>
          </a:bodyPr>
          <a:lstStyle/>
          <a:p>
            <a:r>
              <a:rPr lang="ru-RU" sz="2800" b="1" dirty="0" smtClean="0"/>
              <a:t>             </a:t>
            </a:r>
            <a:r>
              <a:rPr lang="en-US" sz="2800" b="1" dirty="0" smtClean="0"/>
              <a:t>IV.</a:t>
            </a:r>
            <a:r>
              <a:rPr lang="ru-RU" sz="2800" b="1" dirty="0" smtClean="0"/>
              <a:t>Консультационная деятельность.</a:t>
            </a:r>
            <a:endParaRPr lang="ru-RU" sz="2800" dirty="0"/>
          </a:p>
        </p:txBody>
      </p:sp>
      <p:sp>
        <p:nvSpPr>
          <p:cNvPr id="6" name="Выгнутая вправо стрелка 5">
            <a:hlinkClick r:id="rId3" action="ppaction://hlinksldjump"/>
          </p:cNvPr>
          <p:cNvSpPr/>
          <p:nvPr/>
        </p:nvSpPr>
        <p:spPr>
          <a:xfrm>
            <a:off x="296260" y="5414165"/>
            <a:ext cx="916230" cy="1443835"/>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623326876"/>
              </p:ext>
            </p:extLst>
          </p:nvPr>
        </p:nvGraphicFramePr>
        <p:xfrm>
          <a:off x="1524000" y="1397000"/>
          <a:ext cx="6712920" cy="2064773"/>
        </p:xfrm>
        <a:graphic>
          <a:graphicData uri="http://schemas.openxmlformats.org/drawingml/2006/table">
            <a:tbl>
              <a:tblPr firstRow="1" bandRow="1">
                <a:tableStyleId>{5C22544A-7EE6-4342-B048-85BDC9FD1C3A}</a:tableStyleId>
              </a:tblPr>
              <a:tblGrid>
                <a:gridCol w="1338554">
                  <a:extLst>
                    <a:ext uri="{9D8B030D-6E8A-4147-A177-3AD203B41FA5}">
                      <a16:colId xmlns:a16="http://schemas.microsoft.com/office/drawing/2014/main" val="20000"/>
                    </a:ext>
                  </a:extLst>
                </a:gridCol>
                <a:gridCol w="3389201">
                  <a:extLst>
                    <a:ext uri="{9D8B030D-6E8A-4147-A177-3AD203B41FA5}">
                      <a16:colId xmlns:a16="http://schemas.microsoft.com/office/drawing/2014/main" val="20001"/>
                    </a:ext>
                  </a:extLst>
                </a:gridCol>
                <a:gridCol w="1985165">
                  <a:extLst>
                    <a:ext uri="{9D8B030D-6E8A-4147-A177-3AD203B41FA5}">
                      <a16:colId xmlns:a16="http://schemas.microsoft.com/office/drawing/2014/main" val="20002"/>
                    </a:ext>
                  </a:extLst>
                </a:gridCol>
              </a:tblGrid>
              <a:tr h="872480">
                <a:tc>
                  <a:txBody>
                    <a:bodyPr/>
                    <a:lstStyle/>
                    <a:p>
                      <a:pPr algn="ctr">
                        <a:lnSpc>
                          <a:spcPct val="107000"/>
                        </a:lnSpc>
                        <a:spcAft>
                          <a:spcPts val="800"/>
                        </a:spcAft>
                      </a:pPr>
                      <a:r>
                        <a:rPr lang="ru-RU" sz="1400" b="1" dirty="0" smtClean="0">
                          <a:latin typeface="Times New Roman"/>
                          <a:ea typeface="Calibri"/>
                          <a:cs typeface="Times New Roman"/>
                        </a:rPr>
                        <a:t>№ п/п</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Мероприятия</a:t>
                      </a:r>
                      <a:endParaRPr lang="ru-RU" sz="1100" dirty="0">
                        <a:latin typeface="Calibri"/>
                        <a:ea typeface="Calibri"/>
                        <a:cs typeface="Times New Roman"/>
                      </a:endParaRPr>
                    </a:p>
                  </a:txBody>
                  <a:tcPr marL="0" marR="0" marT="0" marB="0" anchor="ctr"/>
                </a:tc>
                <a:tc>
                  <a:txBody>
                    <a:bodyPr/>
                    <a:lstStyle/>
                    <a:p>
                      <a:pPr algn="ctr">
                        <a:lnSpc>
                          <a:spcPct val="107000"/>
                        </a:lnSpc>
                        <a:spcAft>
                          <a:spcPts val="800"/>
                        </a:spcAft>
                      </a:pPr>
                      <a:r>
                        <a:rPr lang="ru-RU" sz="1400" b="1" dirty="0">
                          <a:latin typeface="Times New Roman"/>
                          <a:ea typeface="Calibri"/>
                          <a:cs typeface="Times New Roman"/>
                        </a:rPr>
                        <a:t>Сроки </a:t>
                      </a:r>
                      <a:endParaRPr lang="ru-RU" sz="1100" dirty="0">
                        <a:latin typeface="Calibri"/>
                        <a:ea typeface="Calibri"/>
                        <a:cs typeface="Times New Roman"/>
                      </a:endParaRPr>
                    </a:p>
                  </a:txBody>
                  <a:tcPr marL="0" marR="0" marT="0" marB="0" anchor="ctr"/>
                </a:tc>
                <a:extLst>
                  <a:ext uri="{0D108BD9-81ED-4DB2-BD59-A6C34878D82A}">
                    <a16:rowId xmlns:a16="http://schemas.microsoft.com/office/drawing/2014/main" val="10000"/>
                  </a:ext>
                </a:extLst>
              </a:tr>
              <a:tr h="1192293">
                <a:tc>
                  <a:txBody>
                    <a:bodyPr/>
                    <a:lstStyle/>
                    <a:p>
                      <a:pPr algn="ctr">
                        <a:lnSpc>
                          <a:spcPct val="107000"/>
                        </a:lnSpc>
                        <a:spcAft>
                          <a:spcPts val="800"/>
                        </a:spcAft>
                      </a:pPr>
                      <a:r>
                        <a:rPr lang="ru-RU" sz="1600" dirty="0">
                          <a:latin typeface="Times New Roman"/>
                          <a:ea typeface="Calibri"/>
                          <a:cs typeface="Times New Roman"/>
                        </a:rPr>
                        <a:t>1.</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Организация консультационной работы для педагогических работников ОУ.</a:t>
                      </a:r>
                      <a:endParaRPr lang="ru-RU" sz="1200" dirty="0">
                        <a:latin typeface="Calibri"/>
                        <a:ea typeface="Calibri"/>
                        <a:cs typeface="Times New Roman"/>
                      </a:endParaRPr>
                    </a:p>
                  </a:txBody>
                  <a:tcPr marL="0" marR="0" marT="0" marB="0"/>
                </a:tc>
                <a:tc>
                  <a:txBody>
                    <a:bodyPr/>
                    <a:lstStyle/>
                    <a:p>
                      <a:pPr>
                        <a:lnSpc>
                          <a:spcPct val="107000"/>
                        </a:lnSpc>
                        <a:spcAft>
                          <a:spcPts val="800"/>
                        </a:spcAft>
                      </a:pPr>
                      <a:r>
                        <a:rPr lang="ru-RU" sz="1600" dirty="0">
                          <a:latin typeface="Times New Roman"/>
                          <a:ea typeface="Calibri"/>
                          <a:cs typeface="Times New Roman"/>
                        </a:rPr>
                        <a:t>в течение учебного года </a:t>
                      </a:r>
                      <a:endParaRPr lang="ru-RU" sz="1200" dirty="0">
                        <a:latin typeface="Calibri"/>
                        <a:ea typeface="Calibri"/>
                        <a:cs typeface="Times New Roman"/>
                      </a:endParaRPr>
                    </a:p>
                  </a:txBody>
                  <a:tcPr marL="0" marR="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4270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TotalTime>
  <Words>3481</Words>
  <Application>Microsoft Office PowerPoint</Application>
  <PresentationFormat>Экран (4:3)</PresentationFormat>
  <Paragraphs>308</Paragraphs>
  <Slides>24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Calibri</vt:lpstr>
      <vt:lpstr>Tahoma</vt:lpstr>
      <vt:lpstr>Times New Roman</vt:lpstr>
      <vt:lpstr>Office Theme</vt:lpstr>
      <vt:lpstr>В каталоге положительного педагогического опыта № 45    ГМО учителей начальных классов МБОУ и ГМО МБДОУ</vt:lpstr>
      <vt:lpstr>  </vt:lpstr>
      <vt:lpstr>Презентация PowerPoint</vt:lpstr>
      <vt:lpstr>Презентация PowerPoint</vt:lpstr>
      <vt:lpstr>Презентация PowerPoint</vt:lpstr>
      <vt:lpstr>                            Основные направления работы:        I.Организационно-методическая деятельность.  </vt:lpstr>
      <vt:lpstr>                          II. Аналитическая деятельность. </vt:lpstr>
      <vt:lpstr>     III.Организация информационной поддержки ОУ.</vt:lpstr>
      <vt:lpstr>             IV.Консультационная деятельность.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Формы методической работы, которые я использую в своей работе:</vt:lpstr>
      <vt:lpstr>Презентация PowerPoint</vt:lpstr>
      <vt:lpstr>За 2016-2017 год мной были организованы и  подготовлены следующие семинары с различными объединениями учителей начальных классов образовательных организаций:</vt:lpstr>
      <vt:lpstr>Презентация PowerPoint</vt:lpstr>
      <vt:lpstr>За 2016-2017 учебный год были организованы и подготовлены следующие мероприятия с различными объединениями дошкольных работников образовательных организаций:</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268</cp:revision>
  <dcterms:created xsi:type="dcterms:W3CDTF">2013-08-21T19:17:07Z</dcterms:created>
  <dcterms:modified xsi:type="dcterms:W3CDTF">2018-09-19T06:59:49Z</dcterms:modified>
</cp:coreProperties>
</file>