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444D2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444D2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EFAC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028128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4816" y="560844"/>
            <a:ext cx="6547103" cy="173125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444D2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EFAC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2812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6567" y="1037328"/>
            <a:ext cx="8190864" cy="1245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444D2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6559" y="2065326"/>
            <a:ext cx="8020684" cy="4615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47626" y="699185"/>
            <a:ext cx="564769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598805">
              <a:lnSpc>
                <a:spcPct val="100000"/>
              </a:lnSpc>
              <a:spcBef>
                <a:spcPts val="105"/>
              </a:spcBef>
            </a:pPr>
            <a:r>
              <a:rPr sz="2000" spc="-10" dirty="0"/>
              <a:t>Педагог</a:t>
            </a:r>
            <a:r>
              <a:rPr sz="2000" spc="-5" dirty="0"/>
              <a:t> </a:t>
            </a:r>
            <a:r>
              <a:rPr sz="2000" spc="-10" dirty="0"/>
              <a:t>планирует</a:t>
            </a:r>
            <a:r>
              <a:rPr sz="2000" spc="-5" dirty="0"/>
              <a:t> </a:t>
            </a:r>
            <a:r>
              <a:rPr sz="2000" dirty="0"/>
              <a:t>свою </a:t>
            </a:r>
            <a:r>
              <a:rPr sz="2000" spc="-5" dirty="0"/>
              <a:t>деятельность, </a:t>
            </a:r>
            <a:r>
              <a:rPr sz="2000" dirty="0"/>
              <a:t> </a:t>
            </a:r>
            <a:r>
              <a:rPr sz="2000" spc="-10" dirty="0"/>
              <a:t>следуя</a:t>
            </a:r>
            <a:r>
              <a:rPr sz="2000" spc="-30" dirty="0"/>
              <a:t> </a:t>
            </a:r>
            <a:r>
              <a:rPr sz="2000" spc="-5" dirty="0"/>
              <a:t>за  ребёнком,</a:t>
            </a:r>
            <a:r>
              <a:rPr sz="2000" spc="415" dirty="0"/>
              <a:t> </a:t>
            </a:r>
            <a:r>
              <a:rPr sz="2000" spc="-15" dirty="0"/>
              <a:t>наблюдая</a:t>
            </a:r>
            <a:r>
              <a:rPr sz="2000" spc="-25" dirty="0"/>
              <a:t> </a:t>
            </a:r>
            <a:r>
              <a:rPr sz="2000" spc="-5" dirty="0"/>
              <a:t>за</a:t>
            </a:r>
            <a:r>
              <a:rPr sz="2000" spc="440" dirty="0"/>
              <a:t> </a:t>
            </a:r>
            <a:r>
              <a:rPr sz="2000" spc="-5" dirty="0"/>
              <a:t>его</a:t>
            </a:r>
            <a:r>
              <a:rPr sz="2000" spc="-10" dirty="0"/>
              <a:t> </a:t>
            </a:r>
            <a:r>
              <a:rPr sz="2000" spc="-5" dirty="0"/>
              <a:t>развитием,</a:t>
            </a:r>
            <a:endParaRPr sz="2000"/>
          </a:p>
          <a:p>
            <a:pPr marL="1748155">
              <a:lnSpc>
                <a:spcPct val="100000"/>
              </a:lnSpc>
            </a:pPr>
            <a:r>
              <a:rPr sz="2000" spc="-5" dirty="0"/>
              <a:t>за</a:t>
            </a:r>
            <a:r>
              <a:rPr sz="2000" spc="409" dirty="0"/>
              <a:t> </a:t>
            </a:r>
            <a:r>
              <a:rPr sz="2000" spc="-5" dirty="0"/>
              <a:t>его</a:t>
            </a:r>
            <a:r>
              <a:rPr sz="2000" spc="-35" dirty="0"/>
              <a:t> </a:t>
            </a:r>
            <a:r>
              <a:rPr sz="2000" spc="-5" dirty="0"/>
              <a:t>интересами.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35940" y="1898395"/>
            <a:ext cx="8016240" cy="397573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800" b="1" spc="-10" dirty="0">
                <a:latin typeface="Constantia"/>
                <a:cs typeface="Constantia"/>
              </a:rPr>
              <a:t>Возможности</a:t>
            </a:r>
            <a:r>
              <a:rPr sz="1800" b="1" spc="325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и</a:t>
            </a:r>
            <a:r>
              <a:rPr sz="1800" b="1" spc="330" dirty="0">
                <a:latin typeface="Constantia"/>
                <a:cs typeface="Constantia"/>
              </a:rPr>
              <a:t> </a:t>
            </a:r>
            <a:r>
              <a:rPr sz="1800" b="1" spc="-5" dirty="0">
                <a:latin typeface="Constantia"/>
                <a:cs typeface="Constantia"/>
              </a:rPr>
              <a:t>способности</a:t>
            </a:r>
            <a:r>
              <a:rPr sz="1800" b="1" spc="-85" dirty="0">
                <a:latin typeface="Constantia"/>
                <a:cs typeface="Constantia"/>
              </a:rPr>
              <a:t> </a:t>
            </a:r>
            <a:r>
              <a:rPr sz="1800" b="1" spc="-15" dirty="0">
                <a:latin typeface="Constantia"/>
                <a:cs typeface="Constantia"/>
              </a:rPr>
              <a:t>педагога:</a:t>
            </a:r>
            <a:endParaRPr sz="1800">
              <a:latin typeface="Constantia"/>
              <a:cs typeface="Constantia"/>
            </a:endParaRPr>
          </a:p>
          <a:p>
            <a:pPr marL="286385" marR="758825" indent="-274320">
              <a:lnSpc>
                <a:spcPct val="100000"/>
              </a:lnSpc>
              <a:spcBef>
                <a:spcPts val="434"/>
              </a:spcBef>
              <a:buClr>
                <a:srgbClr val="E7BC29"/>
              </a:buClr>
              <a:buSzPct val="94444"/>
              <a:buChar char="-"/>
              <a:tabLst>
                <a:tab pos="286385" algn="l"/>
                <a:tab pos="287020" algn="l"/>
              </a:tabLst>
            </a:pPr>
            <a:r>
              <a:rPr sz="1800" spc="-10" dirty="0">
                <a:latin typeface="Constantia"/>
                <a:cs typeface="Constantia"/>
              </a:rPr>
              <a:t>Планировать</a:t>
            </a:r>
            <a:r>
              <a:rPr sz="1800" spc="37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разные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виды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37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содержание</a:t>
            </a:r>
            <a:r>
              <a:rPr sz="1800" spc="34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детской</a:t>
            </a:r>
            <a:r>
              <a:rPr sz="1800" spc="36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деятельности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в </a:t>
            </a:r>
            <a:r>
              <a:rPr sz="1800" spc="-44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соответствии</a:t>
            </a:r>
            <a:r>
              <a:rPr sz="1800" spc="34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с</a:t>
            </a:r>
            <a:r>
              <a:rPr sz="1800" spc="37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интересами</a:t>
            </a:r>
            <a:r>
              <a:rPr sz="1800" spc="37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воспитанников;</a:t>
            </a:r>
            <a:endParaRPr sz="1800">
              <a:latin typeface="Constantia"/>
              <a:cs typeface="Constantia"/>
            </a:endParaRPr>
          </a:p>
          <a:p>
            <a:pPr marL="286385" marR="381000" indent="-274320">
              <a:lnSpc>
                <a:spcPct val="100000"/>
              </a:lnSpc>
              <a:spcBef>
                <a:spcPts val="430"/>
              </a:spcBef>
              <a:buClr>
                <a:srgbClr val="E7BC29"/>
              </a:buClr>
              <a:buSzPct val="94444"/>
              <a:buChar char="-"/>
              <a:tabLst>
                <a:tab pos="286385" algn="l"/>
                <a:tab pos="287020" algn="l"/>
              </a:tabLst>
            </a:pPr>
            <a:r>
              <a:rPr sz="1800" spc="-5" dirty="0">
                <a:latin typeface="Constantia"/>
                <a:cs typeface="Constantia"/>
              </a:rPr>
              <a:t>Рационально</a:t>
            </a:r>
            <a:r>
              <a:rPr sz="1800" spc="35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организовывать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образовательный</a:t>
            </a:r>
            <a:r>
              <a:rPr sz="1800" spc="409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процесс,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оптимально </a:t>
            </a:r>
            <a:r>
              <a:rPr sz="1800" spc="-44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определять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направление</a:t>
            </a:r>
            <a:r>
              <a:rPr sz="1800" spc="38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развития</a:t>
            </a:r>
            <a:r>
              <a:rPr sz="1800" spc="4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каждого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ребёнка;</a:t>
            </a:r>
            <a:endParaRPr sz="1800">
              <a:latin typeface="Constantia"/>
              <a:cs typeface="Constantia"/>
            </a:endParaRPr>
          </a:p>
          <a:p>
            <a:pPr marL="286385" marR="5080" indent="-274320">
              <a:lnSpc>
                <a:spcPct val="100000"/>
              </a:lnSpc>
              <a:spcBef>
                <a:spcPts val="430"/>
              </a:spcBef>
              <a:buClr>
                <a:srgbClr val="E7BC29"/>
              </a:buClr>
              <a:buSzPct val="94444"/>
              <a:buChar char="-"/>
              <a:tabLst>
                <a:tab pos="286385" algn="l"/>
                <a:tab pos="287020" algn="l"/>
              </a:tabLst>
            </a:pPr>
            <a:r>
              <a:rPr sz="1800" spc="-15" dirty="0">
                <a:latin typeface="Constantia"/>
                <a:cs typeface="Constantia"/>
              </a:rPr>
              <a:t>Реализовывать</a:t>
            </a:r>
            <a:r>
              <a:rPr sz="1800" spc="36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творческий</a:t>
            </a:r>
            <a:r>
              <a:rPr sz="1800" spc="395" dirty="0">
                <a:latin typeface="Constantia"/>
                <a:cs typeface="Constantia"/>
              </a:rPr>
              <a:t> </a:t>
            </a:r>
            <a:r>
              <a:rPr sz="1800" spc="-25" dirty="0">
                <a:latin typeface="Constantia"/>
                <a:cs typeface="Constantia"/>
              </a:rPr>
              <a:t>подход</a:t>
            </a:r>
            <a:r>
              <a:rPr sz="1800" spc="-3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к</a:t>
            </a:r>
            <a:r>
              <a:rPr sz="1800" spc="36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осуществлению</a:t>
            </a:r>
            <a:r>
              <a:rPr sz="1800" spc="36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профессиональной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деятельности;</a:t>
            </a:r>
            <a:endParaRPr sz="1800">
              <a:latin typeface="Constantia"/>
              <a:cs typeface="Constantia"/>
            </a:endParaRPr>
          </a:p>
          <a:p>
            <a:pPr marL="286385" marR="780415" indent="-274320">
              <a:lnSpc>
                <a:spcPct val="100000"/>
              </a:lnSpc>
              <a:spcBef>
                <a:spcPts val="434"/>
              </a:spcBef>
              <a:buClr>
                <a:srgbClr val="E7BC29"/>
              </a:buClr>
              <a:buSzPct val="94444"/>
              <a:buChar char="-"/>
              <a:tabLst>
                <a:tab pos="286385" algn="l"/>
                <a:tab pos="287020" algn="l"/>
              </a:tabLst>
            </a:pPr>
            <a:r>
              <a:rPr sz="1800" spc="-20" dirty="0">
                <a:latin typeface="Constantia"/>
                <a:cs typeface="Constantia"/>
              </a:rPr>
              <a:t>Создать</a:t>
            </a:r>
            <a:r>
              <a:rPr sz="1800" spc="36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необходимую</a:t>
            </a:r>
            <a:r>
              <a:rPr sz="1800" spc="-1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свободу</a:t>
            </a:r>
            <a:r>
              <a:rPr sz="1800" spc="37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выбора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воспитанниками</a:t>
            </a:r>
            <a:r>
              <a:rPr sz="1800" spc="36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способов </a:t>
            </a:r>
            <a:r>
              <a:rPr sz="1800" spc="-44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общения</a:t>
            </a:r>
            <a:r>
              <a:rPr sz="1800" spc="39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39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поведения;</a:t>
            </a:r>
            <a:endParaRPr sz="1800">
              <a:latin typeface="Constantia"/>
              <a:cs typeface="Constantia"/>
            </a:endParaRPr>
          </a:p>
          <a:p>
            <a:pPr marL="286385" marR="188595" indent="-274320" algn="just">
              <a:lnSpc>
                <a:spcPct val="100000"/>
              </a:lnSpc>
              <a:spcBef>
                <a:spcPts val="430"/>
              </a:spcBef>
              <a:buClr>
                <a:srgbClr val="E7BC29"/>
              </a:buClr>
              <a:buSzPct val="94444"/>
              <a:buChar char="-"/>
              <a:tabLst>
                <a:tab pos="287020" algn="l"/>
              </a:tabLst>
            </a:pPr>
            <a:r>
              <a:rPr sz="1800" spc="-20" dirty="0">
                <a:latin typeface="Constantia"/>
                <a:cs typeface="Constantia"/>
              </a:rPr>
              <a:t>Управлять </a:t>
            </a:r>
            <a:r>
              <a:rPr sz="1800" spc="-10" dirty="0">
                <a:latin typeface="Constantia"/>
                <a:cs typeface="Constantia"/>
              </a:rPr>
              <a:t>образовательным</a:t>
            </a:r>
            <a:r>
              <a:rPr sz="1800" spc="-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процессом, </a:t>
            </a:r>
            <a:r>
              <a:rPr sz="1800" spc="-20" dirty="0">
                <a:latin typeface="Constantia"/>
                <a:cs typeface="Constantia"/>
              </a:rPr>
              <a:t>использовать </a:t>
            </a:r>
            <a:r>
              <a:rPr sz="1800" spc="-10" dirty="0">
                <a:latin typeface="Constantia"/>
                <a:cs typeface="Constantia"/>
              </a:rPr>
              <a:t>самостоятельно </a:t>
            </a:r>
            <a:r>
              <a:rPr sz="1800" spc="-5" dirty="0">
                <a:latin typeface="Constantia"/>
                <a:cs typeface="Constantia"/>
              </a:rPr>
              <a:t> выбранные </a:t>
            </a:r>
            <a:r>
              <a:rPr sz="1800" spc="-15" dirty="0">
                <a:latin typeface="Constantia"/>
                <a:cs typeface="Constantia"/>
              </a:rPr>
              <a:t>технологии</a:t>
            </a:r>
            <a:r>
              <a:rPr sz="1800" spc="-1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 </a:t>
            </a:r>
            <a:r>
              <a:rPr sz="1800" spc="-10" dirty="0">
                <a:latin typeface="Constantia"/>
                <a:cs typeface="Constantia"/>
              </a:rPr>
              <a:t>методы, способы, направленные </a:t>
            </a:r>
            <a:r>
              <a:rPr sz="1800" spc="-5" dirty="0">
                <a:latin typeface="Constantia"/>
                <a:cs typeface="Constantia"/>
              </a:rPr>
              <a:t>на развитие 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детей,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осуществлять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рефлексию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профессиональной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деятельности;</a:t>
            </a:r>
            <a:endParaRPr sz="1800">
              <a:latin typeface="Constantia"/>
              <a:cs typeface="Constantia"/>
            </a:endParaRPr>
          </a:p>
          <a:p>
            <a:pPr marL="287020" indent="-274320" algn="just">
              <a:lnSpc>
                <a:spcPct val="100000"/>
              </a:lnSpc>
              <a:spcBef>
                <a:spcPts val="434"/>
              </a:spcBef>
              <a:buClr>
                <a:srgbClr val="E7BC29"/>
              </a:buClr>
              <a:buSzPct val="94444"/>
              <a:buChar char="-"/>
              <a:tabLst>
                <a:tab pos="287020" algn="l"/>
              </a:tabLst>
            </a:pPr>
            <a:r>
              <a:rPr sz="1800" spc="-5" dirty="0">
                <a:latin typeface="Constantia"/>
                <a:cs typeface="Constantia"/>
              </a:rPr>
              <a:t>Видеть</a:t>
            </a:r>
            <a:r>
              <a:rPr sz="1800" spc="36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проблему</a:t>
            </a:r>
            <a:r>
              <a:rPr sz="1800" spc="37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38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решать</a:t>
            </a:r>
            <a:r>
              <a:rPr sz="1800" spc="36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её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по</a:t>
            </a:r>
            <a:r>
              <a:rPr sz="1800" spc="-10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собственному</a:t>
            </a:r>
            <a:r>
              <a:rPr sz="1800" spc="370" dirty="0">
                <a:latin typeface="Constantia"/>
                <a:cs typeface="Constantia"/>
              </a:rPr>
              <a:t> </a:t>
            </a:r>
            <a:r>
              <a:rPr sz="1800" spc="-30" dirty="0">
                <a:latin typeface="Constantia"/>
                <a:cs typeface="Constantia"/>
              </a:rPr>
              <a:t>замыслу.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35974" y="1951812"/>
            <a:ext cx="7939405" cy="3684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69315" marR="156845" indent="65405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onstantia"/>
                <a:cs typeface="Constantia"/>
              </a:rPr>
              <a:t>В </a:t>
            </a:r>
            <a:r>
              <a:rPr sz="2000" spc="-10" dirty="0">
                <a:latin typeface="Constantia"/>
                <a:cs typeface="Constantia"/>
              </a:rPr>
              <a:t>рабочем </a:t>
            </a:r>
            <a:r>
              <a:rPr sz="2000" dirty="0">
                <a:latin typeface="Constantia"/>
                <a:cs typeface="Constantia"/>
              </a:rPr>
              <a:t>журнале </a:t>
            </a:r>
            <a:r>
              <a:rPr sz="2000" spc="-10" dirty="0">
                <a:latin typeface="Constantia"/>
                <a:cs typeface="Constantia"/>
              </a:rPr>
              <a:t>отражены </a:t>
            </a:r>
            <a:r>
              <a:rPr sz="2000" spc="-5" dirty="0">
                <a:latin typeface="Constantia"/>
                <a:cs typeface="Constantia"/>
              </a:rPr>
              <a:t>разные виды </a:t>
            </a:r>
            <a:r>
              <a:rPr sz="2000" spc="-10" dirty="0">
                <a:latin typeface="Constantia"/>
                <a:cs typeface="Constantia"/>
              </a:rPr>
              <a:t>деятельности </a:t>
            </a:r>
            <a:r>
              <a:rPr sz="2000" dirty="0">
                <a:latin typeface="Constantia"/>
                <a:cs typeface="Constantia"/>
              </a:rPr>
              <a:t>с </a:t>
            </a:r>
            <a:r>
              <a:rPr sz="2000" spc="-49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детьми</a:t>
            </a:r>
            <a:r>
              <a:rPr sz="2000" spc="-125" dirty="0">
                <a:latin typeface="Constantia"/>
                <a:cs typeface="Constantia"/>
              </a:rPr>
              <a:t> </a:t>
            </a:r>
            <a:r>
              <a:rPr sz="2000" spc="-25" dirty="0">
                <a:latin typeface="Constantia"/>
                <a:cs typeface="Constantia"/>
              </a:rPr>
              <a:t>дошкольного</a:t>
            </a:r>
            <a:r>
              <a:rPr sz="2000" spc="-12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возраста</a:t>
            </a:r>
            <a:r>
              <a:rPr sz="2000" spc="-8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в</a:t>
            </a:r>
            <a:r>
              <a:rPr sz="2000" spc="-5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течение</a:t>
            </a:r>
            <a:r>
              <a:rPr sz="2000" spc="-8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пребывания</a:t>
            </a:r>
            <a:r>
              <a:rPr sz="2000" spc="-6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их</a:t>
            </a:r>
            <a:r>
              <a:rPr sz="2000" spc="-70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в</a:t>
            </a:r>
            <a:endParaRPr sz="2000">
              <a:latin typeface="Constantia"/>
              <a:cs typeface="Constantia"/>
            </a:endParaRPr>
          </a:p>
          <a:p>
            <a:pPr marL="2124710">
              <a:lnSpc>
                <a:spcPct val="100000"/>
              </a:lnSpc>
            </a:pPr>
            <a:r>
              <a:rPr sz="2000" spc="-30" dirty="0">
                <a:latin typeface="Constantia"/>
                <a:cs typeface="Constantia"/>
              </a:rPr>
              <a:t>д</a:t>
            </a:r>
            <a:r>
              <a:rPr sz="2000" spc="-5" dirty="0">
                <a:latin typeface="Constantia"/>
                <a:cs typeface="Constantia"/>
              </a:rPr>
              <a:t>о</a:t>
            </a:r>
            <a:r>
              <a:rPr sz="2000" dirty="0">
                <a:latin typeface="Constantia"/>
                <a:cs typeface="Constantia"/>
              </a:rPr>
              <a:t>ш</a:t>
            </a:r>
            <a:r>
              <a:rPr sz="2000" spc="-55" dirty="0">
                <a:latin typeface="Constantia"/>
                <a:cs typeface="Constantia"/>
              </a:rPr>
              <a:t>к</a:t>
            </a:r>
            <a:r>
              <a:rPr sz="2000" spc="-90" dirty="0">
                <a:latin typeface="Constantia"/>
                <a:cs typeface="Constantia"/>
              </a:rPr>
              <a:t>о</a:t>
            </a:r>
            <a:r>
              <a:rPr sz="2000" dirty="0">
                <a:latin typeface="Constantia"/>
                <a:cs typeface="Constantia"/>
              </a:rPr>
              <a:t>л</a:t>
            </a:r>
            <a:r>
              <a:rPr sz="2000" spc="-5" dirty="0">
                <a:latin typeface="Constantia"/>
                <a:cs typeface="Constantia"/>
              </a:rPr>
              <a:t>ьно</a:t>
            </a:r>
            <a:r>
              <a:rPr sz="2000" dirty="0">
                <a:latin typeface="Constantia"/>
                <a:cs typeface="Constantia"/>
              </a:rPr>
              <a:t>й</a:t>
            </a:r>
            <a:r>
              <a:rPr sz="2000" spc="-114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о</a:t>
            </a:r>
            <a:r>
              <a:rPr sz="2000" spc="-10" dirty="0">
                <a:latin typeface="Constantia"/>
                <a:cs typeface="Constantia"/>
              </a:rPr>
              <a:t>р</a:t>
            </a:r>
            <a:r>
              <a:rPr sz="2000" spc="-50" dirty="0">
                <a:latin typeface="Constantia"/>
                <a:cs typeface="Constantia"/>
              </a:rPr>
              <a:t>г</a:t>
            </a:r>
            <a:r>
              <a:rPr sz="2000" spc="-5" dirty="0">
                <a:latin typeface="Constantia"/>
                <a:cs typeface="Constantia"/>
              </a:rPr>
              <a:t>аниза</a:t>
            </a:r>
            <a:r>
              <a:rPr sz="2000" dirty="0">
                <a:latin typeface="Constantia"/>
                <a:cs typeface="Constantia"/>
              </a:rPr>
              <a:t>ц</a:t>
            </a:r>
            <a:r>
              <a:rPr sz="2000" spc="-5" dirty="0">
                <a:latin typeface="Constantia"/>
                <a:cs typeface="Constantia"/>
              </a:rPr>
              <a:t>и</a:t>
            </a:r>
            <a:r>
              <a:rPr sz="2000" dirty="0">
                <a:latin typeface="Constantia"/>
                <a:cs typeface="Constantia"/>
              </a:rPr>
              <a:t>и</a:t>
            </a:r>
            <a:r>
              <a:rPr sz="2000" spc="-7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с</a:t>
            </a:r>
            <a:r>
              <a:rPr sz="2000" spc="-11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у</a:t>
            </a:r>
            <a:r>
              <a:rPr sz="2000" dirty="0">
                <a:latin typeface="Constantia"/>
                <a:cs typeface="Constantia"/>
              </a:rPr>
              <a:t>чё</a:t>
            </a:r>
            <a:r>
              <a:rPr sz="2000" spc="-25" dirty="0">
                <a:latin typeface="Constantia"/>
                <a:cs typeface="Constantia"/>
              </a:rPr>
              <a:t>т</a:t>
            </a:r>
            <a:r>
              <a:rPr sz="2000" spc="-5" dirty="0">
                <a:latin typeface="Constantia"/>
                <a:cs typeface="Constantia"/>
              </a:rPr>
              <a:t>о</a:t>
            </a:r>
            <a:r>
              <a:rPr sz="2000" dirty="0">
                <a:latin typeface="Constantia"/>
                <a:cs typeface="Constantia"/>
              </a:rPr>
              <a:t>м:</a:t>
            </a:r>
            <a:endParaRPr sz="2000">
              <a:latin typeface="Constantia"/>
              <a:cs typeface="Constantia"/>
            </a:endParaRPr>
          </a:p>
          <a:p>
            <a:pPr marL="196215" marR="535940" indent="-196215">
              <a:lnSpc>
                <a:spcPct val="100000"/>
              </a:lnSpc>
              <a:spcBef>
                <a:spcPts val="480"/>
              </a:spcBef>
              <a:buChar char="–"/>
              <a:tabLst>
                <a:tab pos="196215" algn="l"/>
              </a:tabLst>
            </a:pPr>
            <a:r>
              <a:rPr sz="2000" spc="-5" dirty="0">
                <a:latin typeface="Constantia"/>
                <a:cs typeface="Constantia"/>
              </a:rPr>
              <a:t>форм</a:t>
            </a:r>
            <a:r>
              <a:rPr sz="2000" spc="-8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организации</a:t>
            </a:r>
            <a:r>
              <a:rPr sz="2000" spc="-7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освоения</a:t>
            </a:r>
            <a:r>
              <a:rPr sz="2000" spc="-8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образовательных</a:t>
            </a:r>
            <a:r>
              <a:rPr sz="2000" spc="-125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областей</a:t>
            </a:r>
            <a:r>
              <a:rPr sz="2000" spc="-6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путём </a:t>
            </a:r>
            <a:r>
              <a:rPr sz="2000" spc="-484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непосредственно-образовательной</a:t>
            </a:r>
            <a:r>
              <a:rPr sz="2000" spc="-12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деятельности</a:t>
            </a:r>
            <a:r>
              <a:rPr sz="2000" spc="-90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с</a:t>
            </a:r>
            <a:r>
              <a:rPr sz="2000" spc="-12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детьми;</a:t>
            </a:r>
            <a:endParaRPr sz="2000">
              <a:latin typeface="Constantia"/>
              <a:cs typeface="Constantia"/>
            </a:endParaRPr>
          </a:p>
          <a:p>
            <a:pPr marL="287020" marR="5080" lvl="1" indent="-212090">
              <a:lnSpc>
                <a:spcPct val="100000"/>
              </a:lnSpc>
              <a:spcBef>
                <a:spcPts val="480"/>
              </a:spcBef>
              <a:buChar char="–"/>
              <a:tabLst>
                <a:tab pos="260350" algn="l"/>
              </a:tabLst>
            </a:pPr>
            <a:r>
              <a:rPr sz="2000" spc="-15" dirty="0">
                <a:latin typeface="Constantia"/>
                <a:cs typeface="Constantia"/>
              </a:rPr>
              <a:t>тематического</a:t>
            </a:r>
            <a:r>
              <a:rPr sz="2000" spc="-10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планирования</a:t>
            </a:r>
            <a:r>
              <a:rPr sz="2000" spc="-50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психолого-педагогической</a:t>
            </a:r>
            <a:r>
              <a:rPr sz="2000" spc="-7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работы</a:t>
            </a:r>
            <a:r>
              <a:rPr sz="2000" spc="-80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с </a:t>
            </a:r>
            <a:r>
              <a:rPr sz="2000" spc="-484" dirty="0">
                <a:latin typeface="Constantia"/>
                <a:cs typeface="Constantia"/>
              </a:rPr>
              <a:t> </a:t>
            </a:r>
            <a:r>
              <a:rPr sz="2000" spc="-30" dirty="0">
                <a:latin typeface="Constantia"/>
                <a:cs typeface="Constantia"/>
              </a:rPr>
              <a:t>д</a:t>
            </a:r>
            <a:r>
              <a:rPr sz="2000" dirty="0">
                <a:latin typeface="Constantia"/>
                <a:cs typeface="Constantia"/>
              </a:rPr>
              <a:t>ет</a:t>
            </a:r>
            <a:r>
              <a:rPr sz="2000" spc="-5" dirty="0">
                <a:latin typeface="Constantia"/>
                <a:cs typeface="Constantia"/>
              </a:rPr>
              <a:t>ьм</a:t>
            </a:r>
            <a:r>
              <a:rPr sz="2000" dirty="0">
                <a:latin typeface="Constantia"/>
                <a:cs typeface="Constantia"/>
              </a:rPr>
              <a:t>и</a:t>
            </a:r>
            <a:r>
              <a:rPr sz="2000" spc="-125" dirty="0">
                <a:latin typeface="Constantia"/>
                <a:cs typeface="Constantia"/>
              </a:rPr>
              <a:t> </a:t>
            </a:r>
            <a:r>
              <a:rPr sz="2000" spc="-30" dirty="0">
                <a:latin typeface="Constantia"/>
                <a:cs typeface="Constantia"/>
              </a:rPr>
              <a:t>д</a:t>
            </a:r>
            <a:r>
              <a:rPr sz="2000" spc="-5" dirty="0">
                <a:latin typeface="Constantia"/>
                <a:cs typeface="Constantia"/>
              </a:rPr>
              <a:t>о</a:t>
            </a:r>
            <a:r>
              <a:rPr sz="2000" dirty="0">
                <a:latin typeface="Constantia"/>
                <a:cs typeface="Constantia"/>
              </a:rPr>
              <a:t>ш</a:t>
            </a:r>
            <a:r>
              <a:rPr sz="2000" spc="-55" dirty="0">
                <a:latin typeface="Constantia"/>
                <a:cs typeface="Constantia"/>
              </a:rPr>
              <a:t>к</a:t>
            </a:r>
            <a:r>
              <a:rPr sz="2000" spc="-90" dirty="0">
                <a:latin typeface="Constantia"/>
                <a:cs typeface="Constantia"/>
              </a:rPr>
              <a:t>о</a:t>
            </a:r>
            <a:r>
              <a:rPr sz="2000" dirty="0">
                <a:latin typeface="Constantia"/>
                <a:cs typeface="Constantia"/>
              </a:rPr>
              <a:t>л</a:t>
            </a:r>
            <a:r>
              <a:rPr sz="2000" spc="-5" dirty="0">
                <a:latin typeface="Constantia"/>
                <a:cs typeface="Constantia"/>
              </a:rPr>
              <a:t>ь</a:t>
            </a:r>
            <a:r>
              <a:rPr sz="2000" spc="-10" dirty="0">
                <a:latin typeface="Constantia"/>
                <a:cs typeface="Constantia"/>
              </a:rPr>
              <a:t>н</a:t>
            </a:r>
            <a:r>
              <a:rPr sz="2000" spc="-5" dirty="0">
                <a:latin typeface="Constantia"/>
                <a:cs typeface="Constantia"/>
              </a:rPr>
              <a:t>о</a:t>
            </a:r>
            <a:r>
              <a:rPr sz="2000" spc="-50" dirty="0">
                <a:latin typeface="Constantia"/>
                <a:cs typeface="Constantia"/>
              </a:rPr>
              <a:t>г</a:t>
            </a:r>
            <a:r>
              <a:rPr sz="2000" dirty="0">
                <a:latin typeface="Constantia"/>
                <a:cs typeface="Constantia"/>
              </a:rPr>
              <a:t>о</a:t>
            </a:r>
            <a:r>
              <a:rPr sz="2000" spc="-12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в</a:t>
            </a:r>
            <a:r>
              <a:rPr sz="2000" spc="-30" dirty="0">
                <a:latin typeface="Constantia"/>
                <a:cs typeface="Constantia"/>
              </a:rPr>
              <a:t>о</a:t>
            </a:r>
            <a:r>
              <a:rPr sz="2000" spc="-5" dirty="0">
                <a:latin typeface="Constantia"/>
                <a:cs typeface="Constantia"/>
              </a:rPr>
              <a:t>з</a:t>
            </a:r>
            <a:r>
              <a:rPr sz="2000" spc="-10" dirty="0">
                <a:latin typeface="Constantia"/>
                <a:cs typeface="Constantia"/>
              </a:rPr>
              <a:t>р</a:t>
            </a:r>
            <a:r>
              <a:rPr sz="2000" spc="-5" dirty="0">
                <a:latin typeface="Constantia"/>
                <a:cs typeface="Constantia"/>
              </a:rPr>
              <a:t>а</a:t>
            </a:r>
            <a:r>
              <a:rPr sz="2000" dirty="0">
                <a:latin typeface="Constantia"/>
                <a:cs typeface="Constantia"/>
              </a:rPr>
              <a:t>с</a:t>
            </a:r>
            <a:r>
              <a:rPr sz="2000" spc="-25" dirty="0">
                <a:latin typeface="Constantia"/>
                <a:cs typeface="Constantia"/>
              </a:rPr>
              <a:t>т</a:t>
            </a:r>
            <a:r>
              <a:rPr sz="2000" spc="-5" dirty="0">
                <a:latin typeface="Constantia"/>
                <a:cs typeface="Constantia"/>
              </a:rPr>
              <a:t>а;</a:t>
            </a:r>
            <a:endParaRPr sz="2000">
              <a:latin typeface="Constantia"/>
              <a:cs typeface="Constantia"/>
            </a:endParaRPr>
          </a:p>
          <a:p>
            <a:pPr marL="287020" marR="505459" lvl="1" indent="-212090">
              <a:lnSpc>
                <a:spcPct val="100000"/>
              </a:lnSpc>
              <a:spcBef>
                <a:spcPts val="480"/>
              </a:spcBef>
              <a:buChar char="–"/>
              <a:tabLst>
                <a:tab pos="261620" algn="l"/>
              </a:tabLst>
            </a:pPr>
            <a:r>
              <a:rPr sz="2000" spc="-10" dirty="0">
                <a:latin typeface="Constantia"/>
                <a:cs typeface="Constantia"/>
              </a:rPr>
              <a:t>календарного</a:t>
            </a:r>
            <a:r>
              <a:rPr sz="2000" spc="-6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планирования</a:t>
            </a:r>
            <a:r>
              <a:rPr sz="2000" spc="-7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образовательной</a:t>
            </a:r>
            <a:r>
              <a:rPr sz="2000" spc="-114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деятельности</a:t>
            </a:r>
            <a:r>
              <a:rPr sz="2000" spc="-8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с </a:t>
            </a:r>
            <a:r>
              <a:rPr sz="2000" spc="-490" dirty="0">
                <a:latin typeface="Constantia"/>
                <a:cs typeface="Constantia"/>
              </a:rPr>
              <a:t> </a:t>
            </a:r>
            <a:r>
              <a:rPr sz="2000" spc="-30" dirty="0">
                <a:latin typeface="Constantia"/>
                <a:cs typeface="Constantia"/>
              </a:rPr>
              <a:t>д</a:t>
            </a:r>
            <a:r>
              <a:rPr sz="2000" dirty="0">
                <a:latin typeface="Constantia"/>
                <a:cs typeface="Constantia"/>
              </a:rPr>
              <a:t>ет</a:t>
            </a:r>
            <a:r>
              <a:rPr sz="2000" spc="-5" dirty="0">
                <a:latin typeface="Constantia"/>
                <a:cs typeface="Constantia"/>
              </a:rPr>
              <a:t>ьм</a:t>
            </a:r>
            <a:r>
              <a:rPr sz="2000" dirty="0">
                <a:latin typeface="Constantia"/>
                <a:cs typeface="Constantia"/>
              </a:rPr>
              <a:t>и</a:t>
            </a:r>
            <a:r>
              <a:rPr sz="2000" spc="-125" dirty="0">
                <a:latin typeface="Constantia"/>
                <a:cs typeface="Constantia"/>
              </a:rPr>
              <a:t> </a:t>
            </a:r>
            <a:r>
              <a:rPr sz="2000" spc="-30" dirty="0">
                <a:latin typeface="Constantia"/>
                <a:cs typeface="Constantia"/>
              </a:rPr>
              <a:t>д</a:t>
            </a:r>
            <a:r>
              <a:rPr sz="2000" spc="-5" dirty="0">
                <a:latin typeface="Constantia"/>
                <a:cs typeface="Constantia"/>
              </a:rPr>
              <a:t>о</a:t>
            </a:r>
            <a:r>
              <a:rPr sz="2000" dirty="0">
                <a:latin typeface="Constantia"/>
                <a:cs typeface="Constantia"/>
              </a:rPr>
              <a:t>ш</a:t>
            </a:r>
            <a:r>
              <a:rPr sz="2000" spc="-55" dirty="0">
                <a:latin typeface="Constantia"/>
                <a:cs typeface="Constantia"/>
              </a:rPr>
              <a:t>к</a:t>
            </a:r>
            <a:r>
              <a:rPr sz="2000" spc="-90" dirty="0">
                <a:latin typeface="Constantia"/>
                <a:cs typeface="Constantia"/>
              </a:rPr>
              <a:t>о</a:t>
            </a:r>
            <a:r>
              <a:rPr sz="2000" dirty="0">
                <a:latin typeface="Constantia"/>
                <a:cs typeface="Constantia"/>
              </a:rPr>
              <a:t>л</a:t>
            </a:r>
            <a:r>
              <a:rPr sz="2000" spc="-5" dirty="0">
                <a:latin typeface="Constantia"/>
                <a:cs typeface="Constantia"/>
              </a:rPr>
              <a:t>ь</a:t>
            </a:r>
            <a:r>
              <a:rPr sz="2000" spc="-10" dirty="0">
                <a:latin typeface="Constantia"/>
                <a:cs typeface="Constantia"/>
              </a:rPr>
              <a:t>н</a:t>
            </a:r>
            <a:r>
              <a:rPr sz="2000" spc="-5" dirty="0">
                <a:latin typeface="Constantia"/>
                <a:cs typeface="Constantia"/>
              </a:rPr>
              <a:t>о</a:t>
            </a:r>
            <a:r>
              <a:rPr sz="2000" spc="-50" dirty="0">
                <a:latin typeface="Constantia"/>
                <a:cs typeface="Constantia"/>
              </a:rPr>
              <a:t>г</a:t>
            </a:r>
            <a:r>
              <a:rPr sz="2000" dirty="0">
                <a:latin typeface="Constantia"/>
                <a:cs typeface="Constantia"/>
              </a:rPr>
              <a:t>о</a:t>
            </a:r>
            <a:r>
              <a:rPr sz="2000" spc="-12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в</a:t>
            </a:r>
            <a:r>
              <a:rPr sz="2000" spc="-30" dirty="0">
                <a:latin typeface="Constantia"/>
                <a:cs typeface="Constantia"/>
              </a:rPr>
              <a:t>о</a:t>
            </a:r>
            <a:r>
              <a:rPr sz="2000" spc="-5" dirty="0">
                <a:latin typeface="Constantia"/>
                <a:cs typeface="Constantia"/>
              </a:rPr>
              <a:t>з</a:t>
            </a:r>
            <a:r>
              <a:rPr sz="2000" spc="-10" dirty="0">
                <a:latin typeface="Constantia"/>
                <a:cs typeface="Constantia"/>
              </a:rPr>
              <a:t>р</a:t>
            </a:r>
            <a:r>
              <a:rPr sz="2000" spc="-5" dirty="0">
                <a:latin typeface="Constantia"/>
                <a:cs typeface="Constantia"/>
              </a:rPr>
              <a:t>а</a:t>
            </a:r>
            <a:r>
              <a:rPr sz="2000" dirty="0">
                <a:latin typeface="Constantia"/>
                <a:cs typeface="Constantia"/>
              </a:rPr>
              <a:t>с</a:t>
            </a:r>
            <a:r>
              <a:rPr sz="2000" spc="-25" dirty="0">
                <a:latin typeface="Constantia"/>
                <a:cs typeface="Constantia"/>
              </a:rPr>
              <a:t>т</a:t>
            </a:r>
            <a:r>
              <a:rPr sz="2000" spc="-5" dirty="0">
                <a:latin typeface="Constantia"/>
                <a:cs typeface="Constantia"/>
              </a:rPr>
              <a:t>а.</a:t>
            </a:r>
            <a:endParaRPr sz="2000">
              <a:latin typeface="Constantia"/>
              <a:cs typeface="Constantia"/>
            </a:endParaRPr>
          </a:p>
          <a:p>
            <a:pPr>
              <a:lnSpc>
                <a:spcPct val="100000"/>
              </a:lnSpc>
            </a:pPr>
            <a:endParaRPr sz="275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25" dirty="0">
                <a:latin typeface="Constantia"/>
                <a:cs typeface="Constantia"/>
              </a:rPr>
              <a:t>Журнал</a:t>
            </a:r>
            <a:r>
              <a:rPr sz="2000" spc="-9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состоит</a:t>
            </a:r>
            <a:r>
              <a:rPr sz="2000" spc="-10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из</a:t>
            </a:r>
            <a:r>
              <a:rPr sz="2000" spc="-7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трех</a:t>
            </a:r>
            <a:r>
              <a:rPr sz="2000" spc="-75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разделов</a:t>
            </a:r>
            <a:r>
              <a:rPr sz="2000" spc="-30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и</a:t>
            </a:r>
            <a:r>
              <a:rPr sz="2000" spc="-7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приложения.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53716" y="959026"/>
            <a:ext cx="40360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Сведения</a:t>
            </a:r>
            <a:r>
              <a:rPr sz="2400" spc="-15" dirty="0"/>
              <a:t> </a:t>
            </a:r>
            <a:r>
              <a:rPr sz="2400" dirty="0"/>
              <a:t>о</a:t>
            </a:r>
            <a:r>
              <a:rPr sz="2400" spc="-25" dirty="0"/>
              <a:t> </a:t>
            </a:r>
            <a:r>
              <a:rPr sz="2400" spc="-10" dirty="0"/>
              <a:t>детях</a:t>
            </a:r>
            <a:r>
              <a:rPr sz="2400" spc="-15" dirty="0"/>
              <a:t> </a:t>
            </a:r>
            <a:r>
              <a:rPr sz="2400" dirty="0"/>
              <a:t>и</a:t>
            </a:r>
            <a:r>
              <a:rPr sz="2400" spc="-25" dirty="0"/>
              <a:t> </a:t>
            </a:r>
            <a:r>
              <a:rPr sz="2400" spc="-15" dirty="0"/>
              <a:t>родителях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809802" y="1561960"/>
            <a:ext cx="7802245" cy="153416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indent="354965" algn="just">
              <a:lnSpc>
                <a:spcPts val="1939"/>
              </a:lnSpc>
              <a:spcBef>
                <a:spcPts val="345"/>
              </a:spcBef>
            </a:pPr>
            <a:r>
              <a:rPr sz="1800" spc="-20" dirty="0">
                <a:latin typeface="Constantia"/>
                <a:cs typeface="Constantia"/>
              </a:rPr>
              <a:t>Необходимые </a:t>
            </a:r>
            <a:r>
              <a:rPr sz="1800" spc="-10" dirty="0">
                <a:latin typeface="Constantia"/>
                <a:cs typeface="Constantia"/>
              </a:rPr>
              <a:t>сведения </a:t>
            </a:r>
            <a:r>
              <a:rPr sz="1800" dirty="0">
                <a:latin typeface="Constantia"/>
                <a:cs typeface="Constantia"/>
              </a:rPr>
              <a:t>о </a:t>
            </a:r>
            <a:r>
              <a:rPr sz="1800" spc="-10" dirty="0">
                <a:latin typeface="Constantia"/>
                <a:cs typeface="Constantia"/>
              </a:rPr>
              <a:t>ребенке </a:t>
            </a:r>
            <a:r>
              <a:rPr sz="1800" dirty="0">
                <a:latin typeface="Constantia"/>
                <a:cs typeface="Constantia"/>
              </a:rPr>
              <a:t>и </a:t>
            </a:r>
            <a:r>
              <a:rPr sz="1800" spc="-15" dirty="0">
                <a:latin typeface="Constantia"/>
                <a:cs typeface="Constantia"/>
              </a:rPr>
              <a:t>его семье можно </a:t>
            </a:r>
            <a:r>
              <a:rPr sz="1800" dirty="0">
                <a:latin typeface="Constantia"/>
                <a:cs typeface="Constantia"/>
              </a:rPr>
              <a:t>оформить в </a:t>
            </a:r>
            <a:r>
              <a:rPr sz="1800" spc="-15" dirty="0">
                <a:latin typeface="Constantia"/>
                <a:cs typeface="Constantia"/>
              </a:rPr>
              <a:t>виде </a:t>
            </a:r>
            <a:r>
              <a:rPr sz="1800" spc="-10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таблицы. Подобная </a:t>
            </a:r>
            <a:r>
              <a:rPr sz="1800" spc="-5" dirty="0">
                <a:latin typeface="Constantia"/>
                <a:cs typeface="Constantia"/>
              </a:rPr>
              <a:t>информация </a:t>
            </a:r>
            <a:r>
              <a:rPr sz="1800" spc="-10" dirty="0">
                <a:latin typeface="Constantia"/>
                <a:cs typeface="Constantia"/>
              </a:rPr>
              <a:t>собирается </a:t>
            </a:r>
            <a:r>
              <a:rPr sz="1800" spc="-5" dirty="0">
                <a:latin typeface="Constantia"/>
                <a:cs typeface="Constantia"/>
              </a:rPr>
              <a:t>путем </a:t>
            </a:r>
            <a:r>
              <a:rPr sz="1800" spc="-10" dirty="0">
                <a:latin typeface="Constantia"/>
                <a:cs typeface="Constantia"/>
              </a:rPr>
              <a:t>тактичного </a:t>
            </a:r>
            <a:r>
              <a:rPr sz="1800" spc="-5" dirty="0">
                <a:latin typeface="Constantia"/>
                <a:cs typeface="Constantia"/>
              </a:rPr>
              <a:t>общения 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воспитателя</a:t>
            </a:r>
            <a:r>
              <a:rPr sz="1800" spc="-1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с </a:t>
            </a:r>
            <a:r>
              <a:rPr sz="1800" spc="-15" dirty="0">
                <a:latin typeface="Constantia"/>
                <a:cs typeface="Constantia"/>
              </a:rPr>
              <a:t>родителями </a:t>
            </a:r>
            <a:r>
              <a:rPr sz="1800" dirty="0">
                <a:latin typeface="Constantia"/>
                <a:cs typeface="Constantia"/>
              </a:rPr>
              <a:t>и </a:t>
            </a:r>
            <a:r>
              <a:rPr sz="1800" spc="-5" dirty="0">
                <a:latin typeface="Constantia"/>
                <a:cs typeface="Constantia"/>
              </a:rPr>
              <a:t>другими членами </a:t>
            </a:r>
            <a:r>
              <a:rPr sz="1800" spc="-15" dirty="0">
                <a:latin typeface="Constantia"/>
                <a:cs typeface="Constantia"/>
              </a:rPr>
              <a:t>семьи </a:t>
            </a:r>
            <a:r>
              <a:rPr sz="1800" spc="-5" dirty="0">
                <a:latin typeface="Constantia"/>
                <a:cs typeface="Constantia"/>
              </a:rPr>
              <a:t>или посредством 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анкетирования. </a:t>
            </a:r>
            <a:r>
              <a:rPr sz="1800" spc="-10" dirty="0">
                <a:latin typeface="Constantia"/>
                <a:cs typeface="Constantia"/>
              </a:rPr>
              <a:t>При этом </a:t>
            </a:r>
            <a:r>
              <a:rPr sz="1800" spc="-20" dirty="0">
                <a:latin typeface="Constantia"/>
                <a:cs typeface="Constantia"/>
              </a:rPr>
              <a:t>нельзя </a:t>
            </a:r>
            <a:r>
              <a:rPr sz="1800" spc="-10" dirty="0">
                <a:latin typeface="Constantia"/>
                <a:cs typeface="Constantia"/>
              </a:rPr>
              <a:t>забывать </a:t>
            </a:r>
            <a:r>
              <a:rPr sz="1800" dirty="0">
                <a:latin typeface="Constantia"/>
                <a:cs typeface="Constantia"/>
              </a:rPr>
              <a:t>о </a:t>
            </a:r>
            <a:r>
              <a:rPr sz="1800" spc="-5" dirty="0">
                <a:latin typeface="Constantia"/>
                <a:cs typeface="Constantia"/>
              </a:rPr>
              <a:t>том, </a:t>
            </a:r>
            <a:r>
              <a:rPr sz="1800" spc="-10" dirty="0">
                <a:latin typeface="Constantia"/>
                <a:cs typeface="Constantia"/>
              </a:rPr>
              <a:t>что </a:t>
            </a:r>
            <a:r>
              <a:rPr sz="1800" spc="-5" dirty="0">
                <a:latin typeface="Constantia"/>
                <a:cs typeface="Constantia"/>
              </a:rPr>
              <a:t>данная информация 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носит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конфиденциальный</a:t>
            </a:r>
            <a:r>
              <a:rPr sz="1800" spc="-5" dirty="0">
                <a:latin typeface="Constantia"/>
                <a:cs typeface="Constantia"/>
              </a:rPr>
              <a:t> характер</a:t>
            </a:r>
            <a:r>
              <a:rPr sz="1800" dirty="0">
                <a:latin typeface="Constantia"/>
                <a:cs typeface="Constantia"/>
              </a:rPr>
              <a:t> и</a:t>
            </a:r>
            <a:r>
              <a:rPr sz="1800" spc="5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может</a:t>
            </a:r>
            <a:r>
              <a:rPr sz="1800" spc="-15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использоваться</a:t>
            </a:r>
            <a:r>
              <a:rPr sz="1800" spc="-15" dirty="0">
                <a:latin typeface="Constantia"/>
                <a:cs typeface="Constantia"/>
              </a:rPr>
              <a:t> </a:t>
            </a:r>
            <a:r>
              <a:rPr sz="1800" spc="-30" dirty="0">
                <a:latin typeface="Constantia"/>
                <a:cs typeface="Constantia"/>
              </a:rPr>
              <a:t>только </a:t>
            </a:r>
            <a:r>
              <a:rPr sz="1800" spc="-2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вос</a:t>
            </a:r>
            <a:r>
              <a:rPr sz="1800" dirty="0">
                <a:latin typeface="Constantia"/>
                <a:cs typeface="Constantia"/>
              </a:rPr>
              <a:t>пи</a:t>
            </a:r>
            <a:r>
              <a:rPr sz="1800" spc="-20" dirty="0">
                <a:latin typeface="Constantia"/>
                <a:cs typeface="Constantia"/>
              </a:rPr>
              <a:t>т</a:t>
            </a:r>
            <a:r>
              <a:rPr sz="1800" spc="-50" dirty="0">
                <a:latin typeface="Constantia"/>
                <a:cs typeface="Constantia"/>
              </a:rPr>
              <a:t>а</a:t>
            </a:r>
            <a:r>
              <a:rPr sz="1800" spc="-10" dirty="0">
                <a:latin typeface="Constantia"/>
                <a:cs typeface="Constantia"/>
              </a:rPr>
              <a:t>т</a:t>
            </a:r>
            <a:r>
              <a:rPr sz="1800" spc="-25" dirty="0">
                <a:latin typeface="Constantia"/>
                <a:cs typeface="Constantia"/>
              </a:rPr>
              <a:t>е</a:t>
            </a:r>
            <a:r>
              <a:rPr sz="1800" spc="-5" dirty="0">
                <a:latin typeface="Constantia"/>
                <a:cs typeface="Constantia"/>
              </a:rPr>
              <a:t>л</a:t>
            </a:r>
            <a:r>
              <a:rPr sz="1800" dirty="0">
                <a:latin typeface="Constantia"/>
                <a:cs typeface="Constantia"/>
              </a:rPr>
              <a:t>я</a:t>
            </a:r>
            <a:r>
              <a:rPr sz="1800" spc="5" dirty="0">
                <a:latin typeface="Constantia"/>
                <a:cs typeface="Constantia"/>
              </a:rPr>
              <a:t>м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13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д</a:t>
            </a:r>
            <a:r>
              <a:rPr sz="1800" spc="-10" dirty="0">
                <a:latin typeface="Constantia"/>
                <a:cs typeface="Constantia"/>
              </a:rPr>
              <a:t>л</a:t>
            </a:r>
            <a:r>
              <a:rPr sz="1800" dirty="0">
                <a:latin typeface="Constantia"/>
                <a:cs typeface="Constantia"/>
              </a:rPr>
              <a:t>я</a:t>
            </a:r>
            <a:r>
              <a:rPr sz="1800" spc="-4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б</a:t>
            </a:r>
            <a:r>
              <a:rPr sz="1800" spc="-85" dirty="0">
                <a:latin typeface="Constantia"/>
                <a:cs typeface="Constantia"/>
              </a:rPr>
              <a:t>о</a:t>
            </a:r>
            <a:r>
              <a:rPr sz="1800" spc="-10" dirty="0">
                <a:latin typeface="Constantia"/>
                <a:cs typeface="Constantia"/>
              </a:rPr>
              <a:t>л</a:t>
            </a:r>
            <a:r>
              <a:rPr sz="1800" dirty="0">
                <a:latin typeface="Constantia"/>
                <a:cs typeface="Constantia"/>
              </a:rPr>
              <a:t>ее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т</a:t>
            </a:r>
            <a:r>
              <a:rPr sz="1800" dirty="0">
                <a:latin typeface="Constantia"/>
                <a:cs typeface="Constantia"/>
              </a:rPr>
              <a:t>е</a:t>
            </a:r>
            <a:r>
              <a:rPr sz="1800" spc="-5" dirty="0">
                <a:latin typeface="Constantia"/>
                <a:cs typeface="Constantia"/>
              </a:rPr>
              <a:t>сно</a:t>
            </a:r>
            <a:r>
              <a:rPr sz="1800" spc="-45" dirty="0">
                <a:latin typeface="Constantia"/>
                <a:cs typeface="Constantia"/>
              </a:rPr>
              <a:t>г</a:t>
            </a:r>
            <a:r>
              <a:rPr sz="1800" dirty="0">
                <a:latin typeface="Constantia"/>
                <a:cs typeface="Constantia"/>
              </a:rPr>
              <a:t>о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spc="-30" dirty="0">
                <a:latin typeface="Constantia"/>
                <a:cs typeface="Constantia"/>
              </a:rPr>
              <a:t>в</a:t>
            </a:r>
            <a:r>
              <a:rPr sz="1800" spc="-5" dirty="0">
                <a:latin typeface="Constantia"/>
                <a:cs typeface="Constantia"/>
              </a:rPr>
              <a:t>з</a:t>
            </a:r>
            <a:r>
              <a:rPr sz="1800" dirty="0">
                <a:latin typeface="Constantia"/>
                <a:cs typeface="Constantia"/>
              </a:rPr>
              <a:t>аи</a:t>
            </a:r>
            <a:r>
              <a:rPr sz="1800" spc="5" dirty="0">
                <a:latin typeface="Constantia"/>
                <a:cs typeface="Constantia"/>
              </a:rPr>
              <a:t>м</a:t>
            </a:r>
            <a:r>
              <a:rPr sz="1800" spc="-50" dirty="0">
                <a:latin typeface="Constantia"/>
                <a:cs typeface="Constantia"/>
              </a:rPr>
              <a:t>о</a:t>
            </a:r>
            <a:r>
              <a:rPr sz="1800" spc="-15" dirty="0">
                <a:latin typeface="Constantia"/>
                <a:cs typeface="Constantia"/>
              </a:rPr>
              <a:t>д</a:t>
            </a:r>
            <a:r>
              <a:rPr sz="1800" dirty="0">
                <a:latin typeface="Constantia"/>
                <a:cs typeface="Constantia"/>
              </a:rPr>
              <a:t>ей</a:t>
            </a:r>
            <a:r>
              <a:rPr sz="1800" spc="-5" dirty="0">
                <a:latin typeface="Constantia"/>
                <a:cs typeface="Constantia"/>
              </a:rPr>
              <a:t>с</a:t>
            </a:r>
            <a:r>
              <a:rPr sz="1800" spc="5" dirty="0">
                <a:latin typeface="Constantia"/>
                <a:cs typeface="Constantia"/>
              </a:rPr>
              <a:t>т</a:t>
            </a:r>
            <a:r>
              <a:rPr sz="1800" spc="-5" dirty="0">
                <a:latin typeface="Constantia"/>
                <a:cs typeface="Constantia"/>
              </a:rPr>
              <a:t>в</a:t>
            </a:r>
            <a:r>
              <a:rPr sz="1800" dirty="0">
                <a:latin typeface="Constantia"/>
                <a:cs typeface="Constantia"/>
              </a:rPr>
              <a:t>ия</a:t>
            </a:r>
            <a:r>
              <a:rPr sz="1800" spc="-10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с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р</a:t>
            </a:r>
            <a:r>
              <a:rPr sz="1800" spc="-50" dirty="0">
                <a:latin typeface="Constantia"/>
                <a:cs typeface="Constantia"/>
              </a:rPr>
              <a:t>о</a:t>
            </a:r>
            <a:r>
              <a:rPr sz="1800" dirty="0">
                <a:latin typeface="Constantia"/>
                <a:cs typeface="Constantia"/>
              </a:rPr>
              <a:t>д</a:t>
            </a:r>
            <a:r>
              <a:rPr sz="1800" spc="-5" dirty="0">
                <a:latin typeface="Constantia"/>
                <a:cs typeface="Constantia"/>
              </a:rPr>
              <a:t>и</a:t>
            </a:r>
            <a:r>
              <a:rPr sz="1800" spc="-10" dirty="0">
                <a:latin typeface="Constantia"/>
                <a:cs typeface="Constantia"/>
              </a:rPr>
              <a:t>т</a:t>
            </a:r>
            <a:r>
              <a:rPr sz="1800" spc="-25" dirty="0">
                <a:latin typeface="Constantia"/>
                <a:cs typeface="Constantia"/>
              </a:rPr>
              <a:t>е</a:t>
            </a:r>
            <a:r>
              <a:rPr sz="1800" spc="-10" dirty="0">
                <a:latin typeface="Constantia"/>
                <a:cs typeface="Constantia"/>
              </a:rPr>
              <a:t>л</a:t>
            </a:r>
            <a:r>
              <a:rPr sz="1800" dirty="0">
                <a:latin typeface="Constantia"/>
                <a:cs typeface="Constantia"/>
              </a:rPr>
              <a:t>я</a:t>
            </a:r>
            <a:r>
              <a:rPr sz="1800" spc="5" dirty="0">
                <a:latin typeface="Constantia"/>
                <a:cs typeface="Constantia"/>
              </a:rPr>
              <a:t>м</a:t>
            </a:r>
            <a:r>
              <a:rPr sz="1800" dirty="0">
                <a:latin typeface="Constantia"/>
                <a:cs typeface="Constantia"/>
              </a:rPr>
              <a:t>и.</a:t>
            </a:r>
            <a:endParaRPr sz="1800">
              <a:latin typeface="Constantia"/>
              <a:cs typeface="Constant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565122" y="3422648"/>
          <a:ext cx="8361043" cy="30003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1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25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79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1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53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11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024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66886">
                <a:tc>
                  <a:txBody>
                    <a:bodyPr/>
                    <a:lstStyle/>
                    <a:p>
                      <a:pPr marL="118745">
                        <a:lnSpc>
                          <a:spcPts val="126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№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ts val="128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Ф.И.О.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202565">
                        <a:lnSpc>
                          <a:spcPts val="129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ребёнка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245110" indent="165735">
                        <a:lnSpc>
                          <a:spcPts val="1270"/>
                        </a:lnSpc>
                        <a:spcBef>
                          <a:spcPts val="7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Дата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жде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ния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65735" marR="229235" indent="-1905" algn="ctr">
                        <a:lnSpc>
                          <a:spcPct val="98200"/>
                        </a:lnSpc>
                        <a:spcBef>
                          <a:spcPts val="1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Дата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поступления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ДОУ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150495" indent="161290">
                        <a:lnSpc>
                          <a:spcPts val="1270"/>
                        </a:lnSpc>
                        <a:spcBef>
                          <a:spcPts val="7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Домашний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адрес,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телефон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9560" marR="196215" indent="-158750">
                        <a:lnSpc>
                          <a:spcPts val="1270"/>
                        </a:lnSpc>
                        <a:spcBef>
                          <a:spcPts val="7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Информация</a:t>
                      </a:r>
                      <a:r>
                        <a:rPr sz="1100" spc="229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100" spc="-3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родителях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3855" marR="428625" algn="ctr">
                        <a:lnSpc>
                          <a:spcPts val="1270"/>
                        </a:lnSpc>
                        <a:spcBef>
                          <a:spcPts val="7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Допо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нит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ные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сведения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74295" marR="139700" algn="ctr">
                        <a:lnSpc>
                          <a:spcPct val="98200"/>
                        </a:lnSpc>
                        <a:spcBef>
                          <a:spcPts val="40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(аллергии,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ограничения в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еде,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особый режим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сна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т.д.)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7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67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7687" y="816150"/>
            <a:ext cx="194881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Лист</a:t>
            </a:r>
            <a:r>
              <a:rPr sz="2400" spc="-65" dirty="0"/>
              <a:t> </a:t>
            </a:r>
            <a:r>
              <a:rPr sz="2400" spc="-10" dirty="0"/>
              <a:t>здоровья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809975" y="1516430"/>
            <a:ext cx="7800975" cy="203263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 indent="412750" algn="just">
              <a:lnSpc>
                <a:spcPct val="90400"/>
              </a:lnSpc>
              <a:spcBef>
                <a:spcPts val="280"/>
              </a:spcBef>
            </a:pPr>
            <a:r>
              <a:rPr sz="1600" spc="-15" dirty="0">
                <a:latin typeface="Constantia"/>
                <a:cs typeface="Constantia"/>
              </a:rPr>
              <a:t>Воспитатели </a:t>
            </a:r>
            <a:r>
              <a:rPr sz="1600" spc="-20" dirty="0">
                <a:latin typeface="Constantia"/>
                <a:cs typeface="Constantia"/>
              </a:rPr>
              <a:t>должны </a:t>
            </a:r>
            <a:r>
              <a:rPr sz="1600" spc="-15" dirty="0">
                <a:latin typeface="Constantia"/>
                <a:cs typeface="Constantia"/>
              </a:rPr>
              <a:t>работать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spc="-10" dirty="0">
                <a:latin typeface="Constantia"/>
                <a:cs typeface="Constantia"/>
              </a:rPr>
              <a:t>тесном </a:t>
            </a:r>
            <a:r>
              <a:rPr sz="1600" spc="-15" dirty="0">
                <a:latin typeface="Constantia"/>
                <a:cs typeface="Constantia"/>
              </a:rPr>
              <a:t>контакте </a:t>
            </a:r>
            <a:r>
              <a:rPr sz="1600" spc="-5" dirty="0">
                <a:latin typeface="Constantia"/>
                <a:cs typeface="Constantia"/>
              </a:rPr>
              <a:t>с медицинским персоналом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дошкольной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организации.</a:t>
            </a:r>
            <a:r>
              <a:rPr sz="1600" spc="-5" dirty="0">
                <a:latin typeface="Constantia"/>
                <a:cs typeface="Constantia"/>
              </a:rPr>
              <a:t> В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практике</a:t>
            </a:r>
            <a:r>
              <a:rPr sz="1600" spc="-5" dirty="0">
                <a:latin typeface="Constantia"/>
                <a:cs typeface="Constantia"/>
              </a:rPr>
              <a:t> важно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выработать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дифференцированный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30" dirty="0">
                <a:latin typeface="Constantia"/>
                <a:cs typeface="Constantia"/>
              </a:rPr>
              <a:t>подход </a:t>
            </a:r>
            <a:r>
              <a:rPr sz="1600" spc="-5" dirty="0">
                <a:latin typeface="Constantia"/>
                <a:cs typeface="Constantia"/>
              </a:rPr>
              <a:t>к </a:t>
            </a:r>
            <a:r>
              <a:rPr sz="1600" spc="-15" dirty="0">
                <a:latin typeface="Constantia"/>
                <a:cs typeface="Constantia"/>
              </a:rPr>
              <a:t>детям </a:t>
            </a:r>
            <a:r>
              <a:rPr sz="1600" spc="-5" dirty="0">
                <a:latin typeface="Constantia"/>
                <a:cs typeface="Constantia"/>
              </a:rPr>
              <a:t>с </a:t>
            </a:r>
            <a:r>
              <a:rPr sz="1600" spc="-10" dirty="0">
                <a:latin typeface="Constantia"/>
                <a:cs typeface="Constantia"/>
              </a:rPr>
              <a:t>учетом </a:t>
            </a:r>
            <a:r>
              <a:rPr sz="1600" spc="-15" dirty="0">
                <a:latin typeface="Constantia"/>
                <a:cs typeface="Constantia"/>
              </a:rPr>
              <a:t>состояния </a:t>
            </a:r>
            <a:r>
              <a:rPr sz="1600" spc="5" dirty="0">
                <a:latin typeface="Constantia"/>
                <a:cs typeface="Constantia"/>
              </a:rPr>
              <a:t>их </a:t>
            </a:r>
            <a:r>
              <a:rPr sz="1600" spc="-10" dirty="0">
                <a:latin typeface="Constantia"/>
                <a:cs typeface="Constantia"/>
              </a:rPr>
              <a:t>здоровья. </a:t>
            </a:r>
            <a:r>
              <a:rPr sz="1600" spc="-5" dirty="0">
                <a:latin typeface="Constantia"/>
                <a:cs typeface="Constantia"/>
              </a:rPr>
              <a:t>Для </a:t>
            </a:r>
            <a:r>
              <a:rPr sz="1600" spc="-15" dirty="0">
                <a:latin typeface="Constantia"/>
                <a:cs typeface="Constantia"/>
              </a:rPr>
              <a:t>этого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spc="-10" dirty="0">
                <a:latin typeface="Constantia"/>
                <a:cs typeface="Constantia"/>
              </a:rPr>
              <a:t>группах </a:t>
            </a:r>
            <a:r>
              <a:rPr sz="1600" spc="-5" dirty="0">
                <a:latin typeface="Constantia"/>
                <a:cs typeface="Constantia"/>
              </a:rPr>
              <a:t>имеются </a:t>
            </a:r>
            <a:r>
              <a:rPr sz="1600" spc="-15" dirty="0">
                <a:latin typeface="Constantia"/>
                <a:cs typeface="Constantia"/>
              </a:rPr>
              <a:t>так </a:t>
            </a:r>
            <a:r>
              <a:rPr sz="1600" spc="-10" dirty="0">
                <a:latin typeface="Constantia"/>
                <a:cs typeface="Constantia"/>
              </a:rPr>
              <a:t> называемые </a:t>
            </a:r>
            <a:r>
              <a:rPr sz="1600" spc="-5" dirty="0">
                <a:latin typeface="Constantia"/>
                <a:cs typeface="Constantia"/>
              </a:rPr>
              <a:t>«Листы </a:t>
            </a:r>
            <a:r>
              <a:rPr sz="1600" spc="-10" dirty="0">
                <a:latin typeface="Constantia"/>
                <a:cs typeface="Constantia"/>
              </a:rPr>
              <a:t>здоровья», </a:t>
            </a:r>
            <a:r>
              <a:rPr sz="1600" spc="-15" dirty="0">
                <a:latin typeface="Constantia"/>
                <a:cs typeface="Constantia"/>
              </a:rPr>
              <a:t>которые заполняются воспитателями </a:t>
            </a:r>
            <a:r>
              <a:rPr sz="1600" spc="-5" dirty="0">
                <a:latin typeface="Constantia"/>
                <a:cs typeface="Constantia"/>
              </a:rPr>
              <a:t>по данным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медицинского персонала. </a:t>
            </a:r>
            <a:r>
              <a:rPr sz="1600" spc="-5" dirty="0">
                <a:latin typeface="Constantia"/>
                <a:cs typeface="Constantia"/>
              </a:rPr>
              <a:t>Как </a:t>
            </a:r>
            <a:r>
              <a:rPr sz="1600" spc="-10" dirty="0">
                <a:latin typeface="Constantia"/>
                <a:cs typeface="Constantia"/>
              </a:rPr>
              <a:t>известно, </a:t>
            </a:r>
            <a:r>
              <a:rPr sz="1600" spc="-5" dirty="0">
                <a:latin typeface="Constantia"/>
                <a:cs typeface="Constantia"/>
              </a:rPr>
              <a:t>для формирования правильной осанки и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профилактики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нарушений</a:t>
            </a:r>
            <a:r>
              <a:rPr sz="1600" spc="-5" dirty="0">
                <a:latin typeface="Constantia"/>
                <a:cs typeface="Constantia"/>
              </a:rPr>
              <a:t> зрения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немаловажное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значение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имеет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правильная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посадка </a:t>
            </a:r>
            <a:r>
              <a:rPr sz="1600" spc="-10" dirty="0">
                <a:latin typeface="Constantia"/>
                <a:cs typeface="Constantia"/>
              </a:rPr>
              <a:t>детей </a:t>
            </a:r>
            <a:r>
              <a:rPr sz="1600" dirty="0">
                <a:latin typeface="Constantia"/>
                <a:cs typeface="Constantia"/>
              </a:rPr>
              <a:t>за </a:t>
            </a:r>
            <a:r>
              <a:rPr sz="1600" spc="-15" dirty="0">
                <a:latin typeface="Constantia"/>
                <a:cs typeface="Constantia"/>
              </a:rPr>
              <a:t>столом, </a:t>
            </a:r>
            <a:r>
              <a:rPr sz="1600" spc="-5" dirty="0">
                <a:latin typeface="Constantia"/>
                <a:cs typeface="Constantia"/>
              </a:rPr>
              <a:t>для </a:t>
            </a:r>
            <a:r>
              <a:rPr sz="1600" spc="-10" dirty="0">
                <a:latin typeface="Constantia"/>
                <a:cs typeface="Constantia"/>
              </a:rPr>
              <a:t>чего каждому </a:t>
            </a:r>
            <a:r>
              <a:rPr sz="1600" spc="-5" dirty="0">
                <a:latin typeface="Constantia"/>
                <a:cs typeface="Constantia"/>
              </a:rPr>
              <a:t>ребенку </a:t>
            </a:r>
            <a:r>
              <a:rPr sz="1600" spc="-10" dirty="0">
                <a:latin typeface="Constantia"/>
                <a:cs typeface="Constantia"/>
              </a:rPr>
              <a:t>подбирается комплект мебели.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Рост </a:t>
            </a:r>
            <a:r>
              <a:rPr sz="1600" spc="-5" dirty="0">
                <a:latin typeface="Constantia"/>
                <a:cs typeface="Constantia"/>
              </a:rPr>
              <a:t>и вес </a:t>
            </a:r>
            <a:r>
              <a:rPr sz="1600" spc="-10" dirty="0">
                <a:latin typeface="Constantia"/>
                <a:cs typeface="Constantia"/>
              </a:rPr>
              <a:t>детей определяется </a:t>
            </a:r>
            <a:r>
              <a:rPr sz="1600" spc="-5" dirty="0">
                <a:latin typeface="Constantia"/>
                <a:cs typeface="Constantia"/>
              </a:rPr>
              <a:t>2 раза в </a:t>
            </a:r>
            <a:r>
              <a:rPr sz="1600" spc="-20" dirty="0">
                <a:latin typeface="Constantia"/>
                <a:cs typeface="Constantia"/>
              </a:rPr>
              <a:t>год,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соответственно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0" dirty="0">
                <a:latin typeface="Constantia"/>
                <a:cs typeface="Constantia"/>
              </a:rPr>
              <a:t>комплект мебели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должен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подбираться</a:t>
            </a:r>
            <a:r>
              <a:rPr sz="1600" spc="-5" dirty="0">
                <a:latin typeface="Constantia"/>
                <a:cs typeface="Constantia"/>
              </a:rPr>
              <a:t> 2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раза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год.</a:t>
            </a:r>
            <a:endParaRPr sz="1600">
              <a:latin typeface="Constantia"/>
              <a:cs typeface="Constant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79369" y="3851277"/>
          <a:ext cx="8644890" cy="17222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7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5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2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50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87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61134">
                <a:tc>
                  <a:txBody>
                    <a:bodyPr/>
                    <a:lstStyle/>
                    <a:p>
                      <a:pPr marL="13652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№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Ф.И.О.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ребёнка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5910" marR="290195" indent="76200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Группа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зд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оровь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Вес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Рост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9550" marR="203200" indent="185420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Индивидуальные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особенности</a:t>
                      </a:r>
                      <a:r>
                        <a:rPr sz="1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здоровья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11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14960" marR="208279" indent="-10096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о  года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75590" marR="210820" indent="-58419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Кон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ц  года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32740" marR="224790" indent="-10096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о  года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41300" marR="176530" indent="-58419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Кон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ц  года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4030" rIns="0" bIns="0" rtlCol="0">
            <a:spAutoFit/>
          </a:bodyPr>
          <a:lstStyle/>
          <a:p>
            <a:pPr marL="2941320" marR="5080" indent="-2498090">
              <a:lnSpc>
                <a:spcPct val="100000"/>
              </a:lnSpc>
              <a:spcBef>
                <a:spcPts val="105"/>
              </a:spcBef>
            </a:pPr>
            <a:r>
              <a:rPr sz="2000" dirty="0"/>
              <a:t>Основные </a:t>
            </a:r>
            <a:r>
              <a:rPr sz="2000" spc="-5" dirty="0"/>
              <a:t>размеры </a:t>
            </a:r>
            <a:r>
              <a:rPr sz="2000" spc="-10" dirty="0"/>
              <a:t>столов </a:t>
            </a:r>
            <a:r>
              <a:rPr sz="2000" dirty="0"/>
              <a:t>и </a:t>
            </a:r>
            <a:r>
              <a:rPr sz="2000" spc="-15" dirty="0"/>
              <a:t>стульев </a:t>
            </a:r>
            <a:r>
              <a:rPr sz="2000" dirty="0"/>
              <a:t>для </a:t>
            </a:r>
            <a:r>
              <a:rPr sz="2000" spc="-10" dirty="0"/>
              <a:t>детей </a:t>
            </a:r>
            <a:r>
              <a:rPr sz="2000" spc="-5" dirty="0"/>
              <a:t>раннего возраста </a:t>
            </a:r>
            <a:r>
              <a:rPr sz="2000" dirty="0"/>
              <a:t>и </a:t>
            </a:r>
            <a:r>
              <a:rPr sz="2000" spc="-440" dirty="0"/>
              <a:t> </a:t>
            </a:r>
            <a:r>
              <a:rPr sz="2000" spc="-10" dirty="0"/>
              <a:t>дошкольного</a:t>
            </a:r>
            <a:r>
              <a:rPr sz="2000" spc="-60" dirty="0"/>
              <a:t> </a:t>
            </a:r>
            <a:r>
              <a:rPr sz="2000" spc="-5" dirty="0"/>
              <a:t>возраст</a:t>
            </a:r>
            <a:endParaRPr sz="20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22312" y="2340610"/>
          <a:ext cx="7520305" cy="3667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0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2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8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8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0468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группа</a:t>
                      </a:r>
                      <a:r>
                        <a:rPr sz="1200" b="1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роста</a:t>
                      </a:r>
                      <a:r>
                        <a:rPr sz="1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детей (мм)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Группа</a:t>
                      </a:r>
                      <a:r>
                        <a:rPr sz="1200" b="1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мебели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Высота</a:t>
                      </a:r>
                      <a:r>
                        <a:rPr sz="1200" b="1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стола</a:t>
                      </a:r>
                      <a:r>
                        <a:rPr sz="1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(мм)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13080" marR="298450" indent="-208915">
                        <a:lnSpc>
                          <a:spcPts val="1390"/>
                        </a:lnSpc>
                        <a:spcBef>
                          <a:spcPts val="675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b="1" spc="5" dirty="0">
                          <a:latin typeface="Tahoma"/>
                          <a:cs typeface="Tahoma"/>
                        </a:rPr>
                        <a:t>ы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со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b="1" spc="-10" dirty="0">
                          <a:latin typeface="Tahoma"/>
                          <a:cs typeface="Tahoma"/>
                        </a:rPr>
                        <a:t>ь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я 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стула</a:t>
                      </a:r>
                      <a:r>
                        <a:rPr sz="12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(мм)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8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850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340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180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8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свыше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850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400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89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1000-1150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460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260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889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1150-1300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520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889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1300-1450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580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340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889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1450-1600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4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640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380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E0E0E0"/>
                      </a:solidFill>
                      <a:prstDash val="solid"/>
                    </a:lnL>
                    <a:lnR w="12700">
                      <a:solidFill>
                        <a:srgbClr val="E0E0E0"/>
                      </a:solidFill>
                      <a:prstDash val="solid"/>
                    </a:lnR>
                    <a:lnT w="12700">
                      <a:solidFill>
                        <a:srgbClr val="E0E0E0"/>
                      </a:solidFill>
                      <a:prstDash val="solid"/>
                    </a:lnT>
                    <a:lnB w="12700">
                      <a:solidFill>
                        <a:srgbClr val="E0E0E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83643" y="861109"/>
            <a:ext cx="41751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20" dirty="0"/>
              <a:t>Результаты</a:t>
            </a:r>
            <a:r>
              <a:rPr sz="2000" spc="-65" dirty="0"/>
              <a:t> </a:t>
            </a:r>
            <a:r>
              <a:rPr sz="2000" spc="-5" dirty="0"/>
              <a:t>обследования</a:t>
            </a:r>
            <a:r>
              <a:rPr sz="2000" spc="-50" dirty="0"/>
              <a:t> </a:t>
            </a:r>
            <a:r>
              <a:rPr sz="2000" dirty="0"/>
              <a:t>речи</a:t>
            </a:r>
            <a:r>
              <a:rPr sz="2000" spc="-25" dirty="0"/>
              <a:t> </a:t>
            </a:r>
            <a:r>
              <a:rPr sz="2000" spc="-10" dirty="0"/>
              <a:t>детей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809802" y="1633397"/>
            <a:ext cx="7802880" cy="79375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indent="297180" algn="just">
              <a:lnSpc>
                <a:spcPts val="1939"/>
              </a:lnSpc>
              <a:spcBef>
                <a:spcPts val="345"/>
              </a:spcBef>
            </a:pPr>
            <a:r>
              <a:rPr sz="1800" dirty="0">
                <a:latin typeface="Constantia"/>
                <a:cs typeface="Constantia"/>
              </a:rPr>
              <a:t>С</a:t>
            </a:r>
            <a:r>
              <a:rPr sz="1800" spc="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целью</a:t>
            </a:r>
            <a:r>
              <a:rPr sz="1800" spc="-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изучения</a:t>
            </a:r>
            <a:r>
              <a:rPr sz="1800" spc="-5" dirty="0">
                <a:latin typeface="Constantia"/>
                <a:cs typeface="Constantia"/>
              </a:rPr>
              <a:t> уровня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речевого</a:t>
            </a:r>
            <a:r>
              <a:rPr sz="1800" spc="-5" dirty="0">
                <a:latin typeface="Constantia"/>
                <a:cs typeface="Constantia"/>
              </a:rPr>
              <a:t> развития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детей</a:t>
            </a:r>
            <a:r>
              <a:rPr sz="1800" spc="-5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дошкольного </a:t>
            </a:r>
            <a:r>
              <a:rPr sz="1800" spc="-1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возраста,</a:t>
            </a:r>
            <a:r>
              <a:rPr sz="1800" spc="-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необходимо</a:t>
            </a:r>
            <a:r>
              <a:rPr sz="1800" spc="-1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провести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развёрнутое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обследование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речевого </a:t>
            </a:r>
            <a:r>
              <a:rPr sz="1800" spc="-5" dirty="0">
                <a:latin typeface="Constantia"/>
                <a:cs typeface="Constantia"/>
              </a:rPr>
              <a:t> развития</a:t>
            </a:r>
            <a:r>
              <a:rPr sz="1800" spc="26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ребёнка.</a:t>
            </a:r>
            <a:r>
              <a:rPr sz="1800" spc="28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Обследование</a:t>
            </a:r>
            <a:r>
              <a:rPr sz="1800" spc="23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речи</a:t>
            </a:r>
            <a:r>
              <a:rPr sz="1800" spc="24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детей</a:t>
            </a:r>
            <a:r>
              <a:rPr sz="1800" spc="26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организуется</a:t>
            </a:r>
            <a:r>
              <a:rPr sz="1800" spc="27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учителем-</a:t>
            </a:r>
            <a:endParaRPr sz="1800">
              <a:latin typeface="Constantia"/>
              <a:cs typeface="Constant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15337" y="2374061"/>
            <a:ext cx="64935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06425" algn="l"/>
                <a:tab pos="2228215" algn="l"/>
                <a:tab pos="3183890" algn="l"/>
                <a:tab pos="4180204" algn="l"/>
                <a:tab pos="4488180" algn="l"/>
                <a:tab pos="5079365" algn="l"/>
                <a:tab pos="6024245" algn="l"/>
              </a:tabLst>
            </a:pPr>
            <a:r>
              <a:rPr sz="1800" spc="-15" dirty="0">
                <a:latin typeface="Constantia"/>
                <a:cs typeface="Constantia"/>
              </a:rPr>
              <a:t>и</a:t>
            </a:r>
            <a:r>
              <a:rPr sz="1800" spc="-5" dirty="0">
                <a:latin typeface="Constantia"/>
                <a:cs typeface="Constantia"/>
              </a:rPr>
              <a:t>л</a:t>
            </a:r>
            <a:r>
              <a:rPr sz="1800" dirty="0">
                <a:latin typeface="Constantia"/>
                <a:cs typeface="Constantia"/>
              </a:rPr>
              <a:t>и	</a:t>
            </a:r>
            <a:r>
              <a:rPr sz="1800" spc="-5" dirty="0">
                <a:latin typeface="Constantia"/>
                <a:cs typeface="Constantia"/>
              </a:rPr>
              <a:t>вос</a:t>
            </a:r>
            <a:r>
              <a:rPr sz="1800" dirty="0">
                <a:latin typeface="Constantia"/>
                <a:cs typeface="Constantia"/>
              </a:rPr>
              <a:t>пи</a:t>
            </a:r>
            <a:r>
              <a:rPr sz="1800" spc="-20" dirty="0">
                <a:latin typeface="Constantia"/>
                <a:cs typeface="Constantia"/>
              </a:rPr>
              <a:t>т</a:t>
            </a:r>
            <a:r>
              <a:rPr sz="1800" spc="-50" dirty="0">
                <a:latin typeface="Constantia"/>
                <a:cs typeface="Constantia"/>
              </a:rPr>
              <a:t>а</a:t>
            </a:r>
            <a:r>
              <a:rPr sz="1800" spc="-20" dirty="0">
                <a:latin typeface="Constantia"/>
                <a:cs typeface="Constantia"/>
              </a:rPr>
              <a:t>т</a:t>
            </a:r>
            <a:r>
              <a:rPr sz="1800" spc="-35" dirty="0">
                <a:latin typeface="Constantia"/>
                <a:cs typeface="Constantia"/>
              </a:rPr>
              <a:t>е</a:t>
            </a:r>
            <a:r>
              <a:rPr sz="1800" spc="-10" dirty="0">
                <a:latin typeface="Constantia"/>
                <a:cs typeface="Constantia"/>
              </a:rPr>
              <a:t>л</a:t>
            </a:r>
            <a:r>
              <a:rPr sz="1800" dirty="0">
                <a:latin typeface="Constantia"/>
                <a:cs typeface="Constantia"/>
              </a:rPr>
              <a:t>ем	</a:t>
            </a:r>
            <a:r>
              <a:rPr sz="1800" spc="5" dirty="0">
                <a:latin typeface="Constantia"/>
                <a:cs typeface="Constantia"/>
              </a:rPr>
              <a:t>г</a:t>
            </a:r>
            <a:r>
              <a:rPr sz="1800" spc="-25" dirty="0">
                <a:latin typeface="Constantia"/>
                <a:cs typeface="Constantia"/>
              </a:rPr>
              <a:t>р</a:t>
            </a:r>
            <a:r>
              <a:rPr sz="1800" spc="-15" dirty="0">
                <a:latin typeface="Constantia"/>
                <a:cs typeface="Constantia"/>
              </a:rPr>
              <a:t>у</a:t>
            </a:r>
            <a:r>
              <a:rPr sz="1800" dirty="0">
                <a:latin typeface="Constantia"/>
                <a:cs typeface="Constantia"/>
              </a:rPr>
              <a:t>ппы	д</a:t>
            </a:r>
            <a:r>
              <a:rPr sz="1800" spc="-5" dirty="0">
                <a:latin typeface="Constantia"/>
                <a:cs typeface="Constantia"/>
              </a:rPr>
              <a:t>в</a:t>
            </a:r>
            <a:r>
              <a:rPr sz="1800" dirty="0">
                <a:latin typeface="Constantia"/>
                <a:cs typeface="Constantia"/>
              </a:rPr>
              <a:t>ажды	в	</a:t>
            </a:r>
            <a:r>
              <a:rPr sz="1800" spc="-45" dirty="0">
                <a:latin typeface="Constantia"/>
                <a:cs typeface="Constantia"/>
              </a:rPr>
              <a:t>г</a:t>
            </a:r>
            <a:r>
              <a:rPr sz="1800" spc="-50" dirty="0">
                <a:latin typeface="Constantia"/>
                <a:cs typeface="Constantia"/>
              </a:rPr>
              <a:t>о</a:t>
            </a:r>
            <a:r>
              <a:rPr sz="1800" dirty="0">
                <a:latin typeface="Constantia"/>
                <a:cs typeface="Constantia"/>
              </a:rPr>
              <a:t>д:	</a:t>
            </a:r>
            <a:r>
              <a:rPr sz="1800" spc="-5" dirty="0">
                <a:latin typeface="Constantia"/>
                <a:cs typeface="Constantia"/>
              </a:rPr>
              <a:t>о</a:t>
            </a:r>
            <a:r>
              <a:rPr sz="1800" spc="-40" dirty="0">
                <a:latin typeface="Constantia"/>
                <a:cs typeface="Constantia"/>
              </a:rPr>
              <a:t>с</a:t>
            </a:r>
            <a:r>
              <a:rPr sz="1800" dirty="0">
                <a:latin typeface="Constantia"/>
                <a:cs typeface="Constantia"/>
              </a:rPr>
              <a:t>е</a:t>
            </a:r>
            <a:r>
              <a:rPr sz="1800" spc="-5" dirty="0">
                <a:latin typeface="Constantia"/>
                <a:cs typeface="Constantia"/>
              </a:rPr>
              <a:t>нь</a:t>
            </a:r>
            <a:r>
              <a:rPr sz="1800" dirty="0">
                <a:latin typeface="Constantia"/>
                <a:cs typeface="Constantia"/>
              </a:rPr>
              <a:t>ю	</a:t>
            </a:r>
            <a:r>
              <a:rPr sz="1800" spc="5" dirty="0">
                <a:latin typeface="Constantia"/>
                <a:cs typeface="Constantia"/>
              </a:rPr>
              <a:t>(</a:t>
            </a:r>
            <a:r>
              <a:rPr sz="1800" spc="10" dirty="0">
                <a:latin typeface="Constantia"/>
                <a:cs typeface="Constantia"/>
              </a:rPr>
              <a:t>д</a:t>
            </a:r>
            <a:r>
              <a:rPr sz="1800" spc="-10" dirty="0">
                <a:latin typeface="Constantia"/>
                <a:cs typeface="Constantia"/>
              </a:rPr>
              <a:t>ля</a:t>
            </a:r>
            <a:endParaRPr sz="1800">
              <a:latin typeface="Constantia"/>
              <a:cs typeface="Constant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72944" y="2620949"/>
            <a:ext cx="64382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23745" algn="l"/>
                <a:tab pos="3217545" algn="l"/>
                <a:tab pos="4220210" algn="l"/>
                <a:tab pos="4500245" algn="l"/>
                <a:tab pos="5497195" algn="l"/>
              </a:tabLst>
            </a:pP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5" dirty="0">
                <a:latin typeface="Constantia"/>
                <a:cs typeface="Constantia"/>
              </a:rPr>
              <a:t>н</a:t>
            </a:r>
            <a:r>
              <a:rPr sz="1800" dirty="0">
                <a:latin typeface="Constantia"/>
                <a:cs typeface="Constantia"/>
              </a:rPr>
              <a:t>ди</a:t>
            </a:r>
            <a:r>
              <a:rPr sz="1800" spc="-5" dirty="0">
                <a:latin typeface="Constantia"/>
                <a:cs typeface="Constantia"/>
              </a:rPr>
              <a:t>в</a:t>
            </a:r>
            <a:r>
              <a:rPr sz="1800" dirty="0">
                <a:latin typeface="Constantia"/>
                <a:cs typeface="Constantia"/>
              </a:rPr>
              <a:t>ид</a:t>
            </a:r>
            <a:r>
              <a:rPr sz="1800" spc="-15" dirty="0">
                <a:latin typeface="Constantia"/>
                <a:cs typeface="Constantia"/>
              </a:rPr>
              <a:t>у</a:t>
            </a:r>
            <a:r>
              <a:rPr sz="1800" dirty="0">
                <a:latin typeface="Constantia"/>
                <a:cs typeface="Constantia"/>
              </a:rPr>
              <a:t>а</a:t>
            </a:r>
            <a:r>
              <a:rPr sz="1800" spc="-5" dirty="0">
                <a:latin typeface="Constantia"/>
                <a:cs typeface="Constantia"/>
              </a:rPr>
              <a:t>льн</a:t>
            </a:r>
            <a:r>
              <a:rPr sz="1800" spc="10" dirty="0">
                <a:latin typeface="Constantia"/>
                <a:cs typeface="Constantia"/>
              </a:rPr>
              <a:t>о</a:t>
            </a:r>
            <a:r>
              <a:rPr sz="1800" spc="-45" dirty="0">
                <a:latin typeface="Constantia"/>
                <a:cs typeface="Constantia"/>
              </a:rPr>
              <a:t>г</a:t>
            </a:r>
            <a:r>
              <a:rPr sz="1800" dirty="0">
                <a:latin typeface="Constantia"/>
                <a:cs typeface="Constantia"/>
              </a:rPr>
              <a:t>о	</a:t>
            </a:r>
            <a:r>
              <a:rPr sz="1800" spc="5" dirty="0">
                <a:latin typeface="Constantia"/>
                <a:cs typeface="Constantia"/>
              </a:rPr>
              <a:t>м</a:t>
            </a:r>
            <a:r>
              <a:rPr sz="1800" dirty="0">
                <a:latin typeface="Constantia"/>
                <a:cs typeface="Constantia"/>
              </a:rPr>
              <a:t>ар</a:t>
            </a:r>
            <a:r>
              <a:rPr sz="1800" spc="-5" dirty="0">
                <a:latin typeface="Constantia"/>
                <a:cs typeface="Constantia"/>
              </a:rPr>
              <a:t>ш</a:t>
            </a:r>
            <a:r>
              <a:rPr sz="1800" spc="-25" dirty="0">
                <a:latin typeface="Constantia"/>
                <a:cs typeface="Constantia"/>
              </a:rPr>
              <a:t>р</a:t>
            </a:r>
            <a:r>
              <a:rPr sz="1800" spc="5" dirty="0">
                <a:latin typeface="Constantia"/>
                <a:cs typeface="Constantia"/>
              </a:rPr>
              <a:t>у</a:t>
            </a:r>
            <a:r>
              <a:rPr sz="1800" spc="-20" dirty="0">
                <a:latin typeface="Constantia"/>
                <a:cs typeface="Constantia"/>
              </a:rPr>
              <a:t>т</a:t>
            </a:r>
            <a:r>
              <a:rPr sz="1800" dirty="0">
                <a:latin typeface="Constantia"/>
                <a:cs typeface="Constantia"/>
              </a:rPr>
              <a:t>а	ребё</a:t>
            </a:r>
            <a:r>
              <a:rPr sz="1800" spc="-5" dirty="0">
                <a:latin typeface="Constantia"/>
                <a:cs typeface="Constantia"/>
              </a:rPr>
              <a:t>нк</a:t>
            </a:r>
            <a:r>
              <a:rPr sz="1800" dirty="0">
                <a:latin typeface="Constantia"/>
                <a:cs typeface="Constantia"/>
              </a:rPr>
              <a:t>а	в	</a:t>
            </a:r>
            <a:r>
              <a:rPr sz="1800" spc="-5" dirty="0">
                <a:latin typeface="Constantia"/>
                <a:cs typeface="Constantia"/>
              </a:rPr>
              <a:t>о</a:t>
            </a:r>
            <a:r>
              <a:rPr sz="1800" spc="-85" dirty="0">
                <a:latin typeface="Constantia"/>
                <a:cs typeface="Constantia"/>
              </a:rPr>
              <a:t>б</a:t>
            </a:r>
            <a:r>
              <a:rPr sz="1800" spc="-10" dirty="0">
                <a:latin typeface="Constantia"/>
                <a:cs typeface="Constantia"/>
              </a:rPr>
              <a:t>л</a:t>
            </a:r>
            <a:r>
              <a:rPr sz="1800" dirty="0">
                <a:latin typeface="Constantia"/>
                <a:cs typeface="Constantia"/>
              </a:rPr>
              <a:t>а</a:t>
            </a:r>
            <a:r>
              <a:rPr sz="1800" spc="-5" dirty="0">
                <a:latin typeface="Constantia"/>
                <a:cs typeface="Constantia"/>
              </a:rPr>
              <a:t>с</a:t>
            </a:r>
            <a:r>
              <a:rPr sz="1800" spc="5" dirty="0">
                <a:latin typeface="Constantia"/>
                <a:cs typeface="Constantia"/>
              </a:rPr>
              <a:t>т</a:t>
            </a:r>
            <a:r>
              <a:rPr sz="1800" dirty="0">
                <a:latin typeface="Constantia"/>
                <a:cs typeface="Constantia"/>
              </a:rPr>
              <a:t>и	ре</a:t>
            </a:r>
            <a:r>
              <a:rPr sz="1800" spc="-5" dirty="0">
                <a:latin typeface="Constantia"/>
                <a:cs typeface="Constantia"/>
              </a:rPr>
              <a:t>ч</a:t>
            </a:r>
            <a:r>
              <a:rPr sz="1800" dirty="0">
                <a:latin typeface="Constantia"/>
                <a:cs typeface="Constantia"/>
              </a:rPr>
              <a:t>е</a:t>
            </a:r>
            <a:r>
              <a:rPr sz="1800" spc="-5" dirty="0">
                <a:latin typeface="Constantia"/>
                <a:cs typeface="Constantia"/>
              </a:rPr>
              <a:t>во</a:t>
            </a:r>
            <a:r>
              <a:rPr sz="1800" spc="-45" dirty="0">
                <a:latin typeface="Constantia"/>
                <a:cs typeface="Constantia"/>
              </a:rPr>
              <a:t>г</a:t>
            </a:r>
            <a:r>
              <a:rPr sz="1800" dirty="0">
                <a:latin typeface="Constantia"/>
                <a:cs typeface="Constantia"/>
              </a:rPr>
              <a:t>о</a:t>
            </a:r>
            <a:endParaRPr sz="1800">
              <a:latin typeface="Constantia"/>
              <a:cs typeface="Constant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8888" y="2374061"/>
            <a:ext cx="1223645" cy="79375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sz="1800" spc="-10" dirty="0">
                <a:latin typeface="Constantia"/>
                <a:cs typeface="Constantia"/>
              </a:rPr>
              <a:t>логопедом </a:t>
            </a:r>
            <a:r>
              <a:rPr sz="1800" spc="-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ра</a:t>
            </a:r>
            <a:r>
              <a:rPr sz="1800" spc="-5" dirty="0">
                <a:latin typeface="Constantia"/>
                <a:cs typeface="Constantia"/>
              </a:rPr>
              <a:t>з</a:t>
            </a:r>
            <a:r>
              <a:rPr sz="1800" dirty="0">
                <a:latin typeface="Constantia"/>
                <a:cs typeface="Constantia"/>
              </a:rPr>
              <a:t>р</a:t>
            </a:r>
            <a:r>
              <a:rPr sz="1800" spc="-15" dirty="0">
                <a:latin typeface="Constantia"/>
                <a:cs typeface="Constantia"/>
              </a:rPr>
              <a:t>а</a:t>
            </a:r>
            <a:r>
              <a:rPr sz="1800" dirty="0">
                <a:latin typeface="Constantia"/>
                <a:cs typeface="Constantia"/>
              </a:rPr>
              <a:t>б</a:t>
            </a:r>
            <a:r>
              <a:rPr sz="1800" spc="-5" dirty="0">
                <a:latin typeface="Constantia"/>
                <a:cs typeface="Constantia"/>
              </a:rPr>
              <a:t>о</a:t>
            </a:r>
            <a:r>
              <a:rPr sz="1800" spc="5" dirty="0">
                <a:latin typeface="Constantia"/>
                <a:cs typeface="Constantia"/>
              </a:rPr>
              <a:t>т</a:t>
            </a:r>
            <a:r>
              <a:rPr sz="1800" spc="-5" dirty="0">
                <a:latin typeface="Constantia"/>
                <a:cs typeface="Constantia"/>
              </a:rPr>
              <a:t>к</a:t>
            </a:r>
            <a:r>
              <a:rPr sz="1800" dirty="0">
                <a:latin typeface="Constantia"/>
                <a:cs typeface="Constantia"/>
              </a:rPr>
              <a:t>и  </a:t>
            </a:r>
            <a:r>
              <a:rPr sz="1800" spc="-5" dirty="0">
                <a:latin typeface="Constantia"/>
                <a:cs typeface="Constantia"/>
              </a:rPr>
              <a:t>развития)</a:t>
            </a:r>
            <a:endParaRPr sz="1800">
              <a:latin typeface="Constantia"/>
              <a:cs typeface="Constant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72716" y="2867837"/>
            <a:ext cx="6374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6090" algn="l"/>
                <a:tab pos="1508760" algn="l"/>
                <a:tab pos="2277110" algn="l"/>
                <a:tab pos="3425825" algn="l"/>
                <a:tab pos="5004435" algn="l"/>
              </a:tabLst>
            </a:pPr>
            <a:r>
              <a:rPr sz="1800" dirty="0">
                <a:latin typeface="Constantia"/>
                <a:cs typeface="Constantia"/>
              </a:rPr>
              <a:t>и	</a:t>
            </a:r>
            <a:r>
              <a:rPr sz="1800" spc="-5" dirty="0">
                <a:latin typeface="Constantia"/>
                <a:cs typeface="Constantia"/>
              </a:rPr>
              <a:t>весной	</a:t>
            </a:r>
            <a:r>
              <a:rPr sz="1800" spc="-10" dirty="0">
                <a:latin typeface="Constantia"/>
                <a:cs typeface="Constantia"/>
              </a:rPr>
              <a:t>(для	</a:t>
            </a:r>
            <a:r>
              <a:rPr sz="1800" spc="-5" dirty="0">
                <a:latin typeface="Constantia"/>
                <a:cs typeface="Constantia"/>
              </a:rPr>
              <a:t>анализа	</a:t>
            </a:r>
            <a:r>
              <a:rPr sz="1800" spc="-10" dirty="0">
                <a:latin typeface="Constantia"/>
                <a:cs typeface="Constantia"/>
              </a:rPr>
              <a:t>полученных	</a:t>
            </a:r>
            <a:r>
              <a:rPr sz="1800" spc="-30" dirty="0">
                <a:latin typeface="Constantia"/>
                <a:cs typeface="Constantia"/>
              </a:rPr>
              <a:t>результатов).</a:t>
            </a:r>
            <a:endParaRPr sz="1800">
              <a:latin typeface="Constantia"/>
              <a:cs typeface="Constantia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565122" y="3494087"/>
          <a:ext cx="8020684" cy="1593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7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9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1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81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6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914673"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№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0513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Ф.И.О.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ребёнка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60960" indent="-1905" algn="ctr">
                        <a:lnSpc>
                          <a:spcPct val="98300"/>
                        </a:lnSpc>
                        <a:spcBef>
                          <a:spcPts val="34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Дата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б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ед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ов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а 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ния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Возраст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9895" marR="227965" indent="-196850">
                        <a:lnSpc>
                          <a:spcPts val="1390"/>
                        </a:lnSpc>
                        <a:spcBef>
                          <a:spcPts val="40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ов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рный 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запас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93345" marR="87630" indent="62230">
                        <a:lnSpc>
                          <a:spcPts val="1390"/>
                        </a:lnSpc>
                        <a:spcBef>
                          <a:spcPts val="40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Фразо-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вая</a:t>
                      </a:r>
                      <a:r>
                        <a:rPr sz="12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речь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64769" indent="83820" algn="just">
                        <a:lnSpc>
                          <a:spcPct val="98300"/>
                        </a:lnSpc>
                        <a:spcBef>
                          <a:spcPts val="34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Звуко-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произ-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ше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ние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78740" marR="71755" indent="-1905" algn="ctr">
                        <a:lnSpc>
                          <a:spcPct val="98300"/>
                        </a:lnSpc>
                        <a:spcBef>
                          <a:spcPts val="34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Граммати-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ческий</a:t>
                      </a:r>
                      <a:r>
                        <a:rPr sz="12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строй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речи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2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86435" y="594405"/>
            <a:ext cx="21145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10" dirty="0"/>
              <a:t>Режим</a:t>
            </a:r>
            <a:r>
              <a:rPr sz="2000" spc="-60" dirty="0"/>
              <a:t> </a:t>
            </a:r>
            <a:r>
              <a:rPr sz="2000" spc="-5" dirty="0"/>
              <a:t>дня</a:t>
            </a:r>
            <a:r>
              <a:rPr sz="2000" spc="-40" dirty="0"/>
              <a:t> </a:t>
            </a:r>
            <a:r>
              <a:rPr sz="2000" spc="-10" dirty="0"/>
              <a:t>группы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35940" y="1925828"/>
            <a:ext cx="7854950" cy="4030979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286385" marR="712470" indent="-274320">
              <a:lnSpc>
                <a:spcPts val="1939"/>
              </a:lnSpc>
              <a:spcBef>
                <a:spcPts val="345"/>
              </a:spcBef>
              <a:buClr>
                <a:srgbClr val="E7BC2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spc="-10" dirty="0">
                <a:latin typeface="Constantia"/>
                <a:cs typeface="Constantia"/>
              </a:rPr>
              <a:t>При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составлении</a:t>
            </a:r>
            <a:r>
              <a:rPr sz="1800" spc="-30" dirty="0">
                <a:latin typeface="Constantia"/>
                <a:cs typeface="Constantia"/>
              </a:rPr>
              <a:t> </a:t>
            </a:r>
            <a:r>
              <a:rPr sz="1800" b="1" spc="-5" dirty="0">
                <a:latin typeface="Constantia"/>
                <a:cs typeface="Constantia"/>
              </a:rPr>
              <a:t>режима</a:t>
            </a:r>
            <a:r>
              <a:rPr sz="1800" b="1" spc="-130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дня</a:t>
            </a:r>
            <a:r>
              <a:rPr sz="1800" b="1" spc="-5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необходимо</a:t>
            </a:r>
            <a:r>
              <a:rPr sz="1800" spc="-1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учитывать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следующие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нормативно-правовые</a:t>
            </a:r>
            <a:r>
              <a:rPr sz="1800" spc="-11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документы:</a:t>
            </a:r>
            <a:endParaRPr sz="1800">
              <a:latin typeface="Constantia"/>
              <a:cs typeface="Constantia"/>
            </a:endParaRPr>
          </a:p>
          <a:p>
            <a:pPr marL="287020" marR="189865" indent="-274320">
              <a:lnSpc>
                <a:spcPts val="1939"/>
              </a:lnSpc>
              <a:spcBef>
                <a:spcPts val="440"/>
              </a:spcBef>
              <a:buClr>
                <a:srgbClr val="E7BC2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dirty="0">
                <a:latin typeface="Constantia"/>
                <a:cs typeface="Constantia"/>
              </a:rPr>
              <a:t>– </a:t>
            </a:r>
            <a:r>
              <a:rPr sz="1800" spc="-5" dirty="0">
                <a:latin typeface="Constantia"/>
                <a:cs typeface="Constantia"/>
              </a:rPr>
              <a:t>СанПиН </a:t>
            </a:r>
            <a:r>
              <a:rPr sz="1800" spc="-10" dirty="0">
                <a:latin typeface="Constantia"/>
                <a:cs typeface="Constantia"/>
              </a:rPr>
              <a:t>2.4.1.3049-13 «Санитарно-эпидемиологические </a:t>
            </a:r>
            <a:r>
              <a:rPr sz="1800" spc="-5" dirty="0">
                <a:latin typeface="Constantia"/>
                <a:cs typeface="Constantia"/>
              </a:rPr>
              <a:t>требования </a:t>
            </a:r>
            <a:r>
              <a:rPr sz="1800" dirty="0">
                <a:latin typeface="Constantia"/>
                <a:cs typeface="Constantia"/>
              </a:rPr>
              <a:t>к </a:t>
            </a:r>
            <a:r>
              <a:rPr sz="1800" spc="-440" dirty="0">
                <a:latin typeface="Constantia"/>
                <a:cs typeface="Constantia"/>
              </a:rPr>
              <a:t> </a:t>
            </a:r>
            <a:r>
              <a:rPr sz="1800" spc="-25" dirty="0">
                <a:latin typeface="Constantia"/>
                <a:cs typeface="Constantia"/>
              </a:rPr>
              <a:t>устройству, </a:t>
            </a:r>
            <a:r>
              <a:rPr sz="1800" spc="-15" dirty="0">
                <a:latin typeface="Constantia"/>
                <a:cs typeface="Constantia"/>
              </a:rPr>
              <a:t>содержанию </a:t>
            </a:r>
            <a:r>
              <a:rPr sz="1800" dirty="0">
                <a:latin typeface="Constantia"/>
                <a:cs typeface="Constantia"/>
              </a:rPr>
              <a:t>и </a:t>
            </a:r>
            <a:r>
              <a:rPr sz="1800" spc="-10" dirty="0">
                <a:latin typeface="Constantia"/>
                <a:cs typeface="Constantia"/>
              </a:rPr>
              <a:t>организации </a:t>
            </a:r>
            <a:r>
              <a:rPr sz="1800" dirty="0">
                <a:latin typeface="Constantia"/>
                <a:cs typeface="Constantia"/>
              </a:rPr>
              <a:t>режима </a:t>
            </a:r>
            <a:r>
              <a:rPr sz="1800" spc="-5" dirty="0">
                <a:latin typeface="Constantia"/>
                <a:cs typeface="Constantia"/>
              </a:rPr>
              <a:t>работы </a:t>
            </a:r>
            <a:r>
              <a:rPr sz="1800" spc="-20" dirty="0">
                <a:latin typeface="Constantia"/>
                <a:cs typeface="Constantia"/>
              </a:rPr>
              <a:t>дошкольных </a:t>
            </a:r>
            <a:r>
              <a:rPr sz="1800" spc="-1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образовательных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организаций»</a:t>
            </a:r>
            <a:r>
              <a:rPr sz="1800" spc="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(с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изм.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от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04.04.2014);</a:t>
            </a:r>
            <a:endParaRPr sz="1800">
              <a:latin typeface="Constantia"/>
              <a:cs typeface="Constantia"/>
            </a:endParaRPr>
          </a:p>
          <a:p>
            <a:pPr marL="287020" marR="209550" indent="-274320">
              <a:lnSpc>
                <a:spcPts val="1939"/>
              </a:lnSpc>
              <a:spcBef>
                <a:spcPts val="445"/>
              </a:spcBef>
              <a:buClr>
                <a:srgbClr val="E7BC2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dirty="0">
                <a:latin typeface="Constantia"/>
                <a:cs typeface="Constantia"/>
              </a:rPr>
              <a:t>–</a:t>
            </a:r>
            <a:r>
              <a:rPr sz="1800" spc="-2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О</a:t>
            </a:r>
            <a:r>
              <a:rPr sz="1800" spc="-5" dirty="0">
                <a:latin typeface="Constantia"/>
                <a:cs typeface="Constantia"/>
              </a:rPr>
              <a:t>сновн</a:t>
            </a:r>
            <a:r>
              <a:rPr sz="1800" spc="-15" dirty="0">
                <a:latin typeface="Constantia"/>
                <a:cs typeface="Constantia"/>
              </a:rPr>
              <a:t>а</a:t>
            </a:r>
            <a:r>
              <a:rPr sz="1800" dirty="0">
                <a:latin typeface="Constantia"/>
                <a:cs typeface="Constantia"/>
              </a:rPr>
              <a:t>я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</a:t>
            </a:r>
            <a:r>
              <a:rPr sz="1800" dirty="0">
                <a:latin typeface="Constantia"/>
                <a:cs typeface="Constantia"/>
              </a:rPr>
              <a:t>бра</a:t>
            </a:r>
            <a:r>
              <a:rPr sz="1800" spc="-20" dirty="0">
                <a:latin typeface="Constantia"/>
                <a:cs typeface="Constantia"/>
              </a:rPr>
              <a:t>з</a:t>
            </a:r>
            <a:r>
              <a:rPr sz="1800" spc="-5" dirty="0">
                <a:latin typeface="Constantia"/>
                <a:cs typeface="Constantia"/>
              </a:rPr>
              <a:t>ов</a:t>
            </a:r>
            <a:r>
              <a:rPr sz="1800" spc="-50" dirty="0">
                <a:latin typeface="Constantia"/>
                <a:cs typeface="Constantia"/>
              </a:rPr>
              <a:t>а</a:t>
            </a:r>
            <a:r>
              <a:rPr sz="1800" spc="-10" dirty="0">
                <a:latin typeface="Constantia"/>
                <a:cs typeface="Constantia"/>
              </a:rPr>
              <a:t>т</a:t>
            </a:r>
            <a:r>
              <a:rPr sz="1800" spc="-25" dirty="0">
                <a:latin typeface="Constantia"/>
                <a:cs typeface="Constantia"/>
              </a:rPr>
              <a:t>е</a:t>
            </a:r>
            <a:r>
              <a:rPr sz="1800" spc="-5" dirty="0">
                <a:latin typeface="Constantia"/>
                <a:cs typeface="Constantia"/>
              </a:rPr>
              <a:t>льн</a:t>
            </a:r>
            <a:r>
              <a:rPr sz="1800" spc="-15" dirty="0">
                <a:latin typeface="Constantia"/>
                <a:cs typeface="Constantia"/>
              </a:rPr>
              <a:t>а</a:t>
            </a:r>
            <a:r>
              <a:rPr sz="1800" dirty="0">
                <a:latin typeface="Constantia"/>
                <a:cs typeface="Constantia"/>
              </a:rPr>
              <a:t>я</a:t>
            </a:r>
            <a:r>
              <a:rPr sz="1800" spc="-2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пр</a:t>
            </a:r>
            <a:r>
              <a:rPr sz="1800" spc="-5" dirty="0">
                <a:latin typeface="Constantia"/>
                <a:cs typeface="Constantia"/>
              </a:rPr>
              <a:t>о</a:t>
            </a:r>
            <a:r>
              <a:rPr sz="1800" spc="5" dirty="0">
                <a:latin typeface="Constantia"/>
                <a:cs typeface="Constantia"/>
              </a:rPr>
              <a:t>г</a:t>
            </a:r>
            <a:r>
              <a:rPr sz="1800" dirty="0">
                <a:latin typeface="Constantia"/>
                <a:cs typeface="Constantia"/>
              </a:rPr>
              <a:t>ра</a:t>
            </a:r>
            <a:r>
              <a:rPr sz="1800" spc="5" dirty="0">
                <a:latin typeface="Constantia"/>
                <a:cs typeface="Constantia"/>
              </a:rPr>
              <a:t>мм</a:t>
            </a:r>
            <a:r>
              <a:rPr sz="1800" dirty="0">
                <a:latin typeface="Constantia"/>
                <a:cs typeface="Constantia"/>
              </a:rPr>
              <a:t>а</a:t>
            </a:r>
            <a:r>
              <a:rPr sz="1800" spc="-14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д</a:t>
            </a:r>
            <a:r>
              <a:rPr sz="1800" spc="-5" dirty="0">
                <a:latin typeface="Constantia"/>
                <a:cs typeface="Constantia"/>
              </a:rPr>
              <a:t>ош</a:t>
            </a:r>
            <a:r>
              <a:rPr sz="1800" spc="-55" dirty="0">
                <a:latin typeface="Constantia"/>
                <a:cs typeface="Constantia"/>
              </a:rPr>
              <a:t>к</a:t>
            </a:r>
            <a:r>
              <a:rPr sz="1800" spc="-85" dirty="0">
                <a:latin typeface="Constantia"/>
                <a:cs typeface="Constantia"/>
              </a:rPr>
              <a:t>о</a:t>
            </a:r>
            <a:r>
              <a:rPr sz="1800" spc="-10" dirty="0">
                <a:latin typeface="Constantia"/>
                <a:cs typeface="Constantia"/>
              </a:rPr>
              <a:t>л</a:t>
            </a:r>
            <a:r>
              <a:rPr sz="1800" spc="-5" dirty="0">
                <a:latin typeface="Constantia"/>
                <a:cs typeface="Constantia"/>
              </a:rPr>
              <a:t>ьно</a:t>
            </a:r>
            <a:r>
              <a:rPr sz="1800" dirty="0">
                <a:latin typeface="Constantia"/>
                <a:cs typeface="Constantia"/>
              </a:rPr>
              <a:t>й</a:t>
            </a:r>
            <a:r>
              <a:rPr sz="1800" spc="-3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</a:t>
            </a:r>
            <a:r>
              <a:rPr sz="1800" dirty="0">
                <a:latin typeface="Constantia"/>
                <a:cs typeface="Constantia"/>
              </a:rPr>
              <a:t>бра</a:t>
            </a:r>
            <a:r>
              <a:rPr sz="1800" spc="-20" dirty="0">
                <a:latin typeface="Constantia"/>
                <a:cs typeface="Constantia"/>
              </a:rPr>
              <a:t>з</a:t>
            </a:r>
            <a:r>
              <a:rPr sz="1800" spc="-5" dirty="0">
                <a:latin typeface="Constantia"/>
                <a:cs typeface="Constantia"/>
              </a:rPr>
              <a:t>ов</a:t>
            </a:r>
            <a:r>
              <a:rPr sz="1800" spc="-50" dirty="0">
                <a:latin typeface="Constantia"/>
                <a:cs typeface="Constantia"/>
              </a:rPr>
              <a:t>а</a:t>
            </a:r>
            <a:r>
              <a:rPr sz="1800" spc="-10" dirty="0">
                <a:latin typeface="Constantia"/>
                <a:cs typeface="Constantia"/>
              </a:rPr>
              <a:t>т</a:t>
            </a:r>
            <a:r>
              <a:rPr sz="1800" spc="-25" dirty="0">
                <a:latin typeface="Constantia"/>
                <a:cs typeface="Constantia"/>
              </a:rPr>
              <a:t>е</a:t>
            </a:r>
            <a:r>
              <a:rPr sz="1800" spc="-10" dirty="0">
                <a:latin typeface="Constantia"/>
                <a:cs typeface="Constantia"/>
              </a:rPr>
              <a:t>л</a:t>
            </a:r>
            <a:r>
              <a:rPr sz="1800" spc="-5" dirty="0">
                <a:latin typeface="Constantia"/>
                <a:cs typeface="Constantia"/>
              </a:rPr>
              <a:t>ьно</a:t>
            </a:r>
            <a:r>
              <a:rPr sz="1800" dirty="0">
                <a:latin typeface="Constantia"/>
                <a:cs typeface="Constantia"/>
              </a:rPr>
              <a:t>й  </a:t>
            </a:r>
            <a:r>
              <a:rPr sz="1800" spc="-5" dirty="0">
                <a:latin typeface="Constantia"/>
                <a:cs typeface="Constantia"/>
              </a:rPr>
              <a:t>организации;</a:t>
            </a:r>
            <a:endParaRPr sz="1800">
              <a:latin typeface="Constantia"/>
              <a:cs typeface="Constantia"/>
            </a:endParaRPr>
          </a:p>
          <a:p>
            <a:pPr marL="286385" marR="94615" indent="-274320">
              <a:lnSpc>
                <a:spcPts val="1939"/>
              </a:lnSpc>
              <a:spcBef>
                <a:spcPts val="440"/>
              </a:spcBef>
              <a:buClr>
                <a:srgbClr val="E7BC2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dirty="0">
                <a:latin typeface="Constantia"/>
                <a:cs typeface="Constantia"/>
              </a:rPr>
              <a:t>– </a:t>
            </a:r>
            <a:r>
              <a:rPr sz="1800" spc="-25" dirty="0">
                <a:latin typeface="Constantia"/>
                <a:cs typeface="Constantia"/>
              </a:rPr>
              <a:t>Условия, </a:t>
            </a:r>
            <a:r>
              <a:rPr sz="1800" spc="-15" dirty="0">
                <a:latin typeface="Constantia"/>
                <a:cs typeface="Constantia"/>
              </a:rPr>
              <a:t>необходимые </a:t>
            </a:r>
            <a:r>
              <a:rPr sz="1800" spc="-5" dirty="0">
                <a:latin typeface="Constantia"/>
                <a:cs typeface="Constantia"/>
              </a:rPr>
              <a:t>для </a:t>
            </a:r>
            <a:r>
              <a:rPr sz="1800" spc="-15" dirty="0">
                <a:latin typeface="Constantia"/>
                <a:cs typeface="Constantia"/>
              </a:rPr>
              <a:t>создания </a:t>
            </a:r>
            <a:r>
              <a:rPr sz="1800" spc="-10" dirty="0">
                <a:latin typeface="Constantia"/>
                <a:cs typeface="Constantia"/>
              </a:rPr>
              <a:t>социальной </a:t>
            </a:r>
            <a:r>
              <a:rPr sz="1800" dirty="0">
                <a:latin typeface="Constantia"/>
                <a:cs typeface="Constantia"/>
              </a:rPr>
              <a:t>ситуации </a:t>
            </a:r>
            <a:r>
              <a:rPr sz="1800" spc="-5" dirty="0">
                <a:latin typeface="Constantia"/>
                <a:cs typeface="Constantia"/>
              </a:rPr>
              <a:t>развития 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детей,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соответствующей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специфике</a:t>
            </a:r>
            <a:r>
              <a:rPr sz="1800" spc="-135" dirty="0">
                <a:latin typeface="Constantia"/>
                <a:cs typeface="Constantia"/>
              </a:rPr>
              <a:t> </a:t>
            </a:r>
            <a:r>
              <a:rPr sz="1800" spc="-25" dirty="0">
                <a:latin typeface="Constantia"/>
                <a:cs typeface="Constantia"/>
              </a:rPr>
              <a:t>дошкольного</a:t>
            </a:r>
            <a:r>
              <a:rPr sz="1800" spc="-3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возраста</a:t>
            </a:r>
            <a:r>
              <a:rPr sz="1800" spc="-30" dirty="0">
                <a:latin typeface="Constantia"/>
                <a:cs typeface="Constantia"/>
              </a:rPr>
              <a:t> </a:t>
            </a:r>
            <a:r>
              <a:rPr sz="1800" spc="-25" dirty="0">
                <a:latin typeface="Constantia"/>
                <a:cs typeface="Constantia"/>
              </a:rPr>
              <a:t>(ФГОС</a:t>
            </a:r>
            <a:r>
              <a:rPr sz="1800" spc="-1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3.2.5),</a:t>
            </a:r>
            <a:endParaRPr sz="1800">
              <a:latin typeface="Constantia"/>
              <a:cs typeface="Constantia"/>
            </a:endParaRPr>
          </a:p>
          <a:p>
            <a:pPr marL="286385" marR="1104265" indent="-274320">
              <a:lnSpc>
                <a:spcPts val="1939"/>
              </a:lnSpc>
              <a:spcBef>
                <a:spcPts val="440"/>
              </a:spcBef>
              <a:buClr>
                <a:srgbClr val="E7BC2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dirty="0">
                <a:latin typeface="Constantia"/>
                <a:cs typeface="Constantia"/>
              </a:rPr>
              <a:t>а</a:t>
            </a:r>
            <a:r>
              <a:rPr sz="1800" spc="-10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также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возраст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детей,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их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психологические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индивидуальные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особенности.</a:t>
            </a:r>
            <a:endParaRPr sz="1800">
              <a:latin typeface="Constantia"/>
              <a:cs typeface="Constantia"/>
            </a:endParaRPr>
          </a:p>
          <a:p>
            <a:pPr marL="286385" marR="5080" indent="-274320">
              <a:lnSpc>
                <a:spcPts val="1939"/>
              </a:lnSpc>
              <a:spcBef>
                <a:spcPts val="440"/>
              </a:spcBef>
              <a:buClr>
                <a:srgbClr val="E7BC2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spc="-5" dirty="0">
                <a:latin typeface="Constantia"/>
                <a:cs typeface="Constantia"/>
              </a:rPr>
              <a:t>Развитие </a:t>
            </a:r>
            <a:r>
              <a:rPr sz="1800" dirty="0">
                <a:latin typeface="Constantia"/>
                <a:cs typeface="Constantia"/>
              </a:rPr>
              <a:t>и </a:t>
            </a:r>
            <a:r>
              <a:rPr sz="1800" spc="-5" dirty="0">
                <a:latin typeface="Constantia"/>
                <a:cs typeface="Constantia"/>
              </a:rPr>
              <a:t>образование детей </a:t>
            </a:r>
            <a:r>
              <a:rPr sz="1800" dirty="0">
                <a:latin typeface="Constantia"/>
                <a:cs typeface="Constantia"/>
              </a:rPr>
              <a:t>в </a:t>
            </a:r>
            <a:r>
              <a:rPr sz="1800" spc="-20" dirty="0">
                <a:latin typeface="Constantia"/>
                <a:cs typeface="Constantia"/>
              </a:rPr>
              <a:t>дошкольной </a:t>
            </a:r>
            <a:r>
              <a:rPr sz="1800" spc="-10" dirty="0">
                <a:latin typeface="Constantia"/>
                <a:cs typeface="Constantia"/>
              </a:rPr>
              <a:t>организации </a:t>
            </a:r>
            <a:r>
              <a:rPr sz="1800" spc="-5" dirty="0">
                <a:latin typeface="Constantia"/>
                <a:cs typeface="Constantia"/>
              </a:rPr>
              <a:t>идет 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непрерывно,</a:t>
            </a:r>
            <a:r>
              <a:rPr sz="1800" spc="-1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в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течение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всего</a:t>
            </a:r>
            <a:r>
              <a:rPr sz="1800" spc="-12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дня.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Задачи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всех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образовательных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областей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решаются не </a:t>
            </a:r>
            <a:r>
              <a:rPr sz="1800" spc="-30" dirty="0">
                <a:latin typeface="Constantia"/>
                <a:cs typeface="Constantia"/>
              </a:rPr>
              <a:t>только </a:t>
            </a:r>
            <a:r>
              <a:rPr sz="1800" dirty="0">
                <a:latin typeface="Constantia"/>
                <a:cs typeface="Constantia"/>
              </a:rPr>
              <a:t>в </a:t>
            </a:r>
            <a:r>
              <a:rPr sz="1800" spc="-10" dirty="0">
                <a:latin typeface="Constantia"/>
                <a:cs typeface="Constantia"/>
              </a:rPr>
              <a:t>период </a:t>
            </a:r>
            <a:r>
              <a:rPr sz="1800" spc="-5" dirty="0">
                <a:latin typeface="Constantia"/>
                <a:cs typeface="Constantia"/>
              </a:rPr>
              <a:t>непосредственно </a:t>
            </a:r>
            <a:r>
              <a:rPr sz="1800" spc="-10" dirty="0">
                <a:latin typeface="Constantia"/>
                <a:cs typeface="Constantia"/>
              </a:rPr>
              <a:t>образовательной </a:t>
            </a:r>
            <a:r>
              <a:rPr sz="1800" spc="-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деятельности,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но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во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всех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режимных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моментах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(кроме</a:t>
            </a:r>
            <a:r>
              <a:rPr sz="1800" spc="-1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дневного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сна).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22314" y="422249"/>
          <a:ext cx="7234555" cy="6085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7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67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6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74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74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1598">
                <a:tc rowSpan="2">
                  <a:txBody>
                    <a:bodyPr/>
                    <a:lstStyle/>
                    <a:p>
                      <a:pPr marL="87693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050" spc="11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Р</a:t>
                      </a:r>
                      <a:r>
                        <a:rPr sz="1050" spc="6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105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ж</a:t>
                      </a:r>
                      <a:r>
                        <a:rPr sz="1050" spc="-17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50" spc="85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050" spc="114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м</a:t>
                      </a:r>
                      <a:r>
                        <a:rPr sz="1050" spc="85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1050" spc="145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ы</a:t>
                      </a:r>
                      <a:r>
                        <a:rPr sz="105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1050" spc="55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50" spc="114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м</a:t>
                      </a:r>
                      <a:r>
                        <a:rPr sz="1050" spc="7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о</a:t>
                      </a:r>
                      <a:r>
                        <a:rPr sz="1050" spc="114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м</a:t>
                      </a:r>
                      <a:r>
                        <a:rPr sz="1050" spc="6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1050" spc="85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1050" spc="5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т</a:t>
                      </a:r>
                      <a:r>
                        <a:rPr sz="105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ы</a:t>
                      </a:r>
                      <a:endParaRPr sz="1050">
                        <a:latin typeface="Tahoma"/>
                        <a:cs typeface="Tahoma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Возрастные</a:t>
                      </a:r>
                      <a:r>
                        <a:rPr sz="1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5" dirty="0">
                          <a:latin typeface="Tahoma"/>
                          <a:cs typeface="Tahoma"/>
                        </a:rPr>
                        <a:t>группы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5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2-й</a:t>
                      </a:r>
                      <a:r>
                        <a:rPr sz="10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10" dirty="0">
                          <a:latin typeface="Tahoma"/>
                          <a:cs typeface="Tahoma"/>
                        </a:rPr>
                        <a:t>мл.гр.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10" dirty="0">
                          <a:latin typeface="Tahoma"/>
                          <a:cs typeface="Tahoma"/>
                        </a:rPr>
                        <a:t>Сред.</a:t>
                      </a:r>
                      <a:r>
                        <a:rPr sz="1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5" dirty="0">
                          <a:latin typeface="Tahoma"/>
                          <a:cs typeface="Tahoma"/>
                        </a:rPr>
                        <a:t>Гр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10" dirty="0">
                          <a:latin typeface="Tahoma"/>
                          <a:cs typeface="Tahoma"/>
                        </a:rPr>
                        <a:t>Ст.</a:t>
                      </a:r>
                      <a:r>
                        <a:rPr sz="1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10" dirty="0">
                          <a:latin typeface="Tahoma"/>
                          <a:cs typeface="Tahoma"/>
                        </a:rPr>
                        <a:t>гр.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10" dirty="0">
                          <a:latin typeface="Tahoma"/>
                          <a:cs typeface="Tahoma"/>
                        </a:rPr>
                        <a:t>Подг.</a:t>
                      </a:r>
                      <a:r>
                        <a:rPr sz="1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10" dirty="0">
                          <a:latin typeface="Tahoma"/>
                          <a:cs typeface="Tahoma"/>
                        </a:rPr>
                        <a:t>гр.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547">
                <a:tc>
                  <a:txBody>
                    <a:bodyPr/>
                    <a:lstStyle/>
                    <a:p>
                      <a:pPr marL="55880" marR="237490">
                        <a:lnSpc>
                          <a:spcPts val="1150"/>
                        </a:lnSpc>
                        <a:spcBef>
                          <a:spcPts val="37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Приём детей, свободная игра, самостоятельная </a:t>
                      </a:r>
                      <a:r>
                        <a:rPr sz="1000" spc="-3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деятельность,</a:t>
                      </a:r>
                      <a:r>
                        <a:rPr sz="10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утренняя</a:t>
                      </a:r>
                      <a:r>
                        <a:rPr sz="10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гимнастика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7.00-8.20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7.00-8.20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7.00-8.20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7.00-8.20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592"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10" dirty="0">
                          <a:latin typeface="Tahoma"/>
                          <a:cs typeface="Tahoma"/>
                        </a:rPr>
                        <a:t>Подготовка</a:t>
                      </a:r>
                      <a:r>
                        <a:rPr sz="1000" b="1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5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10" dirty="0">
                          <a:latin typeface="Tahoma"/>
                          <a:cs typeface="Tahoma"/>
                        </a:rPr>
                        <a:t>первому</a:t>
                      </a:r>
                      <a:r>
                        <a:rPr sz="1000" b="1" spc="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5" dirty="0">
                          <a:latin typeface="Tahoma"/>
                          <a:cs typeface="Tahoma"/>
                        </a:rPr>
                        <a:t>завтраку,</a:t>
                      </a:r>
                      <a:r>
                        <a:rPr sz="1000" b="1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5" dirty="0">
                          <a:latin typeface="Tahoma"/>
                          <a:cs typeface="Tahoma"/>
                        </a:rPr>
                        <a:t>завтрак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8.20-9.00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8.20-9.00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8.20-9.00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8.20-8.50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592"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Игры,</a:t>
                      </a:r>
                      <a:r>
                        <a:rPr sz="10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подготовка</a:t>
                      </a:r>
                      <a:r>
                        <a:rPr sz="10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0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занятиям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9.00-10.00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9.00-10.00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8.55-10.20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8.50-11.00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547">
                <a:tc>
                  <a:txBody>
                    <a:bodyPr/>
                    <a:lstStyle/>
                    <a:p>
                      <a:pPr marL="55880" marR="159385">
                        <a:lnSpc>
                          <a:spcPts val="1150"/>
                        </a:lnSpc>
                        <a:spcBef>
                          <a:spcPts val="37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Непосредственно образовательная деятельность </a:t>
                      </a:r>
                      <a:r>
                        <a:rPr sz="1000" spc="-3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(общая</a:t>
                      </a:r>
                      <a:r>
                        <a:rPr sz="10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длительность,</a:t>
                      </a:r>
                      <a:r>
                        <a:rPr sz="10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включая</a:t>
                      </a:r>
                      <a:r>
                        <a:rPr sz="10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перерывы)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9.00-9.50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9.00-10.00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8.55-10.20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9.00-11.00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590"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10" dirty="0">
                          <a:latin typeface="Tahoma"/>
                          <a:cs typeface="Tahoma"/>
                        </a:rPr>
                        <a:t>Второй</a:t>
                      </a:r>
                      <a:r>
                        <a:rPr sz="1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5" dirty="0">
                          <a:latin typeface="Tahoma"/>
                          <a:cs typeface="Tahoma"/>
                        </a:rPr>
                        <a:t>завтрак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9.50-10.00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9.50-10.00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10.20-10.30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10.20-10.30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592"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Подготовка</a:t>
                      </a:r>
                      <a:r>
                        <a:rPr sz="10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0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прогулке,</a:t>
                      </a:r>
                      <a:r>
                        <a:rPr sz="10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прогулка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10.00-12.00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10.00-12.10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10.30-12.25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11.00-12.35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547">
                <a:tc>
                  <a:txBody>
                    <a:bodyPr/>
                    <a:lstStyle/>
                    <a:p>
                      <a:pPr marL="55880" marR="524510">
                        <a:lnSpc>
                          <a:spcPts val="1150"/>
                        </a:lnSpc>
                        <a:spcBef>
                          <a:spcPts val="37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Возвращение</a:t>
                      </a:r>
                      <a:r>
                        <a:rPr sz="10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0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прогулки,</a:t>
                      </a:r>
                      <a:r>
                        <a:rPr sz="10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самостоятельная </a:t>
                      </a:r>
                      <a:r>
                        <a:rPr sz="1000" spc="-2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12.00-12.20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12.10-12.30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12.25-12.40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12.35-12.45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590">
                <a:tc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10" dirty="0">
                          <a:latin typeface="Tahoma"/>
                          <a:cs typeface="Tahoma"/>
                        </a:rPr>
                        <a:t>Подготовка</a:t>
                      </a:r>
                      <a:r>
                        <a:rPr sz="10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5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b="1" spc="-5" dirty="0">
                          <a:latin typeface="Tahoma"/>
                          <a:cs typeface="Tahoma"/>
                        </a:rPr>
                        <a:t>обеду.</a:t>
                      </a:r>
                      <a:r>
                        <a:rPr sz="1000" b="1" spc="-10" dirty="0">
                          <a:latin typeface="Tahoma"/>
                          <a:cs typeface="Tahoma"/>
                        </a:rPr>
                        <a:t> Обед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12.20-12.50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12.30-13.00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12.40-13.10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12.45-13.15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0547">
                <a:tc>
                  <a:txBody>
                    <a:bodyPr/>
                    <a:lstStyle/>
                    <a:p>
                      <a:pPr marL="55244" marR="459105">
                        <a:lnSpc>
                          <a:spcPts val="1150"/>
                        </a:lnSpc>
                        <a:spcBef>
                          <a:spcPts val="37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Спокойные</a:t>
                      </a:r>
                      <a:r>
                        <a:rPr sz="10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игры,</a:t>
                      </a:r>
                      <a:r>
                        <a:rPr sz="10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подготовка</a:t>
                      </a:r>
                      <a:r>
                        <a:rPr sz="10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ко сну,</a:t>
                      </a:r>
                      <a:r>
                        <a:rPr sz="10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чтение </a:t>
                      </a:r>
                      <a:r>
                        <a:rPr sz="1000" spc="-3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художественной</a:t>
                      </a:r>
                      <a:r>
                        <a:rPr sz="10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литературы,</a:t>
                      </a:r>
                      <a:r>
                        <a:rPr sz="10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дневной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сон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12.50-15.00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13.00-15.00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13.10-15.10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13.15-15.15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0547">
                <a:tc>
                  <a:txBody>
                    <a:bodyPr/>
                    <a:lstStyle/>
                    <a:p>
                      <a:pPr marL="55244" marR="726440">
                        <a:lnSpc>
                          <a:spcPts val="1150"/>
                        </a:lnSpc>
                        <a:spcBef>
                          <a:spcPts val="37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Постепенный подъём, самостоятельная </a:t>
                      </a:r>
                      <a:r>
                        <a:rPr sz="1000" spc="-3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15.00-15.25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15.00-15.25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15.00-15.25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15.00-15.25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6698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10" dirty="0">
                          <a:latin typeface="Tahoma"/>
                          <a:cs typeface="Tahoma"/>
                        </a:rPr>
                        <a:t>Полдник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15.25-15.50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15.25-15.50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15.25-15.40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b="1" spc="-5" dirty="0">
                          <a:latin typeface="Tahoma"/>
                          <a:cs typeface="Tahoma"/>
                        </a:rPr>
                        <a:t>15.25-15.40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19503">
                <a:tc>
                  <a:txBody>
                    <a:bodyPr/>
                    <a:lstStyle/>
                    <a:p>
                      <a:pPr marL="54610" marR="478155">
                        <a:lnSpc>
                          <a:spcPct val="98000"/>
                        </a:lnSpc>
                        <a:spcBef>
                          <a:spcPts val="31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Самостоятельная деятельность, чтение </a:t>
                      </a:r>
                      <a:r>
                        <a:rPr sz="10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художественной литературы, продуктивная </a:t>
                      </a:r>
                      <a:r>
                        <a:rPr sz="1000" spc="-3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15.50-16.35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15.50-16.30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15.40-16.40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15.40-16.40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1592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Подготовка</a:t>
                      </a:r>
                      <a:r>
                        <a:rPr sz="10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0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прогулке,</a:t>
                      </a:r>
                      <a:r>
                        <a:rPr sz="10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прогулка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16.35-18.40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16.30-18.30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16.40-18.40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16.40-18.40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50546">
                <a:tc>
                  <a:txBody>
                    <a:bodyPr/>
                    <a:lstStyle/>
                    <a:p>
                      <a:pPr marL="53975" marR="428625">
                        <a:lnSpc>
                          <a:spcPts val="1150"/>
                        </a:lnSpc>
                        <a:spcBef>
                          <a:spcPts val="37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Возвращение</a:t>
                      </a:r>
                      <a:r>
                        <a:rPr sz="10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прогулки,</a:t>
                      </a:r>
                      <a:r>
                        <a:rPr sz="10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самостоятельная </a:t>
                      </a:r>
                      <a:r>
                        <a:rPr sz="10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деятельность,</a:t>
                      </a:r>
                      <a:r>
                        <a:rPr sz="10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настольные</a:t>
                      </a:r>
                      <a:r>
                        <a:rPr sz="10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игры.</a:t>
                      </a:r>
                      <a:r>
                        <a:rPr sz="10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Уход</a:t>
                      </a:r>
                      <a:r>
                        <a:rPr sz="10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домой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18.40-19.00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18.30-19.00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18.40-19.00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18.40-19.00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35341" y="737281"/>
            <a:ext cx="47282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/>
              <a:t>Примерный</a:t>
            </a:r>
            <a:r>
              <a:rPr sz="2000" spc="-20" dirty="0"/>
              <a:t> </a:t>
            </a:r>
            <a:r>
              <a:rPr sz="2000" spc="-10" dirty="0"/>
              <a:t>двигательный</a:t>
            </a:r>
            <a:r>
              <a:rPr sz="2000" spc="-15" dirty="0"/>
              <a:t> </a:t>
            </a:r>
            <a:r>
              <a:rPr sz="2000" spc="-5" dirty="0"/>
              <a:t>режим</a:t>
            </a:r>
            <a:r>
              <a:rPr sz="2000" dirty="0"/>
              <a:t> </a:t>
            </a:r>
            <a:r>
              <a:rPr sz="2000" spc="-5" dirty="0"/>
              <a:t>(на</a:t>
            </a:r>
            <a:r>
              <a:rPr sz="2000" spc="-10" dirty="0"/>
              <a:t> </a:t>
            </a:r>
            <a:r>
              <a:rPr sz="2000" spc="-20" dirty="0"/>
              <a:t>год)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35940" y="1928876"/>
            <a:ext cx="8078470" cy="427482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87020" marR="5715" indent="368300" algn="just">
              <a:lnSpc>
                <a:spcPts val="1839"/>
              </a:lnSpc>
              <a:spcBef>
                <a:spcPts val="330"/>
              </a:spcBef>
            </a:pPr>
            <a:r>
              <a:rPr sz="1700" spc="-15" dirty="0">
                <a:latin typeface="Constantia"/>
                <a:cs typeface="Constantia"/>
              </a:rPr>
              <a:t>Двигательный</a:t>
            </a:r>
            <a:r>
              <a:rPr sz="1700" spc="-1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режим,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физические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упражнения</a:t>
            </a:r>
            <a:r>
              <a:rPr sz="1700" dirty="0">
                <a:latin typeface="Constantia"/>
                <a:cs typeface="Constantia"/>
              </a:rPr>
              <a:t> и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закаливающие 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мероприятия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следует</a:t>
            </a:r>
            <a:r>
              <a:rPr sz="1700" spc="-10" dirty="0">
                <a:latin typeface="Constantia"/>
                <a:cs typeface="Constantia"/>
              </a:rPr>
              <a:t> осуществлять</a:t>
            </a:r>
            <a:r>
              <a:rPr sz="1700" spc="-5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с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учётом</a:t>
            </a:r>
            <a:r>
              <a:rPr sz="1700" spc="-5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здоровья,</a:t>
            </a:r>
            <a:r>
              <a:rPr sz="1700" spc="-5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возраста</a:t>
            </a:r>
            <a:r>
              <a:rPr sz="1700" spc="-5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детей</a:t>
            </a:r>
            <a:r>
              <a:rPr sz="1700" spc="-5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и 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времени</a:t>
            </a:r>
            <a:r>
              <a:rPr sz="1700" spc="-90" dirty="0">
                <a:latin typeface="Constantia"/>
                <a:cs typeface="Constantia"/>
              </a:rPr>
              <a:t> </a:t>
            </a:r>
            <a:r>
              <a:rPr sz="1700" spc="-20" dirty="0">
                <a:latin typeface="Constantia"/>
                <a:cs typeface="Constantia"/>
              </a:rPr>
              <a:t>года.</a:t>
            </a:r>
            <a:endParaRPr sz="1700">
              <a:latin typeface="Constantia"/>
              <a:cs typeface="Constantia"/>
            </a:endParaRPr>
          </a:p>
          <a:p>
            <a:pPr marL="286385" marR="6985" indent="-274320" algn="just">
              <a:lnSpc>
                <a:spcPts val="1839"/>
              </a:lnSpc>
              <a:spcBef>
                <a:spcPts val="395"/>
              </a:spcBef>
              <a:buClr>
                <a:srgbClr val="E7BC29"/>
              </a:buClr>
              <a:buSzPct val="94117"/>
              <a:buFont typeface="Segoe UI Symbol"/>
              <a:buChar char="⚫"/>
              <a:tabLst>
                <a:tab pos="287020" algn="l"/>
              </a:tabLst>
            </a:pPr>
            <a:r>
              <a:rPr sz="1700" spc="-15" dirty="0">
                <a:latin typeface="Constantia"/>
                <a:cs typeface="Constantia"/>
              </a:rPr>
              <a:t>Рекомендуется</a:t>
            </a:r>
            <a:r>
              <a:rPr sz="1700" spc="-10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использовать</a:t>
            </a:r>
            <a:r>
              <a:rPr sz="1700" spc="-1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формы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двигательной</a:t>
            </a:r>
            <a:r>
              <a:rPr sz="1700" spc="-1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деятельности: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утреннюю </a:t>
            </a:r>
            <a:r>
              <a:rPr sz="1700" spc="-415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гимнастику,</a:t>
            </a:r>
            <a:r>
              <a:rPr sz="1700" spc="-1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занятия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физической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25" dirty="0">
                <a:latin typeface="Constantia"/>
                <a:cs typeface="Constantia"/>
              </a:rPr>
              <a:t>культурой</a:t>
            </a:r>
            <a:r>
              <a:rPr sz="1700" spc="-20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в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помещении</a:t>
            </a:r>
            <a:r>
              <a:rPr sz="1700" dirty="0">
                <a:latin typeface="Constantia"/>
                <a:cs typeface="Constantia"/>
              </a:rPr>
              <a:t> и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на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воздухе, </a:t>
            </a:r>
            <a:r>
              <a:rPr sz="1700" spc="-10" dirty="0">
                <a:latin typeface="Constantia"/>
                <a:cs typeface="Constantia"/>
              </a:rPr>
              <a:t> </a:t>
            </a:r>
            <a:r>
              <a:rPr sz="1700" spc="-20" dirty="0">
                <a:latin typeface="Constantia"/>
                <a:cs typeface="Constantia"/>
              </a:rPr>
              <a:t>физкультурные</a:t>
            </a:r>
            <a:r>
              <a:rPr sz="1700" spc="-1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минутки,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подвижные</a:t>
            </a:r>
            <a:r>
              <a:rPr sz="1700" spc="-5" dirty="0">
                <a:latin typeface="Constantia"/>
                <a:cs typeface="Constantia"/>
              </a:rPr>
              <a:t> игры,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спортивные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упражнения, 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ритмическую</a:t>
            </a:r>
            <a:r>
              <a:rPr sz="1700" spc="-95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гимнастику,</a:t>
            </a:r>
            <a:r>
              <a:rPr sz="1700" spc="-50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занятия</a:t>
            </a:r>
            <a:r>
              <a:rPr sz="1700" spc="-90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на</a:t>
            </a:r>
            <a:r>
              <a:rPr sz="1700" spc="-105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тренажерах,</a:t>
            </a:r>
            <a:r>
              <a:rPr sz="1700" spc="-3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плавание</a:t>
            </a:r>
            <a:r>
              <a:rPr sz="1700" spc="-85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и</a:t>
            </a:r>
            <a:r>
              <a:rPr sz="1700" spc="-8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другие.</a:t>
            </a:r>
            <a:endParaRPr sz="1700">
              <a:latin typeface="Constantia"/>
              <a:cs typeface="Constantia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E7BC29"/>
              </a:buClr>
              <a:buFont typeface="Segoe UI Symbol"/>
              <a:buChar char="⚫"/>
            </a:pPr>
            <a:endParaRPr sz="2150">
              <a:latin typeface="Constantia"/>
              <a:cs typeface="Constantia"/>
            </a:endParaRPr>
          </a:p>
          <a:p>
            <a:pPr marL="286385" marR="5080" indent="-274320" algn="just">
              <a:lnSpc>
                <a:spcPts val="1839"/>
              </a:lnSpc>
              <a:spcBef>
                <a:spcPts val="5"/>
              </a:spcBef>
              <a:buClr>
                <a:srgbClr val="E7BC29"/>
              </a:buClr>
              <a:buSzPct val="94117"/>
              <a:buFont typeface="Segoe UI Symbol"/>
              <a:buChar char="⚫"/>
              <a:tabLst>
                <a:tab pos="287020" algn="l"/>
              </a:tabLst>
            </a:pPr>
            <a:r>
              <a:rPr sz="1700" dirty="0">
                <a:latin typeface="Constantia"/>
                <a:cs typeface="Constantia"/>
              </a:rPr>
              <a:t>В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объеме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двигательной</a:t>
            </a:r>
            <a:r>
              <a:rPr sz="1700" spc="-10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активности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воспитанников</a:t>
            </a:r>
            <a:r>
              <a:rPr sz="1700" dirty="0">
                <a:latin typeface="Constantia"/>
                <a:cs typeface="Constantia"/>
              </a:rPr>
              <a:t> 5–7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лет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следует </a:t>
            </a:r>
            <a:r>
              <a:rPr sz="1700" spc="-10" dirty="0">
                <a:latin typeface="Constantia"/>
                <a:cs typeface="Constantia"/>
              </a:rPr>
              <a:t> предусмотреть</a:t>
            </a:r>
            <a:r>
              <a:rPr sz="1700" spc="-5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6–8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часов</a:t>
            </a:r>
            <a:r>
              <a:rPr sz="1700" spc="-5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в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неделю</a:t>
            </a:r>
            <a:r>
              <a:rPr sz="1700" spc="-10" dirty="0">
                <a:latin typeface="Constantia"/>
                <a:cs typeface="Constantia"/>
              </a:rPr>
              <a:t> организованных</a:t>
            </a:r>
            <a:r>
              <a:rPr sz="1700" spc="-5" dirty="0">
                <a:latin typeface="Constantia"/>
                <a:cs typeface="Constantia"/>
              </a:rPr>
              <a:t> форм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оздоровительно- </a:t>
            </a:r>
            <a:r>
              <a:rPr sz="1700" spc="-415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воспитательной деятельности </a:t>
            </a:r>
            <a:r>
              <a:rPr sz="1700" dirty="0">
                <a:latin typeface="Constantia"/>
                <a:cs typeface="Constantia"/>
              </a:rPr>
              <a:t>с </a:t>
            </a:r>
            <a:r>
              <a:rPr sz="1700" spc="-10" dirty="0">
                <a:latin typeface="Constantia"/>
                <a:cs typeface="Constantia"/>
              </a:rPr>
              <a:t>учётом психофизиологических особенностей </a:t>
            </a:r>
            <a:r>
              <a:rPr sz="1700" spc="-5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детей,</a:t>
            </a:r>
            <a:r>
              <a:rPr sz="1700" spc="-5" dirty="0">
                <a:latin typeface="Constantia"/>
                <a:cs typeface="Constantia"/>
              </a:rPr>
              <a:t> времени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25" dirty="0">
                <a:latin typeface="Constantia"/>
                <a:cs typeface="Constantia"/>
              </a:rPr>
              <a:t>года</a:t>
            </a:r>
            <a:r>
              <a:rPr sz="1700" spc="-20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и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режима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работы</a:t>
            </a:r>
            <a:r>
              <a:rPr sz="1700" spc="-5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дошкольных</a:t>
            </a:r>
            <a:r>
              <a:rPr sz="1700" spc="-10" dirty="0">
                <a:latin typeface="Constantia"/>
                <a:cs typeface="Constantia"/>
              </a:rPr>
              <a:t> образовательных </a:t>
            </a:r>
            <a:r>
              <a:rPr sz="1700" spc="-5" dirty="0">
                <a:latin typeface="Constantia"/>
                <a:cs typeface="Constantia"/>
              </a:rPr>
              <a:t> организаций.</a:t>
            </a:r>
            <a:endParaRPr sz="1700">
              <a:latin typeface="Constantia"/>
              <a:cs typeface="Constantia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E7BC29"/>
              </a:buClr>
              <a:buFont typeface="Segoe UI Symbol"/>
              <a:buChar char="⚫"/>
            </a:pPr>
            <a:endParaRPr sz="2150">
              <a:latin typeface="Constantia"/>
              <a:cs typeface="Constantia"/>
            </a:endParaRPr>
          </a:p>
          <a:p>
            <a:pPr marL="286385" marR="8890" indent="-274320" algn="just">
              <a:lnSpc>
                <a:spcPts val="1839"/>
              </a:lnSpc>
              <a:buClr>
                <a:srgbClr val="E7BC29"/>
              </a:buClr>
              <a:buSzPct val="94117"/>
              <a:buFont typeface="Segoe UI Symbol"/>
              <a:buChar char="⚫"/>
              <a:tabLst>
                <a:tab pos="287020" algn="l"/>
              </a:tabLst>
            </a:pPr>
            <a:r>
              <a:rPr sz="1700" dirty="0">
                <a:latin typeface="Constantia"/>
                <a:cs typeface="Constantia"/>
              </a:rPr>
              <a:t>Для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реализации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двигательной</a:t>
            </a:r>
            <a:r>
              <a:rPr sz="1700" spc="-1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деятельности</a:t>
            </a:r>
            <a:r>
              <a:rPr sz="1700" dirty="0">
                <a:latin typeface="Constantia"/>
                <a:cs typeface="Constantia"/>
              </a:rPr>
              <a:t> </a:t>
            </a:r>
            <a:r>
              <a:rPr sz="1700" spc="-10" dirty="0">
                <a:latin typeface="Constantia"/>
                <a:cs typeface="Constantia"/>
              </a:rPr>
              <a:t>детей</a:t>
            </a:r>
            <a:r>
              <a:rPr sz="1700" spc="409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используются </a:t>
            </a:r>
            <a:r>
              <a:rPr sz="1700" spc="-415" dirty="0">
                <a:latin typeface="Constantia"/>
                <a:cs typeface="Constantia"/>
              </a:rPr>
              <a:t> </a:t>
            </a:r>
            <a:r>
              <a:rPr sz="1700" spc="-15" dirty="0">
                <a:latin typeface="Constantia"/>
                <a:cs typeface="Constantia"/>
              </a:rPr>
              <a:t>оборудование </a:t>
            </a:r>
            <a:r>
              <a:rPr sz="1700" dirty="0">
                <a:latin typeface="Constantia"/>
                <a:cs typeface="Constantia"/>
              </a:rPr>
              <a:t>и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инвентарь </a:t>
            </a:r>
            <a:r>
              <a:rPr sz="1700" spc="-20" dirty="0">
                <a:latin typeface="Constantia"/>
                <a:cs typeface="Constantia"/>
              </a:rPr>
              <a:t>физкультурного</a:t>
            </a:r>
            <a:r>
              <a:rPr sz="1700" spc="-15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зала и </a:t>
            </a:r>
            <a:r>
              <a:rPr sz="1700" spc="-5" dirty="0">
                <a:latin typeface="Constantia"/>
                <a:cs typeface="Constantia"/>
              </a:rPr>
              <a:t>спортивных площадок </a:t>
            </a:r>
            <a:r>
              <a:rPr sz="1700" dirty="0">
                <a:latin typeface="Constantia"/>
                <a:cs typeface="Constantia"/>
              </a:rPr>
              <a:t>в </a:t>
            </a:r>
            <a:r>
              <a:rPr sz="1700" spc="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соответствии</a:t>
            </a:r>
            <a:r>
              <a:rPr sz="1700" spc="-100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с</a:t>
            </a:r>
            <a:r>
              <a:rPr sz="1700" spc="-6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возрастом</a:t>
            </a:r>
            <a:r>
              <a:rPr sz="1700" spc="-70" dirty="0">
                <a:latin typeface="Constantia"/>
                <a:cs typeface="Constantia"/>
              </a:rPr>
              <a:t> </a:t>
            </a:r>
            <a:r>
              <a:rPr sz="1700" dirty="0">
                <a:latin typeface="Constantia"/>
                <a:cs typeface="Constantia"/>
              </a:rPr>
              <a:t>и</a:t>
            </a:r>
            <a:r>
              <a:rPr sz="1700" spc="-45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ростом</a:t>
            </a:r>
            <a:r>
              <a:rPr sz="1700" spc="-60" dirty="0">
                <a:latin typeface="Constantia"/>
                <a:cs typeface="Constantia"/>
              </a:rPr>
              <a:t> </a:t>
            </a:r>
            <a:r>
              <a:rPr sz="1700" spc="-5" dirty="0">
                <a:latin typeface="Constantia"/>
                <a:cs typeface="Constantia"/>
              </a:rPr>
              <a:t>ребёнка.</a:t>
            </a:r>
            <a:endParaRPr sz="17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40100" y="808720"/>
            <a:ext cx="24098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/>
              <a:t>Система</a:t>
            </a:r>
            <a:r>
              <a:rPr sz="2000" spc="-95" dirty="0"/>
              <a:t> </a:t>
            </a:r>
            <a:r>
              <a:rPr sz="2000" spc="-5" dirty="0"/>
              <a:t>закаливания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809988" y="1412174"/>
            <a:ext cx="7803515" cy="261429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 indent="469265" algn="just">
              <a:lnSpc>
                <a:spcPct val="100600"/>
              </a:lnSpc>
              <a:spcBef>
                <a:spcPts val="195"/>
              </a:spcBef>
              <a:tabLst>
                <a:tab pos="1720850" algn="l"/>
                <a:tab pos="3476625" algn="l"/>
                <a:tab pos="3686810" algn="l"/>
                <a:tab pos="4857115" algn="l"/>
                <a:tab pos="6594475" algn="l"/>
                <a:tab pos="6793865" algn="l"/>
              </a:tabLst>
            </a:pPr>
            <a:r>
              <a:rPr sz="1400" spc="-5" dirty="0">
                <a:latin typeface="Constantia"/>
                <a:cs typeface="Constantia"/>
              </a:rPr>
              <a:t>Закаливающие </a:t>
            </a:r>
            <a:r>
              <a:rPr sz="1400" dirty="0">
                <a:latin typeface="Constantia"/>
                <a:cs typeface="Constantia"/>
              </a:rPr>
              <a:t>мероприятия </a:t>
            </a:r>
            <a:r>
              <a:rPr sz="1400" spc="-10" dirty="0">
                <a:latin typeface="Constantia"/>
                <a:cs typeface="Constantia"/>
              </a:rPr>
              <a:t>следует </a:t>
            </a:r>
            <a:r>
              <a:rPr sz="1400" spc="-5" dirty="0">
                <a:latin typeface="Constantia"/>
                <a:cs typeface="Constantia"/>
              </a:rPr>
              <a:t>осуществлять </a:t>
            </a:r>
            <a:r>
              <a:rPr sz="1400" dirty="0">
                <a:latin typeface="Constantia"/>
                <a:cs typeface="Constantia"/>
              </a:rPr>
              <a:t>с </a:t>
            </a:r>
            <a:r>
              <a:rPr sz="1400" spc="-5" dirty="0">
                <a:latin typeface="Constantia"/>
                <a:cs typeface="Constantia"/>
              </a:rPr>
              <a:t>учетом </a:t>
            </a:r>
            <a:r>
              <a:rPr sz="1400" spc="-10" dirty="0">
                <a:latin typeface="Constantia"/>
                <a:cs typeface="Constantia"/>
              </a:rPr>
              <a:t>здоровья, </a:t>
            </a:r>
            <a:r>
              <a:rPr sz="1400" spc="-5" dirty="0">
                <a:latin typeface="Constantia"/>
                <a:cs typeface="Constantia"/>
              </a:rPr>
              <a:t>возраста детей </a:t>
            </a:r>
            <a:r>
              <a:rPr sz="1400" dirty="0">
                <a:latin typeface="Constantia"/>
                <a:cs typeface="Constantia"/>
              </a:rPr>
              <a:t>и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времени		</a:t>
            </a:r>
            <a:r>
              <a:rPr sz="1400" spc="-20" dirty="0">
                <a:latin typeface="Constantia"/>
                <a:cs typeface="Constantia"/>
              </a:rPr>
              <a:t>года		</a:t>
            </a:r>
            <a:r>
              <a:rPr sz="1400" spc="-5" dirty="0">
                <a:latin typeface="Constantia"/>
                <a:cs typeface="Constantia"/>
              </a:rPr>
              <a:t>(СанПиН12.2).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Закаливание детей включает </a:t>
            </a:r>
            <a:r>
              <a:rPr sz="1400" spc="-15" dirty="0">
                <a:latin typeface="Constantia"/>
                <a:cs typeface="Constantia"/>
              </a:rPr>
              <a:t>комплекс </a:t>
            </a:r>
            <a:r>
              <a:rPr sz="1400" dirty="0">
                <a:latin typeface="Constantia"/>
                <a:cs typeface="Constantia"/>
              </a:rPr>
              <a:t>мероприятий, </a:t>
            </a:r>
            <a:r>
              <a:rPr sz="1400" spc="-5" dirty="0">
                <a:latin typeface="Constantia"/>
                <a:cs typeface="Constantia"/>
              </a:rPr>
              <a:t>таких как: широкая </a:t>
            </a:r>
            <a:r>
              <a:rPr sz="1400" dirty="0">
                <a:latin typeface="Constantia"/>
                <a:cs typeface="Constantia"/>
              </a:rPr>
              <a:t>аэрация помещений,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правильно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организованная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прогулка,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физические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упражнения,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проводимые</a:t>
            </a:r>
            <a:r>
              <a:rPr sz="1400" dirty="0">
                <a:latin typeface="Constantia"/>
                <a:cs typeface="Constantia"/>
              </a:rPr>
              <a:t> в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легкой 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спортивной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одежде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помещении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на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открытом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воздухе,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умывание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прохладной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водой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другие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водные,	</a:t>
            </a:r>
            <a:r>
              <a:rPr sz="1400" spc="-5" dirty="0">
                <a:latin typeface="Constantia"/>
                <a:cs typeface="Constantia"/>
              </a:rPr>
              <a:t>воздушные		</a:t>
            </a:r>
            <a:r>
              <a:rPr sz="1400" dirty="0">
                <a:latin typeface="Constantia"/>
                <a:cs typeface="Constantia"/>
              </a:rPr>
              <a:t>и	</a:t>
            </a:r>
            <a:r>
              <a:rPr sz="1400" spc="-10" dirty="0">
                <a:latin typeface="Constantia"/>
                <a:cs typeface="Constantia"/>
              </a:rPr>
              <a:t>солнечные		</a:t>
            </a:r>
            <a:r>
              <a:rPr sz="1400" spc="-5" dirty="0">
                <a:latin typeface="Constantia"/>
                <a:cs typeface="Constantia"/>
              </a:rPr>
              <a:t>процедуры.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Для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закаливания детей</a:t>
            </a:r>
            <a:r>
              <a:rPr sz="1400" dirty="0">
                <a:latin typeface="Constantia"/>
                <a:cs typeface="Constantia"/>
              </a:rPr>
              <a:t> основные </a:t>
            </a:r>
            <a:r>
              <a:rPr sz="1400" spc="-10" dirty="0">
                <a:latin typeface="Constantia"/>
                <a:cs typeface="Constantia"/>
              </a:rPr>
              <a:t>природные</a:t>
            </a:r>
            <a:r>
              <a:rPr sz="1400" spc="-5" dirty="0">
                <a:latin typeface="Constantia"/>
                <a:cs typeface="Constantia"/>
              </a:rPr>
              <a:t> факторы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(солнце,</a:t>
            </a:r>
            <a:r>
              <a:rPr sz="1400" spc="-10" dirty="0">
                <a:latin typeface="Constantia"/>
                <a:cs typeface="Constantia"/>
              </a:rPr>
              <a:t> воздух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 </a:t>
            </a:r>
            <a:r>
              <a:rPr sz="1400" spc="-10" dirty="0">
                <a:latin typeface="Constantia"/>
                <a:cs typeface="Constantia"/>
              </a:rPr>
              <a:t>вода)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используют 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дифференцированно в зависимости </a:t>
            </a:r>
            <a:r>
              <a:rPr sz="1400" spc="-5" dirty="0">
                <a:latin typeface="Constantia"/>
                <a:cs typeface="Constantia"/>
              </a:rPr>
              <a:t>от возраста детей, </a:t>
            </a:r>
            <a:r>
              <a:rPr sz="1400" spc="-10" dirty="0">
                <a:latin typeface="Constantia"/>
                <a:cs typeface="Constantia"/>
              </a:rPr>
              <a:t>их здоровья, </a:t>
            </a:r>
            <a:r>
              <a:rPr sz="1400" dirty="0">
                <a:latin typeface="Constantia"/>
                <a:cs typeface="Constantia"/>
              </a:rPr>
              <a:t>с </a:t>
            </a:r>
            <a:r>
              <a:rPr sz="1400" spc="-5" dirty="0">
                <a:latin typeface="Constantia"/>
                <a:cs typeface="Constantia"/>
              </a:rPr>
              <a:t>учётом </a:t>
            </a:r>
            <a:r>
              <a:rPr sz="1400" spc="-10" dirty="0">
                <a:latin typeface="Constantia"/>
                <a:cs typeface="Constantia"/>
              </a:rPr>
              <a:t>подготовленности </a:t>
            </a:r>
            <a:r>
              <a:rPr sz="1400" spc="-34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персонала </a:t>
            </a:r>
            <a:r>
              <a:rPr sz="1400" dirty="0">
                <a:latin typeface="Constantia"/>
                <a:cs typeface="Constantia"/>
              </a:rPr>
              <a:t>и </a:t>
            </a:r>
            <a:r>
              <a:rPr sz="1400" spc="-5" dirty="0">
                <a:latin typeface="Constantia"/>
                <a:cs typeface="Constantia"/>
              </a:rPr>
              <a:t>материальной базы </a:t>
            </a:r>
            <a:r>
              <a:rPr sz="1400" spc="-15" dirty="0">
                <a:latin typeface="Constantia"/>
                <a:cs typeface="Constantia"/>
              </a:rPr>
              <a:t>дошкольной </a:t>
            </a:r>
            <a:r>
              <a:rPr sz="1400" spc="-10" dirty="0">
                <a:latin typeface="Constantia"/>
                <a:cs typeface="Constantia"/>
              </a:rPr>
              <a:t>образовательной </a:t>
            </a:r>
            <a:r>
              <a:rPr sz="1400" spc="-5" dirty="0">
                <a:latin typeface="Constantia"/>
                <a:cs typeface="Constantia"/>
              </a:rPr>
              <a:t>организации. Рекомендации </a:t>
            </a:r>
            <a:r>
              <a:rPr sz="1400" dirty="0">
                <a:latin typeface="Constantia"/>
                <a:cs typeface="Constantia"/>
              </a:rPr>
              <a:t>по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организации </a:t>
            </a:r>
            <a:r>
              <a:rPr sz="1400" dirty="0">
                <a:latin typeface="Constantia"/>
                <a:cs typeface="Constantia"/>
              </a:rPr>
              <a:t>закаливания </a:t>
            </a:r>
            <a:r>
              <a:rPr sz="1400" spc="-15" dirty="0">
                <a:latin typeface="Constantia"/>
                <a:cs typeface="Constantia"/>
              </a:rPr>
              <a:t>должны </a:t>
            </a:r>
            <a:r>
              <a:rPr sz="1400" dirty="0">
                <a:latin typeface="Constantia"/>
                <a:cs typeface="Constantia"/>
              </a:rPr>
              <a:t>быть </a:t>
            </a:r>
            <a:r>
              <a:rPr sz="1400" spc="-5" dirty="0">
                <a:latin typeface="Constantia"/>
                <a:cs typeface="Constantia"/>
              </a:rPr>
              <a:t>разработаны </a:t>
            </a:r>
            <a:r>
              <a:rPr sz="1400" dirty="0">
                <a:latin typeface="Constantia"/>
                <a:cs typeface="Constantia"/>
              </a:rPr>
              <a:t>с </a:t>
            </a:r>
            <a:r>
              <a:rPr sz="1400" spc="-5" dirty="0">
                <a:latin typeface="Constantia"/>
                <a:cs typeface="Constantia"/>
              </a:rPr>
              <a:t>учётом индивидуальных особенностей </a:t>
            </a:r>
            <a:r>
              <a:rPr sz="1400" dirty="0">
                <a:latin typeface="Constantia"/>
                <a:cs typeface="Constantia"/>
              </a:rPr>
              <a:t> ребенка, </a:t>
            </a:r>
            <a:r>
              <a:rPr sz="1400" spc="-5" dirty="0">
                <a:latin typeface="Constantia"/>
                <a:cs typeface="Constantia"/>
              </a:rPr>
              <a:t>группы </a:t>
            </a:r>
            <a:r>
              <a:rPr sz="1400" spc="-10" dirty="0">
                <a:latin typeface="Constantia"/>
                <a:cs typeface="Constantia"/>
              </a:rPr>
              <a:t>здоровья </a:t>
            </a:r>
            <a:r>
              <a:rPr sz="1400" dirty="0">
                <a:latin typeface="Constantia"/>
                <a:cs typeface="Constantia"/>
              </a:rPr>
              <a:t>и </a:t>
            </a:r>
            <a:r>
              <a:rPr sz="1400" spc="-10" dirty="0">
                <a:latin typeface="Constantia"/>
                <a:cs typeface="Constantia"/>
              </a:rPr>
              <a:t>следовать </a:t>
            </a:r>
            <a:r>
              <a:rPr sz="1400" dirty="0">
                <a:latin typeface="Constantia"/>
                <a:cs typeface="Constantia"/>
              </a:rPr>
              <a:t>основным гигиеническим </a:t>
            </a:r>
            <a:r>
              <a:rPr sz="1400" spc="-5" dirty="0">
                <a:latin typeface="Constantia"/>
                <a:cs typeface="Constantia"/>
              </a:rPr>
              <a:t>принципам: </a:t>
            </a:r>
            <a:r>
              <a:rPr sz="1400" dirty="0">
                <a:latin typeface="Constantia"/>
                <a:cs typeface="Constantia"/>
              </a:rPr>
              <a:t>постепенности,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систематичности,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комплексности.</a:t>
            </a:r>
            <a:endParaRPr sz="1400">
              <a:latin typeface="Constantia"/>
              <a:cs typeface="Constant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79438" y="4137030"/>
          <a:ext cx="7520305" cy="17462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2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2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2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89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44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7751">
                <a:tc>
                  <a:txBody>
                    <a:bodyPr/>
                    <a:lstStyle/>
                    <a:p>
                      <a:pPr marL="233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Группа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здоровья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Осень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Зима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Весна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Лето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511">
                <a:tc>
                  <a:txBody>
                    <a:bodyPr/>
                    <a:lstStyle/>
                    <a:p>
                      <a:pPr marL="62865" marR="336550" algn="just">
                        <a:lnSpc>
                          <a:spcPct val="98300"/>
                        </a:lnSpc>
                        <a:spcBef>
                          <a:spcPts val="34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Индивидуальное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закаливание (по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мед.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ям)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8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8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1459" y="646795"/>
            <a:ext cx="712089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28040" marR="5080" indent="-815975">
              <a:lnSpc>
                <a:spcPct val="100000"/>
              </a:lnSpc>
              <a:spcBef>
                <a:spcPts val="105"/>
              </a:spcBef>
            </a:pPr>
            <a:r>
              <a:rPr sz="2000" spc="-5" dirty="0"/>
              <a:t>Организация </a:t>
            </a:r>
            <a:r>
              <a:rPr sz="2000" dirty="0"/>
              <a:t>освоения </a:t>
            </a:r>
            <a:r>
              <a:rPr sz="2000" spc="-5" dirty="0"/>
              <a:t>образовательных </a:t>
            </a:r>
            <a:r>
              <a:rPr sz="2000" spc="-10" dirty="0"/>
              <a:t>областей </a:t>
            </a:r>
            <a:r>
              <a:rPr sz="2000" spc="-5" dirty="0"/>
              <a:t>посредством </a:t>
            </a:r>
            <a:r>
              <a:rPr sz="2000" spc="-440" dirty="0"/>
              <a:t> </a:t>
            </a:r>
            <a:r>
              <a:rPr sz="2000" spc="-5" dirty="0"/>
              <a:t>непосредственно</a:t>
            </a:r>
            <a:r>
              <a:rPr sz="2000" spc="-60" dirty="0"/>
              <a:t> </a:t>
            </a:r>
            <a:r>
              <a:rPr sz="2000" spc="-5" dirty="0"/>
              <a:t>образовательной</a:t>
            </a:r>
            <a:r>
              <a:rPr sz="2000" spc="-45" dirty="0"/>
              <a:t> </a:t>
            </a:r>
            <a:r>
              <a:rPr sz="2000" spc="-10" dirty="0"/>
              <a:t>деятельности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810259" y="1595488"/>
            <a:ext cx="7802245" cy="4780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indent="447675" algn="just">
              <a:lnSpc>
                <a:spcPct val="100000"/>
              </a:lnSpc>
              <a:spcBef>
                <a:spcPts val="100"/>
              </a:spcBef>
              <a:tabLst>
                <a:tab pos="1423670" algn="l"/>
                <a:tab pos="3048000" algn="l"/>
                <a:tab pos="4087495" algn="l"/>
                <a:tab pos="5128260" algn="l"/>
                <a:tab pos="6580505" algn="l"/>
                <a:tab pos="7553325" algn="l"/>
              </a:tabLst>
            </a:pPr>
            <a:r>
              <a:rPr sz="1200" spc="-5" dirty="0">
                <a:latin typeface="Constantia"/>
                <a:cs typeface="Constantia"/>
              </a:rPr>
              <a:t>Формы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организации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освоения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образовательных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областей</a:t>
            </a:r>
            <a:r>
              <a:rPr sz="1200" spc="-1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посредством</a:t>
            </a:r>
            <a:r>
              <a:rPr sz="1200" spc="29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непосредственно 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образовательной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деятельности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помогают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систематизировать</a:t>
            </a:r>
            <a:r>
              <a:rPr sz="1200" spc="-5" dirty="0">
                <a:latin typeface="Constantia"/>
                <a:cs typeface="Constantia"/>
              </a:rPr>
              <a:t> работу</a:t>
            </a:r>
            <a:r>
              <a:rPr sz="1200" dirty="0">
                <a:latin typeface="Constantia"/>
                <a:cs typeface="Constantia"/>
              </a:rPr>
              <a:t> с </a:t>
            </a:r>
            <a:r>
              <a:rPr sz="1200" spc="-10" dirty="0">
                <a:latin typeface="Constantia"/>
                <a:cs typeface="Constantia"/>
              </a:rPr>
              <a:t>детьми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в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течение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текущего</a:t>
            </a:r>
            <a:r>
              <a:rPr sz="1200" spc="-5" dirty="0">
                <a:latin typeface="Constantia"/>
                <a:cs typeface="Constantia"/>
              </a:rPr>
              <a:t> месяца. 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i="1" spc="-10" dirty="0">
                <a:latin typeface="Constantia"/>
                <a:cs typeface="Constantia"/>
              </a:rPr>
              <a:t>СанПиН	</a:t>
            </a:r>
            <a:r>
              <a:rPr sz="1200" i="1" spc="-5" dirty="0">
                <a:latin typeface="Constantia"/>
                <a:cs typeface="Constantia"/>
              </a:rPr>
              <a:t>2.4.1.3049-13	от	от	15.05.2013	</a:t>
            </a:r>
            <a:r>
              <a:rPr sz="1200" i="1" dirty="0">
                <a:latin typeface="Constantia"/>
                <a:cs typeface="Constantia"/>
              </a:rPr>
              <a:t>№	</a:t>
            </a:r>
            <a:r>
              <a:rPr sz="1200" i="1" spc="-5" dirty="0">
                <a:latin typeface="Constantia"/>
                <a:cs typeface="Constantia"/>
              </a:rPr>
              <a:t>26:</a:t>
            </a:r>
            <a:endParaRPr sz="1200">
              <a:latin typeface="Constantia"/>
              <a:cs typeface="Constantia"/>
            </a:endParaRPr>
          </a:p>
          <a:p>
            <a:pPr marL="12700" marR="6350" algn="just">
              <a:lnSpc>
                <a:spcPct val="100000"/>
              </a:lnSpc>
              <a:buChar char="–"/>
              <a:tabLst>
                <a:tab pos="130175" algn="l"/>
                <a:tab pos="1894205" algn="l"/>
                <a:tab pos="3880485" algn="l"/>
                <a:tab pos="5340350" algn="l"/>
                <a:tab pos="7062470" algn="l"/>
              </a:tabLst>
            </a:pPr>
            <a:r>
              <a:rPr sz="1200" spc="-5" dirty="0">
                <a:latin typeface="Constantia"/>
                <a:cs typeface="Constantia"/>
              </a:rPr>
              <a:t>11.9. </a:t>
            </a:r>
            <a:r>
              <a:rPr sz="1200" dirty="0">
                <a:latin typeface="Constantia"/>
                <a:cs typeface="Constantia"/>
              </a:rPr>
              <a:t>Для </a:t>
            </a:r>
            <a:r>
              <a:rPr sz="1200" spc="-10" dirty="0">
                <a:latin typeface="Constantia"/>
                <a:cs typeface="Constantia"/>
              </a:rPr>
              <a:t>детей </a:t>
            </a:r>
            <a:r>
              <a:rPr sz="1200" spc="-5" dirty="0">
                <a:latin typeface="Constantia"/>
                <a:cs typeface="Constantia"/>
              </a:rPr>
              <a:t>раннего возраста от </a:t>
            </a:r>
            <a:r>
              <a:rPr sz="1200" dirty="0">
                <a:latin typeface="Constantia"/>
                <a:cs typeface="Constantia"/>
              </a:rPr>
              <a:t>1,5 </a:t>
            </a:r>
            <a:r>
              <a:rPr sz="1200" spc="-5" dirty="0">
                <a:latin typeface="Constantia"/>
                <a:cs typeface="Constantia"/>
              </a:rPr>
              <a:t>до </a:t>
            </a:r>
            <a:r>
              <a:rPr sz="1200" dirty="0">
                <a:latin typeface="Constantia"/>
                <a:cs typeface="Constantia"/>
              </a:rPr>
              <a:t>3 </a:t>
            </a:r>
            <a:r>
              <a:rPr sz="1200" spc="-5" dirty="0">
                <a:latin typeface="Constantia"/>
                <a:cs typeface="Constantia"/>
              </a:rPr>
              <a:t>лет </a:t>
            </a:r>
            <a:r>
              <a:rPr sz="1200" spc="-10" dirty="0">
                <a:latin typeface="Constantia"/>
                <a:cs typeface="Constantia"/>
              </a:rPr>
              <a:t>длительность </a:t>
            </a:r>
            <a:r>
              <a:rPr sz="1200" spc="-5" dirty="0">
                <a:latin typeface="Constantia"/>
                <a:cs typeface="Constantia"/>
              </a:rPr>
              <a:t>непрерывной непосредственно </a:t>
            </a:r>
            <a:r>
              <a:rPr sz="1200" spc="-10" dirty="0">
                <a:latin typeface="Constantia"/>
                <a:cs typeface="Constantia"/>
              </a:rPr>
              <a:t>образовательной 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деятельности </a:t>
            </a:r>
            <a:r>
              <a:rPr sz="1200" dirty="0">
                <a:latin typeface="Constantia"/>
                <a:cs typeface="Constantia"/>
              </a:rPr>
              <a:t>не </a:t>
            </a:r>
            <a:r>
              <a:rPr sz="1200" spc="-15" dirty="0">
                <a:latin typeface="Constantia"/>
                <a:cs typeface="Constantia"/>
              </a:rPr>
              <a:t>должна </a:t>
            </a:r>
            <a:r>
              <a:rPr sz="1200" spc="-10" dirty="0">
                <a:latin typeface="Constantia"/>
                <a:cs typeface="Constantia"/>
              </a:rPr>
              <a:t>превышать </a:t>
            </a:r>
            <a:r>
              <a:rPr sz="1200" spc="-5" dirty="0">
                <a:latin typeface="Constantia"/>
                <a:cs typeface="Constantia"/>
              </a:rPr>
              <a:t>10 мин. </a:t>
            </a:r>
            <a:r>
              <a:rPr sz="1200" spc="-10" dirty="0">
                <a:latin typeface="Constantia"/>
                <a:cs typeface="Constantia"/>
              </a:rPr>
              <a:t>Допускается осуществлять образовательную деятельность </a:t>
            </a:r>
            <a:r>
              <a:rPr sz="1200" dirty="0">
                <a:latin typeface="Constantia"/>
                <a:cs typeface="Constantia"/>
              </a:rPr>
              <a:t>в </a:t>
            </a:r>
            <a:r>
              <a:rPr sz="1200" spc="-5" dirty="0">
                <a:latin typeface="Constantia"/>
                <a:cs typeface="Constantia"/>
              </a:rPr>
              <a:t>первую </a:t>
            </a:r>
            <a:r>
              <a:rPr sz="1200" dirty="0">
                <a:latin typeface="Constantia"/>
                <a:cs typeface="Constantia"/>
              </a:rPr>
              <a:t> и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во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вторую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половину</a:t>
            </a:r>
            <a:r>
              <a:rPr sz="1200" spc="-5" dirty="0">
                <a:latin typeface="Constantia"/>
                <a:cs typeface="Constantia"/>
              </a:rPr>
              <a:t> дня</a:t>
            </a:r>
            <a:r>
              <a:rPr sz="1200" dirty="0">
                <a:latin typeface="Constantia"/>
                <a:cs typeface="Constantia"/>
              </a:rPr>
              <a:t> (по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8–10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минут).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Допускается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осуществлять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образовательную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деятельность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5" dirty="0">
                <a:latin typeface="Constantia"/>
                <a:cs typeface="Constantia"/>
              </a:rPr>
              <a:t>на </a:t>
            </a:r>
            <a:r>
              <a:rPr sz="1200" spc="1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игровой	площадке	</a:t>
            </a:r>
            <a:r>
              <a:rPr sz="1200" dirty="0">
                <a:latin typeface="Constantia"/>
                <a:cs typeface="Constantia"/>
              </a:rPr>
              <a:t>во	время	</a:t>
            </a:r>
            <a:r>
              <a:rPr sz="1200" spc="-15" dirty="0">
                <a:latin typeface="Constantia"/>
                <a:cs typeface="Constantia"/>
              </a:rPr>
              <a:t>прогулки.</a:t>
            </a:r>
            <a:endParaRPr sz="1200">
              <a:latin typeface="Constantia"/>
              <a:cs typeface="Constanti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Constantia"/>
              <a:buChar char="–"/>
            </a:pPr>
            <a:endParaRPr sz="1150">
              <a:latin typeface="Constantia"/>
              <a:cs typeface="Constantia"/>
            </a:endParaRPr>
          </a:p>
          <a:p>
            <a:pPr marL="12700" marR="8255" algn="just">
              <a:lnSpc>
                <a:spcPct val="100000"/>
              </a:lnSpc>
              <a:buChar char="–"/>
              <a:tabLst>
                <a:tab pos="130175" algn="l"/>
              </a:tabLst>
            </a:pPr>
            <a:r>
              <a:rPr sz="1200" spc="-5" dirty="0">
                <a:latin typeface="Constantia"/>
                <a:cs typeface="Constantia"/>
              </a:rPr>
              <a:t>11.10. </a:t>
            </a:r>
            <a:r>
              <a:rPr sz="1200" spc="-15" dirty="0">
                <a:latin typeface="Constantia"/>
                <a:cs typeface="Constantia"/>
              </a:rPr>
              <a:t>Продолжительность </a:t>
            </a:r>
            <a:r>
              <a:rPr sz="1200" dirty="0">
                <a:latin typeface="Constantia"/>
                <a:cs typeface="Constantia"/>
              </a:rPr>
              <a:t>непрерывной </a:t>
            </a:r>
            <a:r>
              <a:rPr sz="1200" spc="-5" dirty="0">
                <a:latin typeface="Constantia"/>
                <a:cs typeface="Constantia"/>
              </a:rPr>
              <a:t>непосредственно </a:t>
            </a:r>
            <a:r>
              <a:rPr sz="1200" spc="-10" dirty="0">
                <a:latin typeface="Constantia"/>
                <a:cs typeface="Constantia"/>
              </a:rPr>
              <a:t>образовательной деятельности </a:t>
            </a:r>
            <a:r>
              <a:rPr sz="1200" spc="-5" dirty="0">
                <a:latin typeface="Constantia"/>
                <a:cs typeface="Constantia"/>
              </a:rPr>
              <a:t>для </a:t>
            </a:r>
            <a:r>
              <a:rPr sz="1200" spc="-10" dirty="0">
                <a:latin typeface="Constantia"/>
                <a:cs typeface="Constantia"/>
              </a:rPr>
              <a:t>детей </a:t>
            </a:r>
            <a:r>
              <a:rPr sz="1200" spc="-5" dirty="0">
                <a:latin typeface="Constantia"/>
                <a:cs typeface="Constantia"/>
              </a:rPr>
              <a:t>от </a:t>
            </a:r>
            <a:r>
              <a:rPr sz="1200" dirty="0">
                <a:latin typeface="Constantia"/>
                <a:cs typeface="Constantia"/>
              </a:rPr>
              <a:t>3 </a:t>
            </a:r>
            <a:r>
              <a:rPr sz="1200" spc="-5" dirty="0">
                <a:latin typeface="Constantia"/>
                <a:cs typeface="Constantia"/>
              </a:rPr>
              <a:t>до 4-х </a:t>
            </a:r>
            <a:r>
              <a:rPr sz="1200" dirty="0">
                <a:latin typeface="Constantia"/>
                <a:cs typeface="Constantia"/>
              </a:rPr>
              <a:t> лет – </a:t>
            </a:r>
            <a:r>
              <a:rPr sz="1200" spc="-5" dirty="0">
                <a:latin typeface="Constantia"/>
                <a:cs typeface="Constantia"/>
              </a:rPr>
              <a:t>не </a:t>
            </a:r>
            <a:r>
              <a:rPr sz="1200" spc="-15" dirty="0">
                <a:latin typeface="Constantia"/>
                <a:cs typeface="Constantia"/>
              </a:rPr>
              <a:t>более </a:t>
            </a:r>
            <a:r>
              <a:rPr sz="1200" spc="-10" dirty="0">
                <a:latin typeface="Constantia"/>
                <a:cs typeface="Constantia"/>
              </a:rPr>
              <a:t>15 </a:t>
            </a:r>
            <a:r>
              <a:rPr sz="1200" spc="-15" dirty="0">
                <a:latin typeface="Constantia"/>
                <a:cs typeface="Constantia"/>
              </a:rPr>
              <a:t>минут, </a:t>
            </a:r>
            <a:r>
              <a:rPr sz="1200" spc="-5" dirty="0">
                <a:latin typeface="Constantia"/>
                <a:cs typeface="Constantia"/>
              </a:rPr>
              <a:t>для </a:t>
            </a:r>
            <a:r>
              <a:rPr sz="1200" spc="-10" dirty="0">
                <a:latin typeface="Constantia"/>
                <a:cs typeface="Constantia"/>
              </a:rPr>
              <a:t>детей </a:t>
            </a:r>
            <a:r>
              <a:rPr sz="1200" spc="-5" dirty="0">
                <a:latin typeface="Constantia"/>
                <a:cs typeface="Constantia"/>
              </a:rPr>
              <a:t>от 4-х </a:t>
            </a:r>
            <a:r>
              <a:rPr sz="1200" spc="-10" dirty="0">
                <a:latin typeface="Constantia"/>
                <a:cs typeface="Constantia"/>
              </a:rPr>
              <a:t>до </a:t>
            </a:r>
            <a:r>
              <a:rPr sz="1200" dirty="0">
                <a:latin typeface="Constantia"/>
                <a:cs typeface="Constantia"/>
              </a:rPr>
              <a:t>5-ти лет – не </a:t>
            </a:r>
            <a:r>
              <a:rPr sz="1200" spc="-20" dirty="0">
                <a:latin typeface="Constantia"/>
                <a:cs typeface="Constantia"/>
              </a:rPr>
              <a:t>более </a:t>
            </a:r>
            <a:r>
              <a:rPr sz="1200" spc="-5" dirty="0">
                <a:latin typeface="Constantia"/>
                <a:cs typeface="Constantia"/>
              </a:rPr>
              <a:t>20 </a:t>
            </a:r>
            <a:r>
              <a:rPr sz="1200" spc="-10" dirty="0">
                <a:latin typeface="Constantia"/>
                <a:cs typeface="Constantia"/>
              </a:rPr>
              <a:t>минут, </a:t>
            </a:r>
            <a:r>
              <a:rPr sz="1200" spc="-5" dirty="0">
                <a:latin typeface="Constantia"/>
                <a:cs typeface="Constantia"/>
              </a:rPr>
              <a:t>для </a:t>
            </a:r>
            <a:r>
              <a:rPr sz="1200" spc="-10" dirty="0">
                <a:latin typeface="Constantia"/>
                <a:cs typeface="Constantia"/>
              </a:rPr>
              <a:t>детей от </a:t>
            </a:r>
            <a:r>
              <a:rPr sz="1200" dirty="0">
                <a:latin typeface="Constantia"/>
                <a:cs typeface="Constantia"/>
              </a:rPr>
              <a:t>5 </a:t>
            </a:r>
            <a:r>
              <a:rPr sz="1200" spc="-5" dirty="0">
                <a:latin typeface="Constantia"/>
                <a:cs typeface="Constantia"/>
              </a:rPr>
              <a:t>до </a:t>
            </a:r>
            <a:r>
              <a:rPr sz="1200" spc="-10" dirty="0">
                <a:latin typeface="Constantia"/>
                <a:cs typeface="Constantia"/>
              </a:rPr>
              <a:t>6-ти </a:t>
            </a:r>
            <a:r>
              <a:rPr sz="1200" spc="-5" dirty="0">
                <a:latin typeface="Constantia"/>
                <a:cs typeface="Constantia"/>
              </a:rPr>
              <a:t>лет </a:t>
            </a:r>
            <a:r>
              <a:rPr sz="1200" dirty="0">
                <a:latin typeface="Constantia"/>
                <a:cs typeface="Constantia"/>
              </a:rPr>
              <a:t>– </a:t>
            </a:r>
            <a:r>
              <a:rPr sz="1200" spc="-5" dirty="0">
                <a:latin typeface="Constantia"/>
                <a:cs typeface="Constantia"/>
              </a:rPr>
              <a:t>не </a:t>
            </a:r>
            <a:r>
              <a:rPr sz="1200" spc="-15" dirty="0">
                <a:latin typeface="Constantia"/>
                <a:cs typeface="Constantia"/>
              </a:rPr>
              <a:t>более </a:t>
            </a:r>
            <a:r>
              <a:rPr sz="1200" spc="-20" dirty="0">
                <a:latin typeface="Constantia"/>
                <a:cs typeface="Constantia"/>
              </a:rPr>
              <a:t>25 </a:t>
            </a:r>
            <a:r>
              <a:rPr sz="1200" spc="-29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минут,</a:t>
            </a:r>
            <a:r>
              <a:rPr sz="1200" spc="19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а</a:t>
            </a:r>
            <a:r>
              <a:rPr sz="1200" spc="8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для</a:t>
            </a:r>
            <a:r>
              <a:rPr sz="1200" spc="13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детей</a:t>
            </a:r>
            <a:r>
              <a:rPr sz="1200" spc="18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от</a:t>
            </a:r>
            <a:r>
              <a:rPr sz="1200" spc="114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6-ти</a:t>
            </a:r>
            <a:r>
              <a:rPr sz="1200" spc="14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до</a:t>
            </a:r>
            <a:r>
              <a:rPr sz="1200" spc="13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7-ми</a:t>
            </a:r>
            <a:r>
              <a:rPr sz="1200" spc="13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лет</a:t>
            </a:r>
            <a:r>
              <a:rPr sz="1200" spc="90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-</a:t>
            </a:r>
            <a:r>
              <a:rPr sz="1200" spc="120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не</a:t>
            </a:r>
            <a:r>
              <a:rPr sz="1200" spc="85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более</a:t>
            </a:r>
            <a:r>
              <a:rPr sz="1200" spc="200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30</a:t>
            </a:r>
            <a:r>
              <a:rPr sz="1200" spc="120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минут.</a:t>
            </a:r>
            <a:endParaRPr sz="1200">
              <a:latin typeface="Constantia"/>
              <a:cs typeface="Constanti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Constantia"/>
              <a:buChar char="–"/>
            </a:pPr>
            <a:endParaRPr sz="1150">
              <a:latin typeface="Constantia"/>
              <a:cs typeface="Constantia"/>
            </a:endParaRPr>
          </a:p>
          <a:p>
            <a:pPr marL="12700" marR="5715" algn="just">
              <a:lnSpc>
                <a:spcPct val="100000"/>
              </a:lnSpc>
              <a:buChar char="–"/>
              <a:tabLst>
                <a:tab pos="127000" algn="l"/>
              </a:tabLst>
            </a:pPr>
            <a:r>
              <a:rPr sz="1200" spc="-5" dirty="0">
                <a:latin typeface="Constantia"/>
                <a:cs typeface="Constantia"/>
              </a:rPr>
              <a:t>11.11. Максимально </a:t>
            </a:r>
            <a:r>
              <a:rPr sz="1200" spc="-10" dirty="0">
                <a:latin typeface="Constantia"/>
                <a:cs typeface="Constantia"/>
              </a:rPr>
              <a:t>допустимый </a:t>
            </a:r>
            <a:r>
              <a:rPr sz="1200" spc="-5" dirty="0">
                <a:latin typeface="Constantia"/>
                <a:cs typeface="Constantia"/>
              </a:rPr>
              <a:t>объем </a:t>
            </a:r>
            <a:r>
              <a:rPr sz="1200" spc="-10" dirty="0">
                <a:latin typeface="Constantia"/>
                <a:cs typeface="Constantia"/>
              </a:rPr>
              <a:t>образовательной </a:t>
            </a:r>
            <a:r>
              <a:rPr sz="1200" spc="-5" dirty="0">
                <a:latin typeface="Constantia"/>
                <a:cs typeface="Constantia"/>
              </a:rPr>
              <a:t>нагрузки </a:t>
            </a:r>
            <a:r>
              <a:rPr sz="1200" dirty="0">
                <a:latin typeface="Constantia"/>
                <a:cs typeface="Constantia"/>
              </a:rPr>
              <a:t>в первой </a:t>
            </a:r>
            <a:r>
              <a:rPr sz="1200" spc="-10" dirty="0">
                <a:latin typeface="Constantia"/>
                <a:cs typeface="Constantia"/>
              </a:rPr>
              <a:t>половине </a:t>
            </a:r>
            <a:r>
              <a:rPr sz="1200" spc="-5" dirty="0">
                <a:latin typeface="Constantia"/>
                <a:cs typeface="Constantia"/>
              </a:rPr>
              <a:t>дня </a:t>
            </a:r>
            <a:r>
              <a:rPr sz="1200" dirty="0">
                <a:latin typeface="Constantia"/>
                <a:cs typeface="Constantia"/>
              </a:rPr>
              <a:t>в </a:t>
            </a:r>
            <a:r>
              <a:rPr sz="1200" spc="-5" dirty="0">
                <a:latin typeface="Constantia"/>
                <a:cs typeface="Constantia"/>
              </a:rPr>
              <a:t>младшей </a:t>
            </a:r>
            <a:r>
              <a:rPr sz="1200" dirty="0">
                <a:latin typeface="Constantia"/>
                <a:cs typeface="Constantia"/>
              </a:rPr>
              <a:t>и </a:t>
            </a:r>
            <a:r>
              <a:rPr sz="1200" spc="-10" dirty="0">
                <a:latin typeface="Constantia"/>
                <a:cs typeface="Constantia"/>
              </a:rPr>
              <a:t>средней </a:t>
            </a:r>
            <a:r>
              <a:rPr sz="1200" spc="-29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группах </a:t>
            </a:r>
            <a:r>
              <a:rPr sz="1200" dirty="0">
                <a:latin typeface="Constantia"/>
                <a:cs typeface="Constantia"/>
              </a:rPr>
              <a:t>не </a:t>
            </a:r>
            <a:r>
              <a:rPr sz="1200" spc="-5" dirty="0">
                <a:latin typeface="Constantia"/>
                <a:cs typeface="Constantia"/>
              </a:rPr>
              <a:t>превышает </a:t>
            </a:r>
            <a:r>
              <a:rPr sz="1200" dirty="0">
                <a:latin typeface="Constantia"/>
                <a:cs typeface="Constantia"/>
              </a:rPr>
              <a:t>30 и </a:t>
            </a:r>
            <a:r>
              <a:rPr sz="1200" spc="-5" dirty="0">
                <a:latin typeface="Constantia"/>
                <a:cs typeface="Constantia"/>
              </a:rPr>
              <a:t>40 минут </a:t>
            </a:r>
            <a:r>
              <a:rPr sz="1200" spc="-10" dirty="0">
                <a:latin typeface="Constantia"/>
                <a:cs typeface="Constantia"/>
              </a:rPr>
              <a:t>соответственно, </a:t>
            </a:r>
            <a:r>
              <a:rPr sz="1200" dirty="0">
                <a:latin typeface="Constantia"/>
                <a:cs typeface="Constantia"/>
              </a:rPr>
              <a:t>а в </a:t>
            </a:r>
            <a:r>
              <a:rPr sz="1200" spc="-10" dirty="0">
                <a:latin typeface="Constantia"/>
                <a:cs typeface="Constantia"/>
              </a:rPr>
              <a:t>старшей </a:t>
            </a:r>
            <a:r>
              <a:rPr sz="1200" dirty="0">
                <a:latin typeface="Constantia"/>
                <a:cs typeface="Constantia"/>
              </a:rPr>
              <a:t>и </a:t>
            </a:r>
            <a:r>
              <a:rPr sz="1200" spc="-15" dirty="0">
                <a:latin typeface="Constantia"/>
                <a:cs typeface="Constantia"/>
              </a:rPr>
              <a:t>подготовительной </a:t>
            </a:r>
            <a:r>
              <a:rPr sz="1200" dirty="0">
                <a:latin typeface="Constantia"/>
                <a:cs typeface="Constantia"/>
              </a:rPr>
              <a:t>– </a:t>
            </a:r>
            <a:r>
              <a:rPr sz="1200" spc="-15" dirty="0">
                <a:latin typeface="Constantia"/>
                <a:cs typeface="Constantia"/>
              </a:rPr>
              <a:t>45 </a:t>
            </a:r>
            <a:r>
              <a:rPr sz="1200" spc="-5" dirty="0">
                <a:latin typeface="Constantia"/>
                <a:cs typeface="Constantia"/>
              </a:rPr>
              <a:t>минут </a:t>
            </a:r>
            <a:r>
              <a:rPr sz="1200" dirty="0">
                <a:latin typeface="Constantia"/>
                <a:cs typeface="Constantia"/>
              </a:rPr>
              <a:t>и 1,5 </a:t>
            </a:r>
            <a:r>
              <a:rPr sz="1200" spc="-5" dirty="0">
                <a:latin typeface="Constantia"/>
                <a:cs typeface="Constantia"/>
              </a:rPr>
              <a:t>часа 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соответственно. </a:t>
            </a:r>
            <a:r>
              <a:rPr sz="1200" dirty="0">
                <a:latin typeface="Constantia"/>
                <a:cs typeface="Constantia"/>
              </a:rPr>
              <a:t>В </a:t>
            </a:r>
            <a:r>
              <a:rPr sz="1200" spc="-10" dirty="0">
                <a:latin typeface="Constantia"/>
                <a:cs typeface="Constantia"/>
              </a:rPr>
              <a:t>середине </a:t>
            </a:r>
            <a:r>
              <a:rPr sz="1200" spc="-5" dirty="0">
                <a:latin typeface="Constantia"/>
                <a:cs typeface="Constantia"/>
              </a:rPr>
              <a:t>времени, </a:t>
            </a:r>
            <a:r>
              <a:rPr sz="1200" spc="-10" dirty="0">
                <a:latin typeface="Constantia"/>
                <a:cs typeface="Constantia"/>
              </a:rPr>
              <a:t>отведенного </a:t>
            </a:r>
            <a:r>
              <a:rPr sz="1200" dirty="0">
                <a:latin typeface="Constantia"/>
                <a:cs typeface="Constantia"/>
              </a:rPr>
              <a:t>на </a:t>
            </a:r>
            <a:r>
              <a:rPr sz="1200" spc="-5" dirty="0">
                <a:latin typeface="Constantia"/>
                <a:cs typeface="Constantia"/>
              </a:rPr>
              <a:t>непрерывную </a:t>
            </a:r>
            <a:r>
              <a:rPr sz="1200" spc="-10" dirty="0">
                <a:latin typeface="Constantia"/>
                <a:cs typeface="Constantia"/>
              </a:rPr>
              <a:t>образовательную деятельность, проводят 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физкультурные</a:t>
            </a:r>
            <a:r>
              <a:rPr sz="1200" spc="1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минутки.</a:t>
            </a:r>
            <a:r>
              <a:rPr sz="1200" spc="4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Перерывы</a:t>
            </a:r>
            <a:r>
              <a:rPr sz="1200" spc="2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между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периодами</a:t>
            </a:r>
            <a:r>
              <a:rPr sz="1200" spc="2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непрерывной</a:t>
            </a:r>
            <a:r>
              <a:rPr sz="1200" spc="2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образовательной</a:t>
            </a:r>
            <a:r>
              <a:rPr sz="1200" spc="1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деятельности</a:t>
            </a:r>
            <a:r>
              <a:rPr sz="1200" spc="30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–</a:t>
            </a:r>
            <a:r>
              <a:rPr sz="1200" spc="4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не</a:t>
            </a:r>
            <a:r>
              <a:rPr sz="1200" spc="1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менее</a:t>
            </a:r>
            <a:endParaRPr sz="1200">
              <a:latin typeface="Constantia"/>
              <a:cs typeface="Constantia"/>
            </a:endParaRPr>
          </a:p>
          <a:p>
            <a:pPr marL="12700" algn="just">
              <a:lnSpc>
                <a:spcPct val="100000"/>
              </a:lnSpc>
              <a:tabLst>
                <a:tab pos="7319645" algn="l"/>
              </a:tabLst>
            </a:pPr>
            <a:r>
              <a:rPr sz="1200" spc="-5" dirty="0">
                <a:latin typeface="Constantia"/>
                <a:cs typeface="Constantia"/>
              </a:rPr>
              <a:t>10	</a:t>
            </a:r>
            <a:r>
              <a:rPr sz="1200" spc="-15" dirty="0">
                <a:latin typeface="Constantia"/>
                <a:cs typeface="Constantia"/>
              </a:rPr>
              <a:t>минут.</a:t>
            </a:r>
            <a:endParaRPr sz="1200">
              <a:latin typeface="Constantia"/>
              <a:cs typeface="Constanti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Constantia"/>
              <a:cs typeface="Constantia"/>
            </a:endParaRPr>
          </a:p>
          <a:p>
            <a:pPr marL="12700" marR="5080" algn="just">
              <a:lnSpc>
                <a:spcPct val="100000"/>
              </a:lnSpc>
              <a:tabLst>
                <a:tab pos="7136765" algn="l"/>
              </a:tabLst>
            </a:pPr>
            <a:r>
              <a:rPr sz="1200" dirty="0">
                <a:latin typeface="Constantia"/>
                <a:cs typeface="Constantia"/>
              </a:rPr>
              <a:t>–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11.12.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Образовательная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деятельность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с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детьми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старшего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дошкольного</a:t>
            </a:r>
            <a:r>
              <a:rPr sz="1200" spc="-1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возраста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может</a:t>
            </a:r>
            <a:r>
              <a:rPr sz="1200" spc="-10" dirty="0">
                <a:latin typeface="Constantia"/>
                <a:cs typeface="Constantia"/>
              </a:rPr>
              <a:t> осуществляться</a:t>
            </a:r>
            <a:r>
              <a:rPr sz="1200" spc="280" dirty="0">
                <a:latin typeface="Constantia"/>
                <a:cs typeface="Constantia"/>
              </a:rPr>
              <a:t> </a:t>
            </a:r>
            <a:r>
              <a:rPr sz="1200" spc="5" dirty="0">
                <a:latin typeface="Constantia"/>
                <a:cs typeface="Constantia"/>
              </a:rPr>
              <a:t>во </a:t>
            </a:r>
            <a:r>
              <a:rPr sz="1200" spc="1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второй </a:t>
            </a:r>
            <a:r>
              <a:rPr sz="1200" spc="-10" dirty="0">
                <a:latin typeface="Constantia"/>
                <a:cs typeface="Constantia"/>
              </a:rPr>
              <a:t>половине </a:t>
            </a:r>
            <a:r>
              <a:rPr sz="1200" spc="-5" dirty="0">
                <a:latin typeface="Constantia"/>
                <a:cs typeface="Constantia"/>
              </a:rPr>
              <a:t>дня после </a:t>
            </a:r>
            <a:r>
              <a:rPr sz="1200" spc="-10" dirty="0">
                <a:latin typeface="Constantia"/>
                <a:cs typeface="Constantia"/>
              </a:rPr>
              <a:t>дневного </a:t>
            </a:r>
            <a:r>
              <a:rPr sz="1200" spc="-5" dirty="0">
                <a:latin typeface="Constantia"/>
                <a:cs typeface="Constantia"/>
              </a:rPr>
              <a:t>сна. Ее </a:t>
            </a:r>
            <a:r>
              <a:rPr sz="1200" spc="-15" dirty="0">
                <a:latin typeface="Constantia"/>
                <a:cs typeface="Constantia"/>
              </a:rPr>
              <a:t>продолжительность должна составлять </a:t>
            </a:r>
            <a:r>
              <a:rPr sz="1200" dirty="0">
                <a:latin typeface="Constantia"/>
                <a:cs typeface="Constantia"/>
              </a:rPr>
              <a:t>не </a:t>
            </a:r>
            <a:r>
              <a:rPr sz="1200" spc="-20" dirty="0">
                <a:latin typeface="Constantia"/>
                <a:cs typeface="Constantia"/>
              </a:rPr>
              <a:t>более </a:t>
            </a:r>
            <a:r>
              <a:rPr sz="1200" spc="-5" dirty="0">
                <a:latin typeface="Constantia"/>
                <a:cs typeface="Constantia"/>
              </a:rPr>
              <a:t>25–30 минут </a:t>
            </a:r>
            <a:r>
              <a:rPr sz="1200" dirty="0">
                <a:latin typeface="Constantia"/>
                <a:cs typeface="Constantia"/>
              </a:rPr>
              <a:t>в 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день.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В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середине</a:t>
            </a:r>
            <a:r>
              <a:rPr sz="1200" spc="-5" dirty="0">
                <a:latin typeface="Constantia"/>
                <a:cs typeface="Constantia"/>
              </a:rPr>
              <a:t> непосредственно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образовательной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деятельности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статического</a:t>
            </a:r>
            <a:r>
              <a:rPr sz="1200" spc="-1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характера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проводятся 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5" dirty="0">
                <a:latin typeface="Constantia"/>
                <a:cs typeface="Constantia"/>
              </a:rPr>
              <a:t>ф</a:t>
            </a:r>
            <a:r>
              <a:rPr sz="1200" dirty="0">
                <a:latin typeface="Constantia"/>
                <a:cs typeface="Constantia"/>
              </a:rPr>
              <a:t>и</a:t>
            </a:r>
            <a:r>
              <a:rPr sz="1200" spc="5" dirty="0">
                <a:latin typeface="Constantia"/>
                <a:cs typeface="Constantia"/>
              </a:rPr>
              <a:t>з</a:t>
            </a:r>
            <a:r>
              <a:rPr sz="1200" dirty="0">
                <a:latin typeface="Constantia"/>
                <a:cs typeface="Constantia"/>
              </a:rPr>
              <a:t>к</a:t>
            </a:r>
            <a:r>
              <a:rPr sz="1200" spc="-110" dirty="0">
                <a:latin typeface="Constantia"/>
                <a:cs typeface="Constantia"/>
              </a:rPr>
              <a:t>у</a:t>
            </a:r>
            <a:r>
              <a:rPr sz="1200" dirty="0">
                <a:latin typeface="Constantia"/>
                <a:cs typeface="Constantia"/>
              </a:rPr>
              <a:t>л</a:t>
            </a:r>
            <a:r>
              <a:rPr sz="1200" spc="-65" dirty="0">
                <a:latin typeface="Constantia"/>
                <a:cs typeface="Constantia"/>
              </a:rPr>
              <a:t>ь</a:t>
            </a:r>
            <a:r>
              <a:rPr sz="1200" spc="15" dirty="0">
                <a:latin typeface="Constantia"/>
                <a:cs typeface="Constantia"/>
              </a:rPr>
              <a:t>т</a:t>
            </a:r>
            <a:r>
              <a:rPr sz="1200" spc="-5" dirty="0">
                <a:latin typeface="Constantia"/>
                <a:cs typeface="Constantia"/>
              </a:rPr>
              <a:t>у</a:t>
            </a:r>
            <a:r>
              <a:rPr sz="1200" dirty="0">
                <a:latin typeface="Constantia"/>
                <a:cs typeface="Constantia"/>
              </a:rPr>
              <a:t>р</a:t>
            </a:r>
            <a:r>
              <a:rPr sz="1200" spc="5" dirty="0">
                <a:latin typeface="Constantia"/>
                <a:cs typeface="Constantia"/>
              </a:rPr>
              <a:t>н</a:t>
            </a:r>
            <a:r>
              <a:rPr sz="1200" spc="-15" dirty="0">
                <a:latin typeface="Constantia"/>
                <a:cs typeface="Constantia"/>
              </a:rPr>
              <a:t>ы</a:t>
            </a:r>
            <a:r>
              <a:rPr sz="1200" dirty="0">
                <a:latin typeface="Constantia"/>
                <a:cs typeface="Constantia"/>
              </a:rPr>
              <a:t>е	м</a:t>
            </a:r>
            <a:r>
              <a:rPr sz="1200" spc="-10" dirty="0">
                <a:latin typeface="Constantia"/>
                <a:cs typeface="Constantia"/>
              </a:rPr>
              <a:t>и</a:t>
            </a:r>
            <a:r>
              <a:rPr sz="1200" spc="5" dirty="0">
                <a:latin typeface="Constantia"/>
                <a:cs typeface="Constantia"/>
              </a:rPr>
              <a:t>н</a:t>
            </a:r>
            <a:r>
              <a:rPr sz="1200" spc="10" dirty="0">
                <a:latin typeface="Constantia"/>
                <a:cs typeface="Constantia"/>
              </a:rPr>
              <a:t>у</a:t>
            </a:r>
            <a:r>
              <a:rPr sz="1200" spc="-5" dirty="0">
                <a:latin typeface="Constantia"/>
                <a:cs typeface="Constantia"/>
              </a:rPr>
              <a:t>т</a:t>
            </a:r>
            <a:r>
              <a:rPr sz="1200" dirty="0">
                <a:latin typeface="Constantia"/>
                <a:cs typeface="Constantia"/>
              </a:rPr>
              <a:t>ки.</a:t>
            </a:r>
            <a:endParaRPr sz="1200">
              <a:latin typeface="Constantia"/>
              <a:cs typeface="Constanti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Constantia"/>
              <a:cs typeface="Constantia"/>
            </a:endParaRPr>
          </a:p>
          <a:p>
            <a:pPr marL="12700" marR="5715" algn="just">
              <a:lnSpc>
                <a:spcPct val="100000"/>
              </a:lnSpc>
              <a:spcBef>
                <a:spcPts val="5"/>
              </a:spcBef>
            </a:pPr>
            <a:r>
              <a:rPr sz="1200" spc="-5" dirty="0">
                <a:latin typeface="Constantia"/>
                <a:cs typeface="Constantia"/>
              </a:rPr>
              <a:t>–11.13.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Образовательную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деятельность,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требующую</a:t>
            </a:r>
            <a:r>
              <a:rPr sz="1200" spc="-5" dirty="0">
                <a:latin typeface="Constantia"/>
                <a:cs typeface="Constantia"/>
              </a:rPr>
              <a:t> повышенной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познавательной</a:t>
            </a:r>
            <a:r>
              <a:rPr sz="1200" spc="-5" dirty="0">
                <a:latin typeface="Constantia"/>
                <a:cs typeface="Constantia"/>
              </a:rPr>
              <a:t> активности</a:t>
            </a:r>
            <a:r>
              <a:rPr sz="1200" dirty="0">
                <a:latin typeface="Constantia"/>
                <a:cs typeface="Constantia"/>
              </a:rPr>
              <a:t> и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умственного 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напряжения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детей,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следует</a:t>
            </a:r>
            <a:r>
              <a:rPr sz="1200" spc="-10" dirty="0">
                <a:latin typeface="Constantia"/>
                <a:cs typeface="Constantia"/>
              </a:rPr>
              <a:t> организовывать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в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первой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половине</a:t>
            </a:r>
            <a:r>
              <a:rPr sz="1200" spc="-5" dirty="0">
                <a:latin typeface="Constantia"/>
                <a:cs typeface="Constantia"/>
              </a:rPr>
              <a:t> дня.</a:t>
            </a:r>
            <a:r>
              <a:rPr sz="1200" dirty="0">
                <a:latin typeface="Constantia"/>
                <a:cs typeface="Constantia"/>
              </a:rPr>
              <a:t> Для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профилактики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утомления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детей 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рекомендуется</a:t>
            </a:r>
            <a:r>
              <a:rPr sz="1200" spc="-8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проводить</a:t>
            </a:r>
            <a:r>
              <a:rPr sz="1200" spc="-65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физкультурные,</a:t>
            </a:r>
            <a:r>
              <a:rPr sz="1200" spc="-4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музыкальные</a:t>
            </a:r>
            <a:r>
              <a:rPr sz="1200" spc="-7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занятия,</a:t>
            </a:r>
            <a:r>
              <a:rPr sz="1200" spc="-3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ритмику</a:t>
            </a:r>
            <a:r>
              <a:rPr sz="1200" spc="-6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и</a:t>
            </a:r>
            <a:r>
              <a:rPr sz="1200" spc="-60" dirty="0">
                <a:latin typeface="Constantia"/>
                <a:cs typeface="Constantia"/>
              </a:rPr>
              <a:t> </a:t>
            </a:r>
            <a:r>
              <a:rPr sz="1200" spc="-40" dirty="0">
                <a:latin typeface="Constantia"/>
                <a:cs typeface="Constantia"/>
              </a:rPr>
              <a:t>т.</a:t>
            </a:r>
            <a:r>
              <a:rPr sz="1200" spc="-2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п.</a:t>
            </a:r>
            <a:endParaRPr sz="1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092" y="426720"/>
            <a:ext cx="8505442" cy="628954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850874" y="1208068"/>
          <a:ext cx="7806055" cy="4728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8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9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5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4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7173">
                <a:tc>
                  <a:txBody>
                    <a:bodyPr/>
                    <a:lstStyle/>
                    <a:p>
                      <a:pPr marL="116205">
                        <a:lnSpc>
                          <a:spcPts val="1610"/>
                        </a:lnSpc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Дни</a:t>
                      </a:r>
                      <a:r>
                        <a:rPr sz="1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400" b="1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b="1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400" b="1" spc="-10" dirty="0">
                          <a:latin typeface="Tahoma"/>
                          <a:cs typeface="Tahoma"/>
                        </a:rPr>
                        <a:t>ели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93725">
                        <a:lnSpc>
                          <a:spcPts val="1610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Занятие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4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1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47065">
                        <a:lnSpc>
                          <a:spcPts val="1610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Занятие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4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2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ts val="1610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Занятие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4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3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709">
                <a:tc>
                  <a:txBody>
                    <a:bodyPr/>
                    <a:lstStyle/>
                    <a:p>
                      <a:pPr marL="155575">
                        <a:lnSpc>
                          <a:spcPts val="1614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Понедельник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708">
                <a:tc>
                  <a:txBody>
                    <a:bodyPr/>
                    <a:lstStyle/>
                    <a:p>
                      <a:pPr marL="324485">
                        <a:lnSpc>
                          <a:spcPts val="1610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Вторник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709">
                <a:tc>
                  <a:txBody>
                    <a:bodyPr/>
                    <a:lstStyle/>
                    <a:p>
                      <a:pPr marL="416559">
                        <a:lnSpc>
                          <a:spcPts val="1610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Среда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5709">
                <a:tc>
                  <a:txBody>
                    <a:bodyPr/>
                    <a:lstStyle/>
                    <a:p>
                      <a:pPr marL="337185">
                        <a:lnSpc>
                          <a:spcPts val="1610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Четверг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4900">
                <a:tc>
                  <a:txBody>
                    <a:bodyPr/>
                    <a:lstStyle/>
                    <a:p>
                      <a:pPr marL="315595">
                        <a:lnSpc>
                          <a:spcPts val="1610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Пятница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8772" y="604673"/>
            <a:ext cx="779780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/>
              <a:t>Циклограмма</a:t>
            </a:r>
            <a:r>
              <a:rPr sz="2000" spc="-40" dirty="0"/>
              <a:t> </a:t>
            </a:r>
            <a:r>
              <a:rPr sz="2000" spc="-5" dirty="0"/>
              <a:t>взаимодействия</a:t>
            </a:r>
            <a:r>
              <a:rPr sz="2000" spc="-40" dirty="0"/>
              <a:t> </a:t>
            </a:r>
            <a:r>
              <a:rPr sz="2000" spc="-10" dirty="0"/>
              <a:t>воспитателя</a:t>
            </a:r>
            <a:r>
              <a:rPr sz="2000" spc="-15" dirty="0"/>
              <a:t> </a:t>
            </a:r>
            <a:r>
              <a:rPr sz="2000" dirty="0"/>
              <a:t>с </a:t>
            </a:r>
            <a:r>
              <a:rPr sz="2000" spc="-5" dirty="0"/>
              <a:t>семьями</a:t>
            </a:r>
            <a:r>
              <a:rPr sz="2000" spc="-10" dirty="0"/>
              <a:t> </a:t>
            </a:r>
            <a:r>
              <a:rPr sz="2000" spc="-5" dirty="0"/>
              <a:t>воспитанников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809754" y="1329547"/>
            <a:ext cx="7802245" cy="173990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527685" algn="just">
              <a:lnSpc>
                <a:spcPct val="100499"/>
              </a:lnSpc>
              <a:spcBef>
                <a:spcPts val="85"/>
              </a:spcBef>
            </a:pPr>
            <a:r>
              <a:rPr sz="1600" spc="-10" dirty="0">
                <a:latin typeface="Constantia"/>
                <a:cs typeface="Constantia"/>
              </a:rPr>
              <a:t>Для </a:t>
            </a:r>
            <a:r>
              <a:rPr sz="1600" spc="-5" dirty="0">
                <a:latin typeface="Constantia"/>
                <a:cs typeface="Constantia"/>
              </a:rPr>
              <a:t>обеспечения </a:t>
            </a:r>
            <a:r>
              <a:rPr sz="1600" spc="-15" dirty="0">
                <a:latin typeface="Constantia"/>
                <a:cs typeface="Constantia"/>
              </a:rPr>
              <a:t>психолого-педагогической поддержки </a:t>
            </a:r>
            <a:r>
              <a:rPr sz="1600" spc="-10" dirty="0">
                <a:latin typeface="Constantia"/>
                <a:cs typeface="Constantia"/>
              </a:rPr>
              <a:t>семьи </a:t>
            </a:r>
            <a:r>
              <a:rPr sz="1600" spc="-5" dirty="0">
                <a:latin typeface="Constantia"/>
                <a:cs typeface="Constantia"/>
              </a:rPr>
              <a:t>и повышения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компетентности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родителей</a:t>
            </a:r>
            <a:r>
              <a:rPr sz="1600" spc="-10" dirty="0">
                <a:latin typeface="Constantia"/>
                <a:cs typeface="Constantia"/>
              </a:rPr>
              <a:t> (законных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представителей)</a:t>
            </a:r>
            <a:r>
              <a:rPr sz="1600" spc="-5" dirty="0">
                <a:latin typeface="Constantia"/>
                <a:cs typeface="Constantia"/>
              </a:rPr>
              <a:t> в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вопросах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развития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образования,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охраны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укрепления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здоровья</a:t>
            </a:r>
            <a:r>
              <a:rPr sz="1600" spc="-10" dirty="0">
                <a:latin typeface="Constantia"/>
                <a:cs typeface="Constantia"/>
              </a:rPr>
              <a:t> детей</a:t>
            </a:r>
            <a:r>
              <a:rPr sz="1600" spc="-5" dirty="0">
                <a:latin typeface="Constantia"/>
                <a:cs typeface="Constantia"/>
              </a:rPr>
              <a:t> в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циклограмме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воспитатель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планирует </a:t>
            </a:r>
            <a:r>
              <a:rPr sz="1600" spc="-5" dirty="0">
                <a:latin typeface="Constantia"/>
                <a:cs typeface="Constantia"/>
              </a:rPr>
              <a:t>перспективные мероприятия с </a:t>
            </a:r>
            <a:r>
              <a:rPr sz="1600" spc="-15" dirty="0">
                <a:latin typeface="Constantia"/>
                <a:cs typeface="Constantia"/>
              </a:rPr>
              <a:t>семьями </a:t>
            </a:r>
            <a:r>
              <a:rPr sz="1600" spc="-10" dirty="0">
                <a:latin typeface="Constantia"/>
                <a:cs typeface="Constantia"/>
              </a:rPr>
              <a:t>воспитанников </a:t>
            </a:r>
            <a:r>
              <a:rPr sz="1600" spc="-5" dirty="0">
                <a:latin typeface="Constantia"/>
                <a:cs typeface="Constantia"/>
              </a:rPr>
              <a:t>на весь учебный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год.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При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взаимодействии</a:t>
            </a:r>
            <a:r>
              <a:rPr sz="1600" spc="-5" dirty="0">
                <a:latin typeface="Constantia"/>
                <a:cs typeface="Constantia"/>
              </a:rPr>
              <a:t> с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родителями</a:t>
            </a:r>
            <a:r>
              <a:rPr sz="1600" spc="-10" dirty="0">
                <a:latin typeface="Constantia"/>
                <a:cs typeface="Constantia"/>
              </a:rPr>
              <a:t> (законными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представителями)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воспитанников </a:t>
            </a:r>
            <a:r>
              <a:rPr sz="1600" spc="-15" dirty="0">
                <a:latin typeface="Constantia"/>
                <a:cs typeface="Constantia"/>
              </a:rPr>
              <a:t>воспитатель </a:t>
            </a:r>
            <a:r>
              <a:rPr sz="1600" spc="-25" dirty="0">
                <a:latin typeface="Constantia"/>
                <a:cs typeface="Constantia"/>
              </a:rPr>
              <a:t>должен </a:t>
            </a:r>
            <a:r>
              <a:rPr sz="1600" spc="-10" dirty="0">
                <a:latin typeface="Constantia"/>
                <a:cs typeface="Constantia"/>
              </a:rPr>
              <a:t>учитывать особенности семьи, </a:t>
            </a:r>
            <a:r>
              <a:rPr sz="1600" spc="-5" dirty="0">
                <a:latin typeface="Constantia"/>
                <a:cs typeface="Constantia"/>
              </a:rPr>
              <a:t>её запросы и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интересы.</a:t>
            </a:r>
            <a:endParaRPr sz="1600">
              <a:latin typeface="Constantia"/>
              <a:cs typeface="Constant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07998" y="3208336"/>
          <a:ext cx="7948930" cy="869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7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2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</a:pPr>
                      <a:r>
                        <a:rPr sz="1400" b="1" spc="-5" dirty="0">
                          <a:latin typeface="Tahoma"/>
                          <a:cs typeface="Tahoma"/>
                        </a:rPr>
                        <a:t>Месяц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0"/>
                        </a:lnSpc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Форма</a:t>
                      </a:r>
                      <a:r>
                        <a:rPr sz="1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5" dirty="0">
                          <a:latin typeface="Tahoma"/>
                          <a:cs typeface="Tahoma"/>
                        </a:rPr>
                        <a:t>взаимодействия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9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935913" y="4235645"/>
            <a:ext cx="774255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u="sng" spc="-10" dirty="0">
                <a:uFill>
                  <a:solidFill>
                    <a:srgbClr val="000000"/>
                  </a:solidFill>
                </a:uFill>
                <a:latin typeface="Constantia"/>
                <a:cs typeface="Constantia"/>
              </a:rPr>
              <a:t>Примечание</a:t>
            </a:r>
            <a:r>
              <a:rPr sz="1600" b="1" spc="-10" dirty="0">
                <a:latin typeface="Constantia"/>
                <a:cs typeface="Constantia"/>
              </a:rPr>
              <a:t>: </a:t>
            </a:r>
            <a:r>
              <a:rPr sz="1600" spc="-5" dirty="0">
                <a:latin typeface="Constantia"/>
                <a:cs typeface="Constantia"/>
              </a:rPr>
              <a:t>формы, </a:t>
            </a:r>
            <a:r>
              <a:rPr sz="1600" spc="-20" dirty="0">
                <a:latin typeface="Constantia"/>
                <a:cs typeface="Constantia"/>
              </a:rPr>
              <a:t>методы </a:t>
            </a:r>
            <a:r>
              <a:rPr sz="1600" spc="-5" dirty="0">
                <a:latin typeface="Constantia"/>
                <a:cs typeface="Constantia"/>
              </a:rPr>
              <a:t>и приемы </a:t>
            </a:r>
            <a:r>
              <a:rPr sz="1600" spc="-10" dirty="0">
                <a:latin typeface="Constantia"/>
                <a:cs typeface="Constantia"/>
              </a:rPr>
              <a:t>включают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spc="-15" dirty="0">
                <a:latin typeface="Constantia"/>
                <a:cs typeface="Constantia"/>
              </a:rPr>
              <a:t>себя, </a:t>
            </a:r>
            <a:r>
              <a:rPr sz="1600" spc="-25" dirty="0">
                <a:latin typeface="Constantia"/>
                <a:cs typeface="Constantia"/>
              </a:rPr>
              <a:t>консультации, </a:t>
            </a:r>
            <a:r>
              <a:rPr sz="1600" spc="-30" dirty="0">
                <a:latin typeface="Constantia"/>
                <a:cs typeface="Constantia"/>
              </a:rPr>
              <a:t>круглый </a:t>
            </a:r>
            <a:r>
              <a:rPr sz="1600" spc="-25" dirty="0">
                <a:latin typeface="Constantia"/>
                <a:cs typeface="Constantia"/>
              </a:rPr>
              <a:t> стол, </a:t>
            </a:r>
            <a:r>
              <a:rPr sz="1600" spc="-15" dirty="0">
                <a:latin typeface="Constantia"/>
                <a:cs typeface="Constantia"/>
              </a:rPr>
              <a:t>родительские </a:t>
            </a:r>
            <a:r>
              <a:rPr sz="1600" spc="-10" dirty="0">
                <a:latin typeface="Constantia"/>
                <a:cs typeface="Constantia"/>
              </a:rPr>
              <a:t>собрания, рекомендации, </a:t>
            </a:r>
            <a:r>
              <a:rPr sz="1600" spc="-5" dirty="0">
                <a:latin typeface="Constantia"/>
                <a:cs typeface="Constantia"/>
              </a:rPr>
              <a:t>игровые ситуации, </a:t>
            </a:r>
            <a:r>
              <a:rPr sz="1600" spc="-10" dirty="0">
                <a:latin typeface="Constantia"/>
                <a:cs typeface="Constantia"/>
              </a:rPr>
              <a:t>беседы, выставки,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совместную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деятельность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55" dirty="0">
                <a:latin typeface="Constantia"/>
                <a:cs typeface="Constantia"/>
              </a:rPr>
              <a:t>т.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д.</a:t>
            </a:r>
            <a:endParaRPr sz="1600">
              <a:latin typeface="Constantia"/>
              <a:cs typeface="Constanti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43239" y="5143512"/>
            <a:ext cx="3290895" cy="146320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85039" y="363522"/>
            <a:ext cx="31210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Второй</a:t>
            </a:r>
            <a:r>
              <a:rPr spc="-55" dirty="0"/>
              <a:t> </a:t>
            </a:r>
            <a:r>
              <a:rPr spc="-10" dirty="0"/>
              <a:t>раздел</a:t>
            </a:r>
            <a:r>
              <a:rPr spc="-45" dirty="0"/>
              <a:t> </a:t>
            </a:r>
            <a:r>
              <a:rPr spc="-5" dirty="0"/>
              <a:t>(Приложение</a:t>
            </a:r>
            <a:r>
              <a:rPr spc="-60" dirty="0"/>
              <a:t> </a:t>
            </a:r>
            <a:r>
              <a:rPr spc="-5" dirty="0"/>
              <a:t>2)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878060"/>
            <a:ext cx="7740015" cy="1571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Constantia"/>
                <a:cs typeface="Constantia"/>
              </a:rPr>
              <a:t>Во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втором</a:t>
            </a:r>
            <a:r>
              <a:rPr sz="1600" spc="-15" dirty="0">
                <a:latin typeface="Constantia"/>
                <a:cs typeface="Constantia"/>
              </a:rPr>
              <a:t> разделе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предлагается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планирование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педагогического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процесса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на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месяц.</a:t>
            </a:r>
            <a:endParaRPr sz="1600">
              <a:latin typeface="Constantia"/>
              <a:cs typeface="Constantia"/>
            </a:endParaRPr>
          </a:p>
          <a:p>
            <a:pPr>
              <a:lnSpc>
                <a:spcPct val="100000"/>
              </a:lnSpc>
            </a:pPr>
            <a:endParaRPr sz="2200">
              <a:latin typeface="Constantia"/>
              <a:cs typeface="Constantia"/>
            </a:endParaRPr>
          </a:p>
          <a:p>
            <a:pPr marL="276860" algn="ctr">
              <a:lnSpc>
                <a:spcPct val="100000"/>
              </a:lnSpc>
              <a:spcBef>
                <a:spcPts val="5"/>
              </a:spcBef>
            </a:pPr>
            <a:r>
              <a:rPr sz="1600" b="1" spc="-5" dirty="0">
                <a:latin typeface="Constantia"/>
                <a:cs typeface="Constantia"/>
              </a:rPr>
              <a:t>Планирование </a:t>
            </a:r>
            <a:r>
              <a:rPr sz="1600" b="1" spc="-15" dirty="0">
                <a:latin typeface="Constantia"/>
                <a:cs typeface="Constantia"/>
              </a:rPr>
              <a:t>педагогического</a:t>
            </a:r>
            <a:r>
              <a:rPr sz="1600" b="1" spc="-45" dirty="0">
                <a:latin typeface="Constantia"/>
                <a:cs typeface="Constantia"/>
              </a:rPr>
              <a:t> </a:t>
            </a:r>
            <a:r>
              <a:rPr sz="1600" b="1" spc="-15" dirty="0">
                <a:latin typeface="Constantia"/>
                <a:cs typeface="Constantia"/>
              </a:rPr>
              <a:t>процесса</a:t>
            </a:r>
            <a:r>
              <a:rPr sz="1600" b="1" spc="-25" dirty="0">
                <a:latin typeface="Constantia"/>
                <a:cs typeface="Constantia"/>
              </a:rPr>
              <a:t> </a:t>
            </a:r>
            <a:r>
              <a:rPr sz="1600" b="1" spc="-5" dirty="0">
                <a:latin typeface="Constantia"/>
                <a:cs typeface="Constantia"/>
              </a:rPr>
              <a:t>в</a:t>
            </a:r>
            <a:r>
              <a:rPr sz="1600" b="1" spc="-35" dirty="0">
                <a:latin typeface="Constantia"/>
                <a:cs typeface="Constantia"/>
              </a:rPr>
              <a:t> </a:t>
            </a:r>
            <a:r>
              <a:rPr sz="1600" b="1" spc="-5" dirty="0">
                <a:latin typeface="Constantia"/>
                <a:cs typeface="Constantia"/>
              </a:rPr>
              <a:t>течение</a:t>
            </a:r>
            <a:r>
              <a:rPr sz="1600" b="1" spc="-30" dirty="0">
                <a:latin typeface="Constantia"/>
                <a:cs typeface="Constantia"/>
              </a:rPr>
              <a:t> </a:t>
            </a:r>
            <a:r>
              <a:rPr sz="1600" b="1" spc="-5" dirty="0">
                <a:latin typeface="Constantia"/>
                <a:cs typeface="Constantia"/>
              </a:rPr>
              <a:t>месяца</a:t>
            </a:r>
            <a:endParaRPr sz="1600">
              <a:latin typeface="Constantia"/>
              <a:cs typeface="Constantia"/>
            </a:endParaRPr>
          </a:p>
          <a:p>
            <a:pPr marL="1268730" marR="5080" indent="-727075">
              <a:lnSpc>
                <a:spcPct val="100000"/>
              </a:lnSpc>
              <a:spcBef>
                <a:spcPts val="1325"/>
              </a:spcBef>
              <a:tabLst>
                <a:tab pos="6212840" algn="l"/>
              </a:tabLst>
            </a:pPr>
            <a:r>
              <a:rPr sz="1800" b="1" spc="-25" dirty="0">
                <a:latin typeface="Constantia"/>
                <a:cs typeface="Constantia"/>
              </a:rPr>
              <a:t>С</a:t>
            </a:r>
            <a:r>
              <a:rPr sz="1800" b="1" spc="-50" dirty="0">
                <a:latin typeface="Constantia"/>
                <a:cs typeface="Constantia"/>
              </a:rPr>
              <a:t>х</a:t>
            </a:r>
            <a:r>
              <a:rPr sz="1800" b="1" dirty="0">
                <a:latin typeface="Constantia"/>
                <a:cs typeface="Constantia"/>
              </a:rPr>
              <a:t>е</a:t>
            </a:r>
            <a:r>
              <a:rPr sz="1800" b="1" spc="5" dirty="0">
                <a:latin typeface="Constantia"/>
                <a:cs typeface="Constantia"/>
              </a:rPr>
              <a:t>м</a:t>
            </a:r>
            <a:r>
              <a:rPr sz="1800" b="1" dirty="0">
                <a:latin typeface="Constantia"/>
                <a:cs typeface="Constantia"/>
              </a:rPr>
              <a:t>а</a:t>
            </a:r>
            <a:r>
              <a:rPr sz="1800" b="1" spc="-100" dirty="0">
                <a:latin typeface="Constantia"/>
                <a:cs typeface="Constantia"/>
              </a:rPr>
              <a:t> </a:t>
            </a:r>
            <a:r>
              <a:rPr sz="1800" b="1" spc="-15" dirty="0">
                <a:latin typeface="Constantia"/>
                <a:cs typeface="Constantia"/>
              </a:rPr>
              <a:t>т</a:t>
            </a:r>
            <a:r>
              <a:rPr sz="1800" b="1" dirty="0">
                <a:latin typeface="Constantia"/>
                <a:cs typeface="Constantia"/>
              </a:rPr>
              <a:t>е</a:t>
            </a:r>
            <a:r>
              <a:rPr sz="1800" b="1" spc="5" dirty="0">
                <a:latin typeface="Constantia"/>
                <a:cs typeface="Constantia"/>
              </a:rPr>
              <a:t>м</a:t>
            </a:r>
            <a:r>
              <a:rPr sz="1800" b="1" spc="-55" dirty="0">
                <a:latin typeface="Constantia"/>
                <a:cs typeface="Constantia"/>
              </a:rPr>
              <a:t>а</a:t>
            </a:r>
            <a:r>
              <a:rPr sz="1800" b="1" dirty="0">
                <a:latin typeface="Constantia"/>
                <a:cs typeface="Constantia"/>
              </a:rPr>
              <a:t>т</a:t>
            </a:r>
            <a:r>
              <a:rPr sz="1800" b="1" spc="-5" dirty="0">
                <a:latin typeface="Constantia"/>
                <a:cs typeface="Constantia"/>
              </a:rPr>
              <a:t>и</a:t>
            </a:r>
            <a:r>
              <a:rPr sz="1800" b="1" spc="-10" dirty="0">
                <a:latin typeface="Constantia"/>
                <a:cs typeface="Constantia"/>
              </a:rPr>
              <a:t>ч</a:t>
            </a:r>
            <a:r>
              <a:rPr sz="1800" b="1" dirty="0">
                <a:latin typeface="Constantia"/>
                <a:cs typeface="Constantia"/>
              </a:rPr>
              <a:t>ес</a:t>
            </a:r>
            <a:r>
              <a:rPr sz="1800" b="1" spc="-50" dirty="0">
                <a:latin typeface="Constantia"/>
                <a:cs typeface="Constantia"/>
              </a:rPr>
              <a:t>к</a:t>
            </a:r>
            <a:r>
              <a:rPr sz="1800" b="1" dirty="0">
                <a:latin typeface="Constantia"/>
                <a:cs typeface="Constantia"/>
              </a:rPr>
              <a:t>о</a:t>
            </a:r>
            <a:r>
              <a:rPr sz="1800" b="1" spc="-50" dirty="0">
                <a:latin typeface="Constantia"/>
                <a:cs typeface="Constantia"/>
              </a:rPr>
              <a:t>г</a:t>
            </a:r>
            <a:r>
              <a:rPr sz="1800" b="1" dirty="0">
                <a:latin typeface="Constantia"/>
                <a:cs typeface="Constantia"/>
              </a:rPr>
              <a:t>о</a:t>
            </a:r>
            <a:r>
              <a:rPr sz="1800" b="1" spc="-95" dirty="0">
                <a:latin typeface="Constantia"/>
                <a:cs typeface="Constantia"/>
              </a:rPr>
              <a:t> </a:t>
            </a:r>
            <a:r>
              <a:rPr sz="1800" b="1" spc="5" dirty="0">
                <a:latin typeface="Constantia"/>
                <a:cs typeface="Constantia"/>
              </a:rPr>
              <a:t>п</a:t>
            </a:r>
            <a:r>
              <a:rPr sz="1800" b="1" spc="-5" dirty="0">
                <a:latin typeface="Constantia"/>
                <a:cs typeface="Constantia"/>
              </a:rPr>
              <a:t>ла</a:t>
            </a:r>
            <a:r>
              <a:rPr sz="1800" b="1" dirty="0">
                <a:latin typeface="Constantia"/>
                <a:cs typeface="Constantia"/>
              </a:rPr>
              <a:t>н</a:t>
            </a:r>
            <a:r>
              <a:rPr sz="1800" b="1" spc="-5" dirty="0">
                <a:latin typeface="Constantia"/>
                <a:cs typeface="Constantia"/>
              </a:rPr>
              <a:t>и</a:t>
            </a:r>
            <a:r>
              <a:rPr sz="1800" b="1" dirty="0">
                <a:latin typeface="Constantia"/>
                <a:cs typeface="Constantia"/>
              </a:rPr>
              <a:t>ро</a:t>
            </a:r>
            <a:r>
              <a:rPr sz="1800" b="1" spc="-5" dirty="0">
                <a:latin typeface="Constantia"/>
                <a:cs typeface="Constantia"/>
              </a:rPr>
              <a:t>в</a:t>
            </a:r>
            <a:r>
              <a:rPr sz="1800" b="1" spc="-10" dirty="0">
                <a:latin typeface="Constantia"/>
                <a:cs typeface="Constantia"/>
              </a:rPr>
              <a:t>а</a:t>
            </a:r>
            <a:r>
              <a:rPr sz="1800" b="1" dirty="0">
                <a:latin typeface="Constantia"/>
                <a:cs typeface="Constantia"/>
              </a:rPr>
              <a:t>н</a:t>
            </a:r>
            <a:r>
              <a:rPr sz="1800" b="1" spc="-5" dirty="0">
                <a:latin typeface="Constantia"/>
                <a:cs typeface="Constantia"/>
              </a:rPr>
              <a:t>и</a:t>
            </a:r>
            <a:r>
              <a:rPr sz="1800" b="1" dirty="0">
                <a:latin typeface="Constantia"/>
                <a:cs typeface="Constantia"/>
              </a:rPr>
              <a:t>я</a:t>
            </a:r>
            <a:r>
              <a:rPr sz="1800" b="1" spc="-60" dirty="0">
                <a:latin typeface="Constantia"/>
                <a:cs typeface="Constantia"/>
              </a:rPr>
              <a:t> </a:t>
            </a:r>
            <a:r>
              <a:rPr sz="1800" b="1" spc="5" dirty="0">
                <a:latin typeface="Constantia"/>
                <a:cs typeface="Constantia"/>
              </a:rPr>
              <a:t>п</a:t>
            </a:r>
            <a:r>
              <a:rPr sz="1800" b="1" dirty="0">
                <a:latin typeface="Constantia"/>
                <a:cs typeface="Constantia"/>
              </a:rPr>
              <a:t>с</a:t>
            </a:r>
            <a:r>
              <a:rPr sz="1800" b="1" spc="-5" dirty="0">
                <a:latin typeface="Constantia"/>
                <a:cs typeface="Constantia"/>
              </a:rPr>
              <a:t>и</a:t>
            </a:r>
            <a:r>
              <a:rPr sz="1800" b="1" spc="-50" dirty="0">
                <a:latin typeface="Constantia"/>
                <a:cs typeface="Constantia"/>
              </a:rPr>
              <a:t>х</a:t>
            </a:r>
            <a:r>
              <a:rPr sz="1800" b="1" spc="-85" dirty="0">
                <a:latin typeface="Constantia"/>
                <a:cs typeface="Constantia"/>
              </a:rPr>
              <a:t>о</a:t>
            </a:r>
            <a:r>
              <a:rPr sz="1800" b="1" spc="-5" dirty="0">
                <a:latin typeface="Constantia"/>
                <a:cs typeface="Constantia"/>
              </a:rPr>
              <a:t>л</a:t>
            </a:r>
            <a:r>
              <a:rPr sz="1800" b="1" dirty="0">
                <a:latin typeface="Constantia"/>
                <a:cs typeface="Constantia"/>
              </a:rPr>
              <a:t>о</a:t>
            </a:r>
            <a:r>
              <a:rPr sz="1800" b="1" spc="-50" dirty="0">
                <a:latin typeface="Constantia"/>
                <a:cs typeface="Constantia"/>
              </a:rPr>
              <a:t>г</a:t>
            </a:r>
            <a:r>
              <a:rPr sz="1800" b="1" dirty="0">
                <a:latin typeface="Constantia"/>
                <a:cs typeface="Constantia"/>
              </a:rPr>
              <a:t>о</a:t>
            </a:r>
            <a:r>
              <a:rPr sz="1800" b="1" spc="-5" dirty="0">
                <a:latin typeface="Constantia"/>
                <a:cs typeface="Constantia"/>
              </a:rPr>
              <a:t>-</a:t>
            </a:r>
            <a:r>
              <a:rPr sz="1800" b="1" spc="5" dirty="0">
                <a:latin typeface="Constantia"/>
                <a:cs typeface="Constantia"/>
              </a:rPr>
              <a:t>п</a:t>
            </a:r>
            <a:r>
              <a:rPr sz="1800" b="1" dirty="0">
                <a:latin typeface="Constantia"/>
                <a:cs typeface="Constantia"/>
              </a:rPr>
              <a:t>ед</a:t>
            </a:r>
            <a:r>
              <a:rPr sz="1800" b="1" spc="-10" dirty="0">
                <a:latin typeface="Constantia"/>
                <a:cs typeface="Constantia"/>
              </a:rPr>
              <a:t>а</a:t>
            </a:r>
            <a:r>
              <a:rPr sz="1800" b="1" spc="-50" dirty="0">
                <a:latin typeface="Constantia"/>
                <a:cs typeface="Constantia"/>
              </a:rPr>
              <a:t>г</a:t>
            </a:r>
            <a:r>
              <a:rPr sz="1800" b="1" dirty="0">
                <a:latin typeface="Constantia"/>
                <a:cs typeface="Constantia"/>
              </a:rPr>
              <a:t>ог</a:t>
            </a:r>
            <a:r>
              <a:rPr sz="1800" b="1" spc="-5" dirty="0">
                <a:latin typeface="Constantia"/>
                <a:cs typeface="Constantia"/>
              </a:rPr>
              <a:t>и</a:t>
            </a:r>
            <a:r>
              <a:rPr sz="1800" b="1" spc="-10" dirty="0">
                <a:latin typeface="Constantia"/>
                <a:cs typeface="Constantia"/>
              </a:rPr>
              <a:t>ч</a:t>
            </a:r>
            <a:r>
              <a:rPr sz="1800" b="1" dirty="0">
                <a:latin typeface="Constantia"/>
                <a:cs typeface="Constantia"/>
              </a:rPr>
              <a:t>ес</a:t>
            </a:r>
            <a:r>
              <a:rPr sz="1800" b="1" spc="-50" dirty="0">
                <a:latin typeface="Constantia"/>
                <a:cs typeface="Constantia"/>
              </a:rPr>
              <a:t>к</a:t>
            </a:r>
            <a:r>
              <a:rPr sz="1800" b="1" dirty="0">
                <a:latin typeface="Constantia"/>
                <a:cs typeface="Constantia"/>
              </a:rPr>
              <a:t>ой  </a:t>
            </a:r>
            <a:r>
              <a:rPr sz="1800" b="1" spc="-5" dirty="0">
                <a:latin typeface="Constantia"/>
                <a:cs typeface="Constantia"/>
              </a:rPr>
              <a:t>работы</a:t>
            </a:r>
            <a:r>
              <a:rPr sz="1800" b="1" spc="-95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с</a:t>
            </a:r>
            <a:r>
              <a:rPr sz="1800" b="1" spc="-100" dirty="0">
                <a:latin typeface="Constantia"/>
                <a:cs typeface="Constantia"/>
              </a:rPr>
              <a:t> </a:t>
            </a:r>
            <a:r>
              <a:rPr sz="1800" b="1" spc="-5" dirty="0">
                <a:latin typeface="Constantia"/>
                <a:cs typeface="Constantia"/>
              </a:rPr>
              <a:t>детьми</a:t>
            </a:r>
            <a:r>
              <a:rPr sz="1800" b="1" spc="-110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на</a:t>
            </a:r>
            <a:r>
              <a:rPr sz="1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800" b="1" spc="-5" dirty="0">
                <a:latin typeface="Constantia"/>
                <a:cs typeface="Constantia"/>
              </a:rPr>
              <a:t>месяц</a:t>
            </a:r>
            <a:endParaRPr sz="1800">
              <a:latin typeface="Constantia"/>
              <a:cs typeface="Constant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922312" y="2668270"/>
          <a:ext cx="7592059" cy="2981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4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8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9904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темы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месяца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83185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Задачи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тематической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8417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Итоговое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мероприятие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810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1-я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810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2-я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810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3-я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9812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4-я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98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95270" y="434959"/>
            <a:ext cx="53524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6106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Схема тематического </a:t>
            </a:r>
            <a:r>
              <a:rPr spc="-5" dirty="0"/>
              <a:t>планирования </a:t>
            </a:r>
            <a:r>
              <a:rPr dirty="0"/>
              <a:t> </a:t>
            </a:r>
            <a:r>
              <a:rPr spc="-10" dirty="0"/>
              <a:t>психолого-педагогической</a:t>
            </a:r>
            <a:r>
              <a:rPr spc="-55" dirty="0"/>
              <a:t> </a:t>
            </a:r>
            <a:r>
              <a:rPr spc="-5" dirty="0"/>
              <a:t>работы</a:t>
            </a:r>
            <a:r>
              <a:rPr spc="-10" dirty="0"/>
              <a:t> </a:t>
            </a:r>
            <a:r>
              <a:rPr dirty="0"/>
              <a:t>с</a:t>
            </a:r>
            <a:r>
              <a:rPr spc="-10" dirty="0"/>
              <a:t> детьми</a:t>
            </a:r>
            <a:r>
              <a:rPr spc="-20" dirty="0"/>
              <a:t> </a:t>
            </a:r>
            <a:r>
              <a:rPr dirty="0"/>
              <a:t>на месяц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191054"/>
            <a:ext cx="8068309" cy="490156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87020" marR="126364" indent="-274955">
              <a:lnSpc>
                <a:spcPct val="80000"/>
              </a:lnSpc>
              <a:spcBef>
                <a:spcPts val="480"/>
              </a:spcBef>
              <a:buClr>
                <a:srgbClr val="E7BC29"/>
              </a:buClr>
              <a:buSzPct val="93750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соответствии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30" dirty="0">
                <a:latin typeface="Constantia"/>
                <a:cs typeface="Constantia"/>
              </a:rPr>
              <a:t>ФГОС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ДО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учебная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модель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не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актуальна,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поэтому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блок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совместной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 </a:t>
            </a:r>
            <a:r>
              <a:rPr sz="1600" spc="-15" dirty="0">
                <a:latin typeface="Constantia"/>
                <a:cs typeface="Constantia"/>
              </a:rPr>
              <a:t>взрослого </a:t>
            </a:r>
            <a:r>
              <a:rPr sz="1600" spc="-5" dirty="0">
                <a:latin typeface="Constantia"/>
                <a:cs typeface="Constantia"/>
              </a:rPr>
              <a:t>и ребенка </a:t>
            </a:r>
            <a:r>
              <a:rPr sz="1600" spc="-20" dirty="0">
                <a:latin typeface="Constantia"/>
                <a:cs typeface="Constantia"/>
              </a:rPr>
              <a:t>необходимо </a:t>
            </a:r>
            <a:r>
              <a:rPr sz="1600" spc="-10" dirty="0">
                <a:latin typeface="Constantia"/>
                <a:cs typeface="Constantia"/>
              </a:rPr>
              <a:t>расширить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spc="-10" dirty="0">
                <a:latin typeface="Constantia"/>
                <a:cs typeface="Constantia"/>
              </a:rPr>
              <a:t>организационном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содержательном </a:t>
            </a:r>
            <a:r>
              <a:rPr sz="1600" spc="-5" dirty="0">
                <a:latin typeface="Constantia"/>
                <a:cs typeface="Constantia"/>
              </a:rPr>
              <a:t>планах за счёт </a:t>
            </a:r>
            <a:r>
              <a:rPr sz="1600" spc="-15" dirty="0">
                <a:latin typeface="Constantia"/>
                <a:cs typeface="Constantia"/>
              </a:rPr>
              <a:t>использования </a:t>
            </a:r>
            <a:r>
              <a:rPr sz="1600" spc="-5" dirty="0">
                <a:latin typeface="Constantia"/>
                <a:cs typeface="Constantia"/>
              </a:rPr>
              <a:t>нетрадиционных </a:t>
            </a:r>
            <a:r>
              <a:rPr sz="1600" spc="-10" dirty="0">
                <a:latin typeface="Constantia"/>
                <a:cs typeface="Constantia"/>
              </a:rPr>
              <a:t>форм работы </a:t>
            </a:r>
            <a:r>
              <a:rPr sz="1600" spc="-5" dirty="0">
                <a:latin typeface="Constantia"/>
                <a:cs typeface="Constantia"/>
              </a:rPr>
              <a:t>с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детьми.</a:t>
            </a:r>
            <a:endParaRPr sz="1600">
              <a:latin typeface="Constantia"/>
              <a:cs typeface="Constantia"/>
            </a:endParaRPr>
          </a:p>
          <a:p>
            <a:pPr marL="287020" marR="278765" indent="-274320">
              <a:lnSpc>
                <a:spcPct val="80000"/>
              </a:lnSpc>
              <a:spcBef>
                <a:spcPts val="385"/>
              </a:spcBef>
              <a:buClr>
                <a:srgbClr val="E7BC29"/>
              </a:buClr>
              <a:buSzPct val="93750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600" spc="-20" dirty="0">
                <a:latin typeface="Constantia"/>
                <a:cs typeface="Constantia"/>
              </a:rPr>
              <a:t>Тематический </a:t>
            </a:r>
            <a:r>
              <a:rPr sz="1600" spc="-10" dirty="0">
                <a:latin typeface="Constantia"/>
                <a:cs typeface="Constantia"/>
              </a:rPr>
              <a:t>принцип построения </a:t>
            </a:r>
            <a:r>
              <a:rPr sz="1600" spc="-15" dirty="0">
                <a:latin typeface="Constantia"/>
                <a:cs typeface="Constantia"/>
              </a:rPr>
              <a:t>образовательного процесса </a:t>
            </a:r>
            <a:r>
              <a:rPr sz="1600" spc="-20" dirty="0">
                <a:latin typeface="Constantia"/>
                <a:cs typeface="Constantia"/>
              </a:rPr>
              <a:t>поможет </a:t>
            </a:r>
            <a:r>
              <a:rPr sz="1600" spc="-15" dirty="0">
                <a:latin typeface="Constantia"/>
                <a:cs typeface="Constantia"/>
              </a:rPr>
              <a:t>сделать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жизнь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детей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интересной,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связать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её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окружающей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действительностью.</a:t>
            </a:r>
            <a:endParaRPr sz="1600">
              <a:latin typeface="Constantia"/>
              <a:cs typeface="Constantia"/>
            </a:endParaRPr>
          </a:p>
          <a:p>
            <a:pPr marL="286385" marR="5080" indent="-274320">
              <a:lnSpc>
                <a:spcPct val="80000"/>
              </a:lnSpc>
              <a:spcBef>
                <a:spcPts val="385"/>
              </a:spcBef>
              <a:buClr>
                <a:srgbClr val="E7BC29"/>
              </a:buClr>
              <a:buSzPct val="93750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600" spc="-10" dirty="0">
                <a:latin typeface="Constantia"/>
                <a:cs typeface="Constantia"/>
              </a:rPr>
              <a:t>Построение </a:t>
            </a:r>
            <a:r>
              <a:rPr sz="1600" spc="-20" dirty="0">
                <a:latin typeface="Constantia"/>
                <a:cs typeface="Constantia"/>
              </a:rPr>
              <a:t>всего </a:t>
            </a:r>
            <a:r>
              <a:rPr sz="1600" spc="-15" dirty="0">
                <a:latin typeface="Constantia"/>
                <a:cs typeface="Constantia"/>
              </a:rPr>
              <a:t>образовательного процесса </a:t>
            </a:r>
            <a:r>
              <a:rPr sz="1600" spc="-10" dirty="0">
                <a:latin typeface="Constantia"/>
                <a:cs typeface="Constantia"/>
              </a:rPr>
              <a:t>вокруг </a:t>
            </a:r>
            <a:r>
              <a:rPr sz="1600" spc="-15" dirty="0">
                <a:latin typeface="Constantia"/>
                <a:cs typeface="Constantia"/>
              </a:rPr>
              <a:t>одной </a:t>
            </a:r>
            <a:r>
              <a:rPr sz="1600" spc="-10" dirty="0">
                <a:latin typeface="Constantia"/>
                <a:cs typeface="Constantia"/>
              </a:rPr>
              <a:t>центральной темы </a:t>
            </a:r>
            <a:r>
              <a:rPr sz="1600" spc="-5" dirty="0">
                <a:latin typeface="Constantia"/>
                <a:cs typeface="Constantia"/>
              </a:rPr>
              <a:t>даёт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большие </a:t>
            </a:r>
            <a:r>
              <a:rPr sz="1600" spc="-10" dirty="0">
                <a:latin typeface="Constantia"/>
                <a:cs typeface="Constantia"/>
              </a:rPr>
              <a:t>возможности </a:t>
            </a:r>
            <a:r>
              <a:rPr sz="1600" spc="-5" dirty="0">
                <a:latin typeface="Constantia"/>
                <a:cs typeface="Constantia"/>
              </a:rPr>
              <a:t>для развития </a:t>
            </a:r>
            <a:r>
              <a:rPr sz="1600" spc="-10" dirty="0">
                <a:latin typeface="Constantia"/>
                <a:cs typeface="Constantia"/>
              </a:rPr>
              <a:t>детей. </a:t>
            </a:r>
            <a:r>
              <a:rPr sz="1600" spc="-5" dirty="0">
                <a:latin typeface="Constantia"/>
                <a:cs typeface="Constantia"/>
              </a:rPr>
              <a:t>У </a:t>
            </a:r>
            <a:r>
              <a:rPr sz="1600" spc="-20" dirty="0">
                <a:latin typeface="Constantia"/>
                <a:cs typeface="Constantia"/>
              </a:rPr>
              <a:t>дошкольников </a:t>
            </a:r>
            <a:r>
              <a:rPr sz="1600" spc="-15" dirty="0">
                <a:latin typeface="Constantia"/>
                <a:cs typeface="Constantia"/>
              </a:rPr>
              <a:t>появляются </a:t>
            </a:r>
            <a:r>
              <a:rPr sz="1600" spc="-10" dirty="0">
                <a:latin typeface="Constantia"/>
                <a:cs typeface="Constantia"/>
              </a:rPr>
              <a:t> многочисленные возможности </a:t>
            </a:r>
            <a:r>
              <a:rPr sz="1600" spc="-5" dirty="0">
                <a:latin typeface="Constantia"/>
                <a:cs typeface="Constantia"/>
              </a:rPr>
              <a:t>для </a:t>
            </a:r>
            <a:r>
              <a:rPr sz="1600" spc="-10" dirty="0">
                <a:latin typeface="Constantia"/>
                <a:cs typeface="Constantia"/>
              </a:rPr>
              <a:t>практики, экспериментирования, </a:t>
            </a:r>
            <a:r>
              <a:rPr sz="1600" spc="-5" dirty="0">
                <a:latin typeface="Constantia"/>
                <a:cs typeface="Constantia"/>
              </a:rPr>
              <a:t>развития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основных </a:t>
            </a:r>
            <a:r>
              <a:rPr sz="1600" spc="-10" dirty="0">
                <a:latin typeface="Constantia"/>
                <a:cs typeface="Constantia"/>
              </a:rPr>
              <a:t>навыков, понятийного </a:t>
            </a:r>
            <a:r>
              <a:rPr sz="1600" spc="-5" dirty="0">
                <a:latin typeface="Constantia"/>
                <a:cs typeface="Constantia"/>
              </a:rPr>
              <a:t>мышления в </a:t>
            </a:r>
            <a:r>
              <a:rPr sz="1600" spc="-20" dirty="0">
                <a:latin typeface="Constantia"/>
                <a:cs typeface="Constantia"/>
              </a:rPr>
              <a:t>процессе </a:t>
            </a:r>
            <a:r>
              <a:rPr sz="1600" spc="-10" dirty="0">
                <a:latin typeface="Constantia"/>
                <a:cs typeface="Constantia"/>
              </a:rPr>
              <a:t>проживания </a:t>
            </a:r>
            <a:r>
              <a:rPr sz="1600" spc="-20" dirty="0">
                <a:latin typeface="Constantia"/>
                <a:cs typeface="Constantia"/>
              </a:rPr>
              <a:t>содержания 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программы </a:t>
            </a:r>
            <a:r>
              <a:rPr sz="1600" spc="-5" dirty="0">
                <a:latin typeface="Constantia"/>
                <a:cs typeface="Constantia"/>
              </a:rPr>
              <a:t>во </a:t>
            </a:r>
            <a:r>
              <a:rPr sz="1600" spc="-15" dirty="0">
                <a:latin typeface="Constantia"/>
                <a:cs typeface="Constantia"/>
              </a:rPr>
              <a:t>всех </a:t>
            </a:r>
            <a:r>
              <a:rPr sz="1600" spc="-5" dirty="0">
                <a:latin typeface="Constantia"/>
                <a:cs typeface="Constantia"/>
              </a:rPr>
              <a:t>видах </a:t>
            </a:r>
            <a:r>
              <a:rPr sz="1600" spc="-15" dirty="0">
                <a:latin typeface="Constantia"/>
                <a:cs typeface="Constantia"/>
              </a:rPr>
              <a:t>детской </a:t>
            </a:r>
            <a:r>
              <a:rPr sz="1600" spc="-10" dirty="0">
                <a:latin typeface="Constantia"/>
                <a:cs typeface="Constantia"/>
              </a:rPr>
              <a:t>деятельности. </a:t>
            </a:r>
            <a:r>
              <a:rPr sz="1600" spc="-25" dirty="0">
                <a:latin typeface="Constantia"/>
                <a:cs typeface="Constantia"/>
              </a:rPr>
              <a:t>Но </a:t>
            </a:r>
            <a:r>
              <a:rPr sz="1600" spc="-10" dirty="0">
                <a:latin typeface="Constantia"/>
                <a:cs typeface="Constantia"/>
              </a:rPr>
              <a:t>мы </a:t>
            </a:r>
            <a:r>
              <a:rPr sz="1600" spc="-5" dirty="0">
                <a:latin typeface="Constantia"/>
                <a:cs typeface="Constantia"/>
              </a:rPr>
              <a:t>не </a:t>
            </a:r>
            <a:r>
              <a:rPr sz="1600" spc="-20" dirty="0">
                <a:latin typeface="Constantia"/>
                <a:cs typeface="Constantia"/>
              </a:rPr>
              <a:t>должны </a:t>
            </a:r>
            <a:r>
              <a:rPr sz="1600" spc="-10" dirty="0">
                <a:latin typeface="Constantia"/>
                <a:cs typeface="Constantia"/>
              </a:rPr>
              <a:t>забывать, </a:t>
            </a:r>
            <a:r>
              <a:rPr sz="1600" spc="-15" dirty="0">
                <a:latin typeface="Constantia"/>
                <a:cs typeface="Constantia"/>
              </a:rPr>
              <a:t>что 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воспитатель планирует </a:t>
            </a:r>
            <a:r>
              <a:rPr sz="1600" spc="-5" dirty="0">
                <a:latin typeface="Constantia"/>
                <a:cs typeface="Constantia"/>
              </a:rPr>
              <a:t>свою </a:t>
            </a:r>
            <a:r>
              <a:rPr sz="1600" spc="-10" dirty="0">
                <a:latin typeface="Constantia"/>
                <a:cs typeface="Constantia"/>
              </a:rPr>
              <a:t>деятельность, </a:t>
            </a:r>
            <a:r>
              <a:rPr sz="1600" spc="-15" dirty="0">
                <a:latin typeface="Constantia"/>
                <a:cs typeface="Constantia"/>
              </a:rPr>
              <a:t>следуя </a:t>
            </a:r>
            <a:r>
              <a:rPr sz="1600" spc="-5" dirty="0">
                <a:latin typeface="Constantia"/>
                <a:cs typeface="Constantia"/>
              </a:rPr>
              <a:t>за </a:t>
            </a:r>
            <a:r>
              <a:rPr sz="1600" spc="-10" dirty="0">
                <a:latin typeface="Constantia"/>
                <a:cs typeface="Constantia"/>
              </a:rPr>
              <a:t>ребёнком. </a:t>
            </a:r>
            <a:r>
              <a:rPr sz="1600" spc="-20" dirty="0">
                <a:latin typeface="Constantia"/>
                <a:cs typeface="Constantia"/>
              </a:rPr>
              <a:t>Поэтому </a:t>
            </a:r>
            <a:r>
              <a:rPr sz="1600" spc="-10" dirty="0">
                <a:latin typeface="Constantia"/>
                <a:cs typeface="Constantia"/>
              </a:rPr>
              <a:t>мы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предлагаем планировать темы </a:t>
            </a:r>
            <a:r>
              <a:rPr sz="1600" spc="-5" dirty="0">
                <a:latin typeface="Constantia"/>
                <a:cs typeface="Constantia"/>
              </a:rPr>
              <a:t>на </a:t>
            </a:r>
            <a:r>
              <a:rPr sz="1600" spc="-15" dirty="0">
                <a:latin typeface="Constantia"/>
                <a:cs typeface="Constantia"/>
              </a:rPr>
              <a:t>короткий </a:t>
            </a:r>
            <a:r>
              <a:rPr sz="1600" spc="-5" dirty="0">
                <a:latin typeface="Constantia"/>
                <a:cs typeface="Constantia"/>
              </a:rPr>
              <a:t>промежуток времени, с </a:t>
            </a:r>
            <a:r>
              <a:rPr sz="1600" spc="-10" dirty="0">
                <a:latin typeface="Constantia"/>
                <a:cs typeface="Constantia"/>
              </a:rPr>
              <a:t>последующей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корректировкой </a:t>
            </a:r>
            <a:r>
              <a:rPr sz="1600" spc="-10" dirty="0">
                <a:latin typeface="Constantia"/>
                <a:cs typeface="Constantia"/>
              </a:rPr>
              <a:t>при </a:t>
            </a:r>
            <a:r>
              <a:rPr sz="1600" spc="-15" dirty="0">
                <a:latin typeface="Constantia"/>
                <a:cs typeface="Constantia"/>
              </a:rPr>
              <a:t>необходимости </a:t>
            </a:r>
            <a:r>
              <a:rPr sz="1600" spc="-20" dirty="0">
                <a:latin typeface="Constantia"/>
                <a:cs typeface="Constantia"/>
              </a:rPr>
              <a:t>исходя </a:t>
            </a:r>
            <a:r>
              <a:rPr sz="1600" spc="-5" dirty="0">
                <a:latin typeface="Constantia"/>
                <a:cs typeface="Constantia"/>
              </a:rPr>
              <a:t>из </a:t>
            </a:r>
            <a:r>
              <a:rPr sz="1600" spc="-10" dirty="0">
                <a:latin typeface="Constantia"/>
                <a:cs typeface="Constantia"/>
              </a:rPr>
              <a:t>запросов детей.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профессиональным</a:t>
            </a:r>
            <a:r>
              <a:rPr sz="1600" spc="6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мастерством</a:t>
            </a:r>
            <a:r>
              <a:rPr sz="1600" spc="6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воспитателя</a:t>
            </a:r>
            <a:r>
              <a:rPr sz="1600" spc="25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будет</a:t>
            </a:r>
            <a:r>
              <a:rPr sz="1600" spc="15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то,</a:t>
            </a:r>
            <a:r>
              <a:rPr sz="1600" spc="60" dirty="0">
                <a:latin typeface="Constantia"/>
                <a:cs typeface="Constantia"/>
              </a:rPr>
              <a:t> </a:t>
            </a:r>
            <a:r>
              <a:rPr sz="1600" spc="-30" dirty="0">
                <a:latin typeface="Constantia"/>
                <a:cs typeface="Constantia"/>
              </a:rPr>
              <a:t>когда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он</a:t>
            </a:r>
            <a:r>
              <a:rPr sz="1600" spc="1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сможет 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реализовать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свои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намеченные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планы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сможет</a:t>
            </a:r>
            <a:r>
              <a:rPr sz="1600" spc="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заинтересовать</a:t>
            </a:r>
            <a:r>
              <a:rPr sz="1600" spc="-5" dirty="0">
                <a:latin typeface="Constantia"/>
                <a:cs typeface="Constantia"/>
              </a:rPr>
              <a:t> своих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воспитанников определённой темой недели. </a:t>
            </a:r>
            <a:r>
              <a:rPr sz="1600" spc="-35" dirty="0">
                <a:latin typeface="Constantia"/>
                <a:cs typeface="Constantia"/>
              </a:rPr>
              <a:t>Также </a:t>
            </a:r>
            <a:r>
              <a:rPr sz="1600" spc="-10" dirty="0">
                <a:latin typeface="Constantia"/>
                <a:cs typeface="Constantia"/>
              </a:rPr>
              <a:t>при </a:t>
            </a:r>
            <a:r>
              <a:rPr sz="1600" spc="-5" dirty="0">
                <a:latin typeface="Constantia"/>
                <a:cs typeface="Constantia"/>
              </a:rPr>
              <a:t>планировании </a:t>
            </a:r>
            <a:r>
              <a:rPr sz="1600" spc="-10" dirty="0">
                <a:latin typeface="Constantia"/>
                <a:cs typeface="Constantia"/>
              </a:rPr>
              <a:t>тем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необходимо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ставить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цели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задачи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учётом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возрастных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особенностей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детей.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Одна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та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же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тема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определённом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возрасте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может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развиваться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рассматриваться</a:t>
            </a:r>
            <a:r>
              <a:rPr sz="1600" spc="-5" dirty="0">
                <a:latin typeface="Constantia"/>
                <a:cs typeface="Constantia"/>
              </a:rPr>
              <a:t> в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разный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промежуток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времени.</a:t>
            </a:r>
            <a:endParaRPr sz="1600">
              <a:latin typeface="Constantia"/>
              <a:cs typeface="Constantia"/>
            </a:endParaRPr>
          </a:p>
          <a:p>
            <a:pPr marL="286385" marR="82550" indent="-274320">
              <a:lnSpc>
                <a:spcPct val="80000"/>
              </a:lnSpc>
              <a:spcBef>
                <a:spcPts val="390"/>
              </a:spcBef>
              <a:buClr>
                <a:srgbClr val="E7BC29"/>
              </a:buClr>
              <a:buSzPct val="93750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600" spc="-15" dirty="0">
                <a:latin typeface="Constantia"/>
                <a:cs typeface="Constantia"/>
              </a:rPr>
              <a:t>Схема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тематического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планирования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психолого-педагогической</a:t>
            </a:r>
            <a:r>
              <a:rPr sz="1600" spc="-10" dirty="0">
                <a:latin typeface="Constantia"/>
                <a:cs typeface="Constantia"/>
              </a:rPr>
              <a:t> работы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детьми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на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месяц, </a:t>
            </a:r>
            <a:r>
              <a:rPr sz="1600" spc="-10" dirty="0">
                <a:latin typeface="Constantia"/>
                <a:cs typeface="Constantia"/>
              </a:rPr>
              <a:t>кроме темы недели, включает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spc="-20" dirty="0">
                <a:latin typeface="Constantia"/>
                <a:cs typeface="Constantia"/>
              </a:rPr>
              <a:t>себя </a:t>
            </a:r>
            <a:r>
              <a:rPr sz="1600" spc="-15" dirty="0">
                <a:latin typeface="Constantia"/>
                <a:cs typeface="Constantia"/>
              </a:rPr>
              <a:t>цели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0" dirty="0">
                <a:latin typeface="Constantia"/>
                <a:cs typeface="Constantia"/>
              </a:rPr>
              <a:t>задачи.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spc="-20" dirty="0">
                <a:latin typeface="Constantia"/>
                <a:cs typeface="Constantia"/>
              </a:rPr>
              <a:t>конце </a:t>
            </a:r>
            <a:r>
              <a:rPr sz="1600" spc="-15" dirty="0">
                <a:latin typeface="Constantia"/>
                <a:cs typeface="Constantia"/>
              </a:rPr>
              <a:t>недели </a:t>
            </a:r>
            <a:r>
              <a:rPr sz="1600" spc="-10" dirty="0">
                <a:latin typeface="Constantia"/>
                <a:cs typeface="Constantia"/>
              </a:rPr>
              <a:t> планируются </a:t>
            </a:r>
            <a:r>
              <a:rPr sz="1600" spc="-15" dirty="0">
                <a:latin typeface="Constantia"/>
                <a:cs typeface="Constantia"/>
              </a:rPr>
              <a:t>итоговые </a:t>
            </a:r>
            <a:r>
              <a:rPr sz="1600" spc="-10" dirty="0">
                <a:latin typeface="Constantia"/>
                <a:cs typeface="Constantia"/>
              </a:rPr>
              <a:t>мероприятия </a:t>
            </a:r>
            <a:r>
              <a:rPr sz="1600" spc="-5" dirty="0">
                <a:latin typeface="Constantia"/>
                <a:cs typeface="Constantia"/>
              </a:rPr>
              <a:t>с </a:t>
            </a:r>
            <a:r>
              <a:rPr sz="1600" spc="-10" dirty="0">
                <a:latin typeface="Constantia"/>
                <a:cs typeface="Constantia"/>
              </a:rPr>
              <a:t>детьми </a:t>
            </a:r>
            <a:r>
              <a:rPr sz="1600" spc="-5" dirty="0">
                <a:latin typeface="Constantia"/>
                <a:cs typeface="Constantia"/>
              </a:rPr>
              <a:t>– </a:t>
            </a:r>
            <a:r>
              <a:rPr sz="1600" spc="-15" dirty="0">
                <a:latin typeface="Constantia"/>
                <a:cs typeface="Constantia"/>
              </a:rPr>
              <a:t>это </a:t>
            </a:r>
            <a:r>
              <a:rPr sz="1600" spc="-5" dirty="0">
                <a:latin typeface="Constantia"/>
                <a:cs typeface="Constantia"/>
              </a:rPr>
              <a:t>могут быть </a:t>
            </a:r>
            <a:r>
              <a:rPr sz="1600" spc="-10" dirty="0">
                <a:latin typeface="Constantia"/>
                <a:cs typeface="Constantia"/>
              </a:rPr>
              <a:t>праздники,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выставки,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картотеки </a:t>
            </a:r>
            <a:r>
              <a:rPr sz="1600" spc="-5" dirty="0">
                <a:latin typeface="Constantia"/>
                <a:cs typeface="Constantia"/>
              </a:rPr>
              <a:t>разнообразных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игр,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выпуск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книг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5" dirty="0">
                <a:latin typeface="Constantia"/>
                <a:cs typeface="Constantia"/>
              </a:rPr>
              <a:t>т. </a:t>
            </a:r>
            <a:r>
              <a:rPr sz="1600" spc="-5" dirty="0">
                <a:latin typeface="Constantia"/>
                <a:cs typeface="Constantia"/>
              </a:rPr>
              <a:t>д.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4555" y="709279"/>
            <a:ext cx="58350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37030" marR="5080" indent="-1624965">
              <a:lnSpc>
                <a:spcPct val="100000"/>
              </a:lnSpc>
              <a:spcBef>
                <a:spcPts val="100"/>
              </a:spcBef>
              <a:tabLst>
                <a:tab pos="3526790" algn="l"/>
              </a:tabLst>
            </a:pPr>
            <a:r>
              <a:rPr dirty="0"/>
              <a:t>Формы </a:t>
            </a:r>
            <a:r>
              <a:rPr spc="-5" dirty="0"/>
              <a:t>организации </a:t>
            </a:r>
            <a:r>
              <a:rPr dirty="0"/>
              <a:t>освоения </a:t>
            </a:r>
            <a:r>
              <a:rPr spc="-5" dirty="0"/>
              <a:t>образовательных </a:t>
            </a:r>
            <a:r>
              <a:rPr spc="-10" dirty="0"/>
              <a:t>областей </a:t>
            </a:r>
            <a:r>
              <a:rPr spc="-395" dirty="0"/>
              <a:t> </a:t>
            </a:r>
            <a:r>
              <a:rPr dirty="0"/>
              <a:t>на</a:t>
            </a:r>
            <a:r>
              <a:rPr u="heavy" dirty="0">
                <a:uFill>
                  <a:solidFill>
                    <a:srgbClr val="434C25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/>
              <a:t>месяц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384" y="1568056"/>
            <a:ext cx="7803515" cy="158623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 marR="5080" indent="682625" algn="just">
              <a:lnSpc>
                <a:spcPts val="1730"/>
              </a:lnSpc>
              <a:spcBef>
                <a:spcPts val="310"/>
              </a:spcBef>
              <a:tabLst>
                <a:tab pos="2099945" algn="l"/>
                <a:tab pos="3595370" algn="l"/>
                <a:tab pos="5297805" algn="l"/>
                <a:tab pos="6953884" algn="l"/>
              </a:tabLst>
            </a:pPr>
            <a:r>
              <a:rPr sz="1600" spc="-5" dirty="0">
                <a:latin typeface="Constantia"/>
                <a:cs typeface="Constantia"/>
              </a:rPr>
              <a:t>Данная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схема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служит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основой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для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планирования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непрерывной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непосредственной </a:t>
            </a:r>
            <a:r>
              <a:rPr sz="1600" spc="-10" dirty="0">
                <a:latin typeface="Constantia"/>
                <a:cs typeface="Constantia"/>
              </a:rPr>
              <a:t>образовательной деятельности </a:t>
            </a:r>
            <a:r>
              <a:rPr sz="1600" spc="-5" dirty="0">
                <a:latin typeface="Constantia"/>
                <a:cs typeface="Constantia"/>
              </a:rPr>
              <a:t>с детьми. При планировании </a:t>
            </a:r>
            <a:r>
              <a:rPr sz="1600" spc="-10" dirty="0">
                <a:latin typeface="Constantia"/>
                <a:cs typeface="Constantia"/>
              </a:rPr>
              <a:t>на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неделю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непосредственно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образовательной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следует</a:t>
            </a:r>
            <a:r>
              <a:rPr sz="1600" spc="-10" dirty="0">
                <a:latin typeface="Constantia"/>
                <a:cs typeface="Constantia"/>
              </a:rPr>
              <a:t> учитывать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тематическое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планирование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каждой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недели,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если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это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практикуется</a:t>
            </a:r>
            <a:r>
              <a:rPr sz="1600" spc="-5" dirty="0">
                <a:latin typeface="Constantia"/>
                <a:cs typeface="Constantia"/>
              </a:rPr>
              <a:t> в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образовательных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организациях.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Кратко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прописывается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задача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или</a:t>
            </a:r>
            <a:r>
              <a:rPr sz="1600" spc="39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содержание 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35" dirty="0">
                <a:latin typeface="Constantia"/>
                <a:cs typeface="Constantia"/>
              </a:rPr>
              <a:t>НОД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5" dirty="0">
                <a:latin typeface="Constantia"/>
                <a:cs typeface="Constantia"/>
              </a:rPr>
              <a:t>обязательно делается </a:t>
            </a:r>
            <a:r>
              <a:rPr sz="1600" spc="-10" dirty="0">
                <a:latin typeface="Constantia"/>
                <a:cs typeface="Constantia"/>
              </a:rPr>
              <a:t>ссылка </a:t>
            </a:r>
            <a:r>
              <a:rPr sz="1600" spc="-5" dirty="0">
                <a:latin typeface="Constantia"/>
                <a:cs typeface="Constantia"/>
              </a:rPr>
              <a:t>на </a:t>
            </a:r>
            <a:r>
              <a:rPr sz="1600" spc="-10" dirty="0">
                <a:latin typeface="Constantia"/>
                <a:cs typeface="Constantia"/>
              </a:rPr>
              <a:t>автора пособия </a:t>
            </a:r>
            <a:r>
              <a:rPr sz="1600" spc="-5" dirty="0">
                <a:latin typeface="Constantia"/>
                <a:cs typeface="Constantia"/>
              </a:rPr>
              <a:t>с № страницы, </a:t>
            </a:r>
            <a:r>
              <a:rPr sz="1600" spc="-10" dirty="0">
                <a:latin typeface="Constantia"/>
                <a:cs typeface="Constantia"/>
              </a:rPr>
              <a:t>если </a:t>
            </a:r>
            <a:r>
              <a:rPr sz="1600" spc="-5" dirty="0">
                <a:latin typeface="Constantia"/>
                <a:cs typeface="Constantia"/>
              </a:rPr>
              <a:t>мы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используем	</a:t>
            </a:r>
            <a:r>
              <a:rPr sz="1600" spc="-5" dirty="0">
                <a:latin typeface="Constantia"/>
                <a:cs typeface="Constantia"/>
              </a:rPr>
              <a:t>опыт	работы	других	</a:t>
            </a:r>
            <a:r>
              <a:rPr sz="1600" spc="-10" dirty="0">
                <a:latin typeface="Constantia"/>
                <a:cs typeface="Constantia"/>
              </a:rPr>
              <a:t>авторов.</a:t>
            </a:r>
            <a:endParaRPr sz="1600">
              <a:latin typeface="Constantia"/>
              <a:cs typeface="Constant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79435" y="3208334"/>
          <a:ext cx="8020684" cy="32277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0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3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09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6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0640">
                <a:tc>
                  <a:txBody>
                    <a:bodyPr/>
                    <a:lstStyle/>
                    <a:p>
                      <a:pPr marR="65405" algn="ctr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1-я</a:t>
                      </a:r>
                      <a:r>
                        <a:rPr sz="12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неделя.</a:t>
                      </a:r>
                      <a:endParaRPr sz="1200">
                        <a:latin typeface="Tahoma"/>
                        <a:cs typeface="Tahoma"/>
                      </a:endParaRPr>
                    </a:p>
                    <a:p>
                      <a:pPr marR="66040" algn="ctr">
                        <a:lnSpc>
                          <a:spcPts val="1415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Дата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3627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Занятие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70548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Занятие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2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783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Занятие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3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307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Понедельник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307">
                <a:tc>
                  <a:txBody>
                    <a:bodyPr/>
                    <a:lstStyle/>
                    <a:p>
                      <a:pPr marR="66675"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Вторник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307">
                <a:tc>
                  <a:txBody>
                    <a:bodyPr/>
                    <a:lstStyle/>
                    <a:p>
                      <a:pPr marR="63500"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Среда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307">
                <a:tc>
                  <a:txBody>
                    <a:bodyPr/>
                    <a:lstStyle/>
                    <a:p>
                      <a:pPr marR="64769"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Четверг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2198">
                <a:tc>
                  <a:txBody>
                    <a:bodyPr/>
                    <a:lstStyle/>
                    <a:p>
                      <a:pPr marR="64769"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Пятница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0640">
                <a:tc gridSpan="4">
                  <a:txBody>
                    <a:bodyPr/>
                    <a:lstStyle/>
                    <a:p>
                      <a:pPr marL="2860040" marR="212725" indent="-2712720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Пишется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тема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непосредственно</a:t>
                      </a:r>
                      <a:r>
                        <a:rPr sz="1200" spc="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образовательной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деятельности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программным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содержанием</a:t>
                      </a:r>
                      <a:r>
                        <a:rPr sz="1200" spc="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(с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ссылкой на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автора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пособия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№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страницы)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2733" y="485442"/>
            <a:ext cx="74390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Планирование</a:t>
            </a:r>
            <a:r>
              <a:rPr spc="-30" dirty="0"/>
              <a:t> </a:t>
            </a:r>
            <a:r>
              <a:rPr spc="-10" dirty="0"/>
              <a:t>физкультурно-оздоровительной</a:t>
            </a:r>
            <a:r>
              <a:rPr spc="-5" dirty="0"/>
              <a:t> </a:t>
            </a:r>
            <a:r>
              <a:rPr spc="-10" dirty="0"/>
              <a:t>работы</a:t>
            </a:r>
            <a:r>
              <a:rPr spc="-35" dirty="0"/>
              <a:t> </a:t>
            </a:r>
            <a:r>
              <a:rPr dirty="0"/>
              <a:t>с </a:t>
            </a:r>
            <a:r>
              <a:rPr spc="-10" dirty="0"/>
              <a:t>детьми</a:t>
            </a:r>
            <a:r>
              <a:rPr spc="10" dirty="0"/>
              <a:t> </a:t>
            </a:r>
            <a:r>
              <a:rPr dirty="0"/>
              <a:t>на месяц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449564"/>
            <a:ext cx="7894320" cy="1976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данной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таблице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планируются:</a:t>
            </a:r>
            <a:endParaRPr sz="1600">
              <a:latin typeface="Constantia"/>
              <a:cs typeface="Constantia"/>
            </a:endParaRPr>
          </a:p>
          <a:p>
            <a:pPr marL="287020" marR="5080" indent="-635">
              <a:lnSpc>
                <a:spcPct val="100000"/>
              </a:lnSpc>
              <a:buChar char="–"/>
              <a:tabLst>
                <a:tab pos="435609" algn="l"/>
              </a:tabLst>
            </a:pPr>
            <a:r>
              <a:rPr sz="1600" spc="-15" dirty="0">
                <a:latin typeface="Constantia"/>
                <a:cs typeface="Constantia"/>
              </a:rPr>
              <a:t>комплексы </a:t>
            </a:r>
            <a:r>
              <a:rPr sz="1600" spc="-5" dirty="0">
                <a:latin typeface="Constantia"/>
                <a:cs typeface="Constantia"/>
              </a:rPr>
              <a:t>утренней гимнастики на месяц </a:t>
            </a:r>
            <a:r>
              <a:rPr sz="1600" spc="-15" dirty="0">
                <a:latin typeface="Constantia"/>
                <a:cs typeface="Constantia"/>
              </a:rPr>
              <a:t>(комплексы </a:t>
            </a:r>
            <a:r>
              <a:rPr sz="1600" spc="-20" dirty="0">
                <a:latin typeface="Constantia"/>
                <a:cs typeface="Constantia"/>
              </a:rPr>
              <a:t>должны </a:t>
            </a:r>
            <a:r>
              <a:rPr sz="1600" spc="-15" dirty="0">
                <a:latin typeface="Constantia"/>
                <a:cs typeface="Constantia"/>
              </a:rPr>
              <a:t>повторять </a:t>
            </a:r>
            <a:r>
              <a:rPr sz="1600" spc="-10" dirty="0">
                <a:latin typeface="Constantia"/>
                <a:cs typeface="Constantia"/>
              </a:rPr>
              <a:t> пройденный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ранее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детьми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материал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на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занятиях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по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физкультуре;</a:t>
            </a:r>
            <a:r>
              <a:rPr sz="1600" spc="1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можно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написать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ссылку </a:t>
            </a:r>
            <a:r>
              <a:rPr sz="1600" spc="-5" dirty="0">
                <a:latin typeface="Constantia"/>
                <a:cs typeface="Constantia"/>
              </a:rPr>
              <a:t>на </a:t>
            </a:r>
            <a:r>
              <a:rPr sz="1600" spc="-10" dirty="0">
                <a:latin typeface="Constantia"/>
                <a:cs typeface="Constantia"/>
              </a:rPr>
              <a:t>автора пособия, </a:t>
            </a:r>
            <a:r>
              <a:rPr sz="1600" spc="-5" dirty="0">
                <a:latin typeface="Constantia"/>
                <a:cs typeface="Constantia"/>
              </a:rPr>
              <a:t>но </a:t>
            </a:r>
            <a:r>
              <a:rPr sz="1600" spc="-15" dirty="0">
                <a:latin typeface="Constantia"/>
                <a:cs typeface="Constantia"/>
              </a:rPr>
              <a:t>обязательно </a:t>
            </a:r>
            <a:r>
              <a:rPr sz="1600" spc="-5" dirty="0">
                <a:latin typeface="Constantia"/>
                <a:cs typeface="Constantia"/>
              </a:rPr>
              <a:t>прописываем № </a:t>
            </a:r>
            <a:r>
              <a:rPr sz="1600" spc="-15" dirty="0">
                <a:latin typeface="Constantia"/>
                <a:cs typeface="Constantia"/>
              </a:rPr>
              <a:t>комплекса, </a:t>
            </a:r>
            <a:r>
              <a:rPr sz="1600" spc="-10" dirty="0">
                <a:latin typeface="Constantia"/>
                <a:cs typeface="Constantia"/>
              </a:rPr>
              <a:t>тему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комплекса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№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страницы);</a:t>
            </a:r>
            <a:endParaRPr sz="1600">
              <a:latin typeface="Constantia"/>
              <a:cs typeface="Constantia"/>
            </a:endParaRPr>
          </a:p>
          <a:p>
            <a:pPr marL="434975" indent="-148590">
              <a:lnSpc>
                <a:spcPct val="100000"/>
              </a:lnSpc>
              <a:buChar char="–"/>
              <a:tabLst>
                <a:tab pos="435609" algn="l"/>
              </a:tabLst>
            </a:pPr>
            <a:r>
              <a:rPr sz="1600" spc="-50" dirty="0">
                <a:latin typeface="Constantia"/>
                <a:cs typeface="Constantia"/>
              </a:rPr>
              <a:t>к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мп</a:t>
            </a:r>
            <a:r>
              <a:rPr sz="1600" spc="-5" dirty="0">
                <a:latin typeface="Constantia"/>
                <a:cs typeface="Constantia"/>
              </a:rPr>
              <a:t>ле</a:t>
            </a:r>
            <a:r>
              <a:rPr sz="1600" spc="-50" dirty="0">
                <a:latin typeface="Constantia"/>
                <a:cs typeface="Constantia"/>
              </a:rPr>
              <a:t>к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г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10" dirty="0">
                <a:latin typeface="Constantia"/>
                <a:cs typeface="Constantia"/>
              </a:rPr>
              <a:t>мн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10" dirty="0">
                <a:latin typeface="Constantia"/>
                <a:cs typeface="Constantia"/>
              </a:rPr>
              <a:t>ст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10" dirty="0">
                <a:latin typeface="Constantia"/>
                <a:cs typeface="Constantia"/>
              </a:rPr>
              <a:t>к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0" dirty="0">
                <a:latin typeface="Constantia"/>
                <a:cs typeface="Constantia"/>
              </a:rPr>
              <a:t>п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25" dirty="0">
                <a:latin typeface="Constantia"/>
                <a:cs typeface="Constantia"/>
              </a:rPr>
              <a:t>с</a:t>
            </a:r>
            <a:r>
              <a:rPr sz="1600" spc="-5" dirty="0">
                <a:latin typeface="Constantia"/>
                <a:cs typeface="Constantia"/>
              </a:rPr>
              <a:t>ле</a:t>
            </a:r>
            <a:r>
              <a:rPr sz="1600" spc="-1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ев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45" dirty="0">
                <a:latin typeface="Constantia"/>
                <a:cs typeface="Constantia"/>
              </a:rPr>
              <a:t>г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сн</a:t>
            </a:r>
            <a:r>
              <a:rPr sz="1600" spc="-5" dirty="0">
                <a:latin typeface="Constantia"/>
                <a:cs typeface="Constantia"/>
              </a:rPr>
              <a:t>а;</a:t>
            </a:r>
            <a:endParaRPr sz="1600">
              <a:latin typeface="Constantia"/>
              <a:cs typeface="Constantia"/>
            </a:endParaRPr>
          </a:p>
          <a:p>
            <a:pPr marL="287655" marR="323215" indent="-635">
              <a:lnSpc>
                <a:spcPct val="100000"/>
              </a:lnSpc>
            </a:pPr>
            <a:r>
              <a:rPr sz="1600" spc="-15" dirty="0">
                <a:latin typeface="Constantia"/>
                <a:cs typeface="Constantia"/>
              </a:rPr>
              <a:t>–другие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формы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физкультурно-оздоровительной</a:t>
            </a:r>
            <a:r>
              <a:rPr sz="1600" spc="1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работы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детьми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(здесь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можно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прописать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комплексы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пальчиковых,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дыхательных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гимнастик).</a:t>
            </a:r>
            <a:endParaRPr sz="1600">
              <a:latin typeface="Constantia"/>
              <a:cs typeface="Constant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565122" y="3779840"/>
          <a:ext cx="8020684" cy="23704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5919">
                <a:tc>
                  <a:txBody>
                    <a:bodyPr/>
                    <a:lstStyle/>
                    <a:p>
                      <a:pPr marL="38481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Утренняя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гимнастика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236">
                <a:tc>
                  <a:txBody>
                    <a:bodyPr/>
                    <a:lstStyle/>
                    <a:p>
                      <a:pPr marL="36385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Гимнастика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после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сна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2299">
                <a:tc>
                  <a:txBody>
                    <a:bodyPr/>
                    <a:lstStyle/>
                    <a:p>
                      <a:pPr marL="234315" marR="226060" algn="ctr">
                        <a:lnSpc>
                          <a:spcPct val="9890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Другие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формы работы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детьми по физкультурно-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оздоровительному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направлению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06260" y="433796"/>
            <a:ext cx="67297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45085" algn="ctr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Третий</a:t>
            </a:r>
            <a:r>
              <a:rPr spc="-60" dirty="0"/>
              <a:t> </a:t>
            </a:r>
            <a:r>
              <a:rPr spc="-10" dirty="0"/>
              <a:t>раздел</a:t>
            </a:r>
            <a:r>
              <a:rPr spc="-25" dirty="0"/>
              <a:t> </a:t>
            </a:r>
            <a:r>
              <a:rPr spc="-5" dirty="0"/>
              <a:t>(Приложение</a:t>
            </a:r>
            <a:r>
              <a:rPr spc="-65" dirty="0"/>
              <a:t> </a:t>
            </a:r>
            <a:r>
              <a:rPr spc="-5" dirty="0"/>
              <a:t>3)</a:t>
            </a:r>
          </a:p>
          <a:p>
            <a:pPr algn="ctr">
              <a:lnSpc>
                <a:spcPct val="100000"/>
              </a:lnSpc>
            </a:pPr>
            <a:r>
              <a:rPr spc="-5" dirty="0"/>
              <a:t>Планирование</a:t>
            </a:r>
            <a:r>
              <a:rPr spc="-30" dirty="0"/>
              <a:t> </a:t>
            </a:r>
            <a:r>
              <a:rPr spc="-5" dirty="0"/>
              <a:t>образовательной</a:t>
            </a:r>
            <a:r>
              <a:rPr spc="-40" dirty="0"/>
              <a:t> </a:t>
            </a:r>
            <a:r>
              <a:rPr spc="-10" dirty="0"/>
              <a:t>деятельности</a:t>
            </a:r>
            <a:r>
              <a:rPr spc="-25" dirty="0"/>
              <a:t> </a:t>
            </a:r>
            <a:r>
              <a:rPr dirty="0"/>
              <a:t>с</a:t>
            </a:r>
            <a:r>
              <a:rPr spc="5" dirty="0"/>
              <a:t> </a:t>
            </a:r>
            <a:r>
              <a:rPr spc="-10" dirty="0"/>
              <a:t>детьми</a:t>
            </a:r>
            <a:r>
              <a:rPr dirty="0"/>
              <a:t> на</a:t>
            </a:r>
            <a:r>
              <a:rPr spc="15" dirty="0"/>
              <a:t> </a:t>
            </a:r>
            <a:r>
              <a:rPr spc="-10" dirty="0"/>
              <a:t>неделю</a:t>
            </a:r>
          </a:p>
        </p:txBody>
      </p:sp>
      <p:sp>
        <p:nvSpPr>
          <p:cNvPr id="3" name="object 3"/>
          <p:cNvSpPr/>
          <p:nvPr/>
        </p:nvSpPr>
        <p:spPr>
          <a:xfrm>
            <a:off x="822960" y="4206986"/>
            <a:ext cx="7720330" cy="0"/>
          </a:xfrm>
          <a:custGeom>
            <a:avLst/>
            <a:gdLst/>
            <a:ahLst/>
            <a:cxnLst/>
            <a:rect l="l" t="t" r="r" b="b"/>
            <a:pathLst>
              <a:path w="7720330">
                <a:moveTo>
                  <a:pt x="0" y="0"/>
                </a:moveTo>
                <a:lnTo>
                  <a:pt x="7719841" y="0"/>
                </a:lnTo>
              </a:path>
            </a:pathLst>
          </a:custGeom>
          <a:ln w="8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22960" y="4389866"/>
            <a:ext cx="5624830" cy="0"/>
          </a:xfrm>
          <a:custGeom>
            <a:avLst/>
            <a:gdLst/>
            <a:ahLst/>
            <a:cxnLst/>
            <a:rect l="l" t="t" r="r" b="b"/>
            <a:pathLst>
              <a:path w="5624830">
                <a:moveTo>
                  <a:pt x="0" y="0"/>
                </a:moveTo>
                <a:lnTo>
                  <a:pt x="5624341" y="0"/>
                </a:lnTo>
              </a:path>
            </a:pathLst>
          </a:custGeom>
          <a:ln w="8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22960" y="4801346"/>
            <a:ext cx="7435850" cy="0"/>
          </a:xfrm>
          <a:custGeom>
            <a:avLst/>
            <a:gdLst/>
            <a:ahLst/>
            <a:cxnLst/>
            <a:rect l="l" t="t" r="r" b="b"/>
            <a:pathLst>
              <a:path w="7435850">
                <a:moveTo>
                  <a:pt x="0" y="0"/>
                </a:moveTo>
                <a:lnTo>
                  <a:pt x="7435615" y="0"/>
                </a:lnTo>
              </a:path>
            </a:pathLst>
          </a:custGeom>
          <a:ln w="8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2960" y="5212826"/>
            <a:ext cx="7435850" cy="0"/>
          </a:xfrm>
          <a:custGeom>
            <a:avLst/>
            <a:gdLst/>
            <a:ahLst/>
            <a:cxnLst/>
            <a:rect l="l" t="t" r="r" b="b"/>
            <a:pathLst>
              <a:path w="7435850">
                <a:moveTo>
                  <a:pt x="0" y="0"/>
                </a:moveTo>
                <a:lnTo>
                  <a:pt x="7435615" y="0"/>
                </a:lnTo>
              </a:path>
            </a:pathLst>
          </a:custGeom>
          <a:ln w="8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5940" y="1194102"/>
            <a:ext cx="8077200" cy="446024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286385" marR="5080" indent="344170" algn="just">
              <a:lnSpc>
                <a:spcPct val="80000"/>
              </a:lnSpc>
              <a:spcBef>
                <a:spcPts val="459"/>
              </a:spcBef>
            </a:pPr>
            <a:r>
              <a:rPr sz="1500" spc="-15" dirty="0">
                <a:latin typeface="Constantia"/>
                <a:cs typeface="Constantia"/>
              </a:rPr>
              <a:t>Схема </a:t>
            </a:r>
            <a:r>
              <a:rPr sz="1500" dirty="0">
                <a:latin typeface="Constantia"/>
                <a:cs typeface="Constantia"/>
              </a:rPr>
              <a:t>планирования </a:t>
            </a:r>
            <a:r>
              <a:rPr sz="1500" spc="-10" dirty="0">
                <a:latin typeface="Constantia"/>
                <a:cs typeface="Constantia"/>
              </a:rPr>
              <a:t>образовательной деятельности </a:t>
            </a:r>
            <a:r>
              <a:rPr sz="1500" dirty="0">
                <a:latin typeface="Constantia"/>
                <a:cs typeface="Constantia"/>
              </a:rPr>
              <a:t>с </a:t>
            </a:r>
            <a:r>
              <a:rPr sz="1500" spc="-5" dirty="0">
                <a:latin typeface="Constantia"/>
                <a:cs typeface="Constantia"/>
              </a:rPr>
              <a:t>детьми на </a:t>
            </a:r>
            <a:r>
              <a:rPr sz="1500" spc="-10" dirty="0">
                <a:latin typeface="Constantia"/>
                <a:cs typeface="Constantia"/>
              </a:rPr>
              <a:t>неделю состоит </a:t>
            </a:r>
            <a:r>
              <a:rPr sz="1500" dirty="0">
                <a:latin typeface="Constantia"/>
                <a:cs typeface="Constantia"/>
              </a:rPr>
              <a:t>из 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нескольких </a:t>
            </a:r>
            <a:r>
              <a:rPr sz="1500" spc="-5" dirty="0">
                <a:latin typeface="Constantia"/>
                <a:cs typeface="Constantia"/>
              </a:rPr>
              <a:t>частей, </a:t>
            </a:r>
            <a:r>
              <a:rPr sz="1500" spc="-10" dirty="0">
                <a:latin typeface="Constantia"/>
                <a:cs typeface="Constantia"/>
              </a:rPr>
              <a:t>которые, </a:t>
            </a:r>
            <a:r>
              <a:rPr sz="1500" spc="-5" dirty="0">
                <a:latin typeface="Constantia"/>
                <a:cs typeface="Constantia"/>
              </a:rPr>
              <a:t>по </a:t>
            </a:r>
            <a:r>
              <a:rPr sz="1500" dirty="0">
                <a:latin typeface="Constantia"/>
                <a:cs typeface="Constantia"/>
              </a:rPr>
              <a:t>своей сути, </a:t>
            </a:r>
            <a:r>
              <a:rPr sz="1500" spc="-15" dirty="0">
                <a:latin typeface="Constantia"/>
                <a:cs typeface="Constantia"/>
              </a:rPr>
              <a:t>дублируют </a:t>
            </a:r>
            <a:r>
              <a:rPr sz="1500" spc="-5" dirty="0">
                <a:latin typeface="Constantia"/>
                <a:cs typeface="Constantia"/>
              </a:rPr>
              <a:t>перспективное планирование на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30" dirty="0">
                <a:latin typeface="Constantia"/>
                <a:cs typeface="Constantia"/>
              </a:rPr>
              <a:t>год</a:t>
            </a:r>
            <a:r>
              <a:rPr sz="1500" spc="-2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 </a:t>
            </a:r>
            <a:r>
              <a:rPr sz="1500" spc="-5" dirty="0">
                <a:latin typeface="Constantia"/>
                <a:cs typeface="Constantia"/>
              </a:rPr>
              <a:t>месяц. </a:t>
            </a:r>
            <a:r>
              <a:rPr sz="1500" spc="-10" dirty="0">
                <a:latin typeface="Constantia"/>
                <a:cs typeface="Constantia"/>
              </a:rPr>
              <a:t>Это еще </a:t>
            </a:r>
            <a:r>
              <a:rPr sz="1500" dirty="0">
                <a:latin typeface="Constantia"/>
                <a:cs typeface="Constantia"/>
              </a:rPr>
              <a:t>раз </a:t>
            </a:r>
            <a:r>
              <a:rPr sz="1500" spc="-5" dirty="0">
                <a:latin typeface="Constantia"/>
                <a:cs typeface="Constantia"/>
              </a:rPr>
              <a:t>нам </a:t>
            </a:r>
            <a:r>
              <a:rPr sz="1500" dirty="0">
                <a:latin typeface="Constantia"/>
                <a:cs typeface="Constantia"/>
              </a:rPr>
              <a:t>дает </a:t>
            </a:r>
            <a:r>
              <a:rPr sz="1500" spc="-10" dirty="0">
                <a:latin typeface="Constantia"/>
                <a:cs typeface="Constantia"/>
              </a:rPr>
              <a:t>возможность скорректировать </a:t>
            </a:r>
            <a:r>
              <a:rPr sz="1500" spc="-5" dirty="0">
                <a:latin typeface="Constantia"/>
                <a:cs typeface="Constantia"/>
              </a:rPr>
              <a:t>свое планирование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воспитательно-образовательного</a:t>
            </a:r>
            <a:r>
              <a:rPr sz="1500" spc="-8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процесса.</a:t>
            </a:r>
            <a:endParaRPr sz="1500">
              <a:latin typeface="Constantia"/>
              <a:cs typeface="Constantia"/>
            </a:endParaRPr>
          </a:p>
          <a:p>
            <a:pPr marL="287020" marR="5080" indent="-274320" algn="just">
              <a:lnSpc>
                <a:spcPts val="1440"/>
              </a:lnSpc>
              <a:spcBef>
                <a:spcPts val="345"/>
              </a:spcBef>
              <a:buClr>
                <a:srgbClr val="E7BC29"/>
              </a:buClr>
              <a:buSzPct val="93333"/>
              <a:buFont typeface="Segoe UI Symbol"/>
              <a:buChar char="⚫"/>
              <a:tabLst>
                <a:tab pos="287020" algn="l"/>
              </a:tabLst>
            </a:pPr>
            <a:r>
              <a:rPr sz="1500" spc="-10" dirty="0">
                <a:latin typeface="Constantia"/>
                <a:cs typeface="Constantia"/>
              </a:rPr>
              <a:t>Вначале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необходимо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определить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временной</a:t>
            </a:r>
            <a:r>
              <a:rPr sz="1500" b="1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промежуток</a:t>
            </a:r>
            <a:r>
              <a:rPr sz="1500" spc="-5" dirty="0">
                <a:latin typeface="Constantia"/>
                <a:cs typeface="Constantia"/>
              </a:rPr>
              <a:t>,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который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вы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планируете 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потратить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на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изучение</a:t>
            </a:r>
            <a:r>
              <a:rPr sz="1500" spc="-9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определённой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темы.</a:t>
            </a:r>
            <a:endParaRPr sz="1500">
              <a:latin typeface="Constantia"/>
              <a:cs typeface="Constantia"/>
            </a:endParaRPr>
          </a:p>
          <a:p>
            <a:pPr marL="287020" marR="7620" indent="-274320" algn="just">
              <a:lnSpc>
                <a:spcPct val="80000"/>
              </a:lnSpc>
              <a:spcBef>
                <a:spcPts val="375"/>
              </a:spcBef>
              <a:buClr>
                <a:srgbClr val="E7BC29"/>
              </a:buClr>
              <a:buSzPct val="93333"/>
              <a:buFont typeface="Segoe UI Symbol"/>
              <a:buChar char="⚫"/>
              <a:tabLst>
                <a:tab pos="287020" algn="l"/>
              </a:tabLst>
            </a:pPr>
            <a:r>
              <a:rPr sz="1500" spc="-10" dirty="0">
                <a:latin typeface="Constantia"/>
                <a:cs typeface="Constantia"/>
              </a:rPr>
              <a:t>После </a:t>
            </a:r>
            <a:r>
              <a:rPr sz="1500" spc="-15" dirty="0">
                <a:latin typeface="Constantia"/>
                <a:cs typeface="Constantia"/>
              </a:rPr>
              <a:t>этого фиксируете </a:t>
            </a:r>
            <a:r>
              <a:rPr sz="1500" b="1" spc="-5" dirty="0">
                <a:latin typeface="Constantia"/>
                <a:cs typeface="Constantia"/>
              </a:rPr>
              <a:t>тему </a:t>
            </a:r>
            <a:r>
              <a:rPr sz="1500" b="1" spc="-10" dirty="0">
                <a:latin typeface="Constantia"/>
                <a:cs typeface="Constantia"/>
              </a:rPr>
              <a:t>недели </a:t>
            </a:r>
            <a:r>
              <a:rPr sz="1500" b="1" dirty="0">
                <a:latin typeface="Constantia"/>
                <a:cs typeface="Constantia"/>
              </a:rPr>
              <a:t>и </a:t>
            </a:r>
            <a:r>
              <a:rPr sz="1500" b="1" spc="-5" dirty="0">
                <a:latin typeface="Constantia"/>
                <a:cs typeface="Constantia"/>
              </a:rPr>
              <a:t>определяете </a:t>
            </a:r>
            <a:r>
              <a:rPr sz="1500" b="1" spc="-10" dirty="0">
                <a:latin typeface="Constantia"/>
                <a:cs typeface="Constantia"/>
              </a:rPr>
              <a:t>цель</a:t>
            </a:r>
            <a:r>
              <a:rPr sz="1500" spc="-10" dirty="0">
                <a:latin typeface="Constantia"/>
                <a:cs typeface="Constantia"/>
              </a:rPr>
              <a:t>, </a:t>
            </a:r>
            <a:r>
              <a:rPr sz="1500" dirty="0">
                <a:latin typeface="Constantia"/>
                <a:cs typeface="Constantia"/>
              </a:rPr>
              <a:t>к </a:t>
            </a:r>
            <a:r>
              <a:rPr sz="1500" spc="-10" dirty="0">
                <a:latin typeface="Constantia"/>
                <a:cs typeface="Constantia"/>
              </a:rPr>
              <a:t>которой </a:t>
            </a:r>
            <a:r>
              <a:rPr sz="1500" dirty="0">
                <a:latin typeface="Constantia"/>
                <a:cs typeface="Constantia"/>
              </a:rPr>
              <a:t>вы </a:t>
            </a:r>
            <a:r>
              <a:rPr sz="1500" spc="-10" dirty="0">
                <a:latin typeface="Constantia"/>
                <a:cs typeface="Constantia"/>
              </a:rPr>
              <a:t>стремитесь по </a:t>
            </a:r>
            <a:r>
              <a:rPr sz="1500" spc="-5" dirty="0">
                <a:latin typeface="Constantia"/>
                <a:cs typeface="Constantia"/>
              </a:rPr>
              <a:t> завершению</a:t>
            </a:r>
            <a:r>
              <a:rPr sz="1500" spc="-8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изучения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темы.</a:t>
            </a:r>
            <a:endParaRPr sz="1500">
              <a:latin typeface="Constantia"/>
              <a:cs typeface="Constantia"/>
            </a:endParaRPr>
          </a:p>
          <a:p>
            <a:pPr marL="287020" marR="5080" indent="-274320" algn="just">
              <a:lnSpc>
                <a:spcPct val="80000"/>
              </a:lnSpc>
              <a:spcBef>
                <a:spcPts val="360"/>
              </a:spcBef>
              <a:buClr>
                <a:srgbClr val="E7BC29"/>
              </a:buClr>
              <a:buSzPct val="93333"/>
              <a:buFont typeface="Segoe UI Symbol"/>
              <a:buChar char="⚫"/>
              <a:tabLst>
                <a:tab pos="287020" algn="l"/>
              </a:tabLst>
            </a:pPr>
            <a:r>
              <a:rPr sz="1500" spc="-10" dirty="0">
                <a:latin typeface="Constantia"/>
                <a:cs typeface="Constantia"/>
              </a:rPr>
              <a:t>Планируете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организацию</a:t>
            </a:r>
            <a:r>
              <a:rPr sz="1500" b="1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предметно-развивающей</a:t>
            </a:r>
            <a:r>
              <a:rPr sz="1500" b="1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среды</a:t>
            </a:r>
            <a:r>
              <a:rPr sz="1500" b="1" dirty="0">
                <a:latin typeface="Constantia"/>
                <a:cs typeface="Constantia"/>
              </a:rPr>
              <a:t> для</a:t>
            </a:r>
            <a:r>
              <a:rPr sz="1500" b="1" spc="5" dirty="0">
                <a:latin typeface="Constantia"/>
                <a:cs typeface="Constantia"/>
              </a:rPr>
              <a:t> </a:t>
            </a:r>
            <a:r>
              <a:rPr sz="1500" b="1" spc="-10" dirty="0">
                <a:latin typeface="Constantia"/>
                <a:cs typeface="Constantia"/>
              </a:rPr>
              <a:t>самостоятельной </a:t>
            </a:r>
            <a:r>
              <a:rPr sz="1500" b="1" spc="-5" dirty="0">
                <a:latin typeface="Constantia"/>
                <a:cs typeface="Constantia"/>
              </a:rPr>
              <a:t> </a:t>
            </a:r>
            <a:r>
              <a:rPr sz="1500" b="1" spc="-10" dirty="0">
                <a:latin typeface="Constantia"/>
                <a:cs typeface="Constantia"/>
              </a:rPr>
              <a:t>деятельности </a:t>
            </a:r>
            <a:r>
              <a:rPr sz="1500" b="1" spc="-5" dirty="0">
                <a:latin typeface="Constantia"/>
                <a:cs typeface="Constantia"/>
              </a:rPr>
              <a:t>детей</a:t>
            </a:r>
            <a:r>
              <a:rPr sz="1500" spc="-5" dirty="0">
                <a:latin typeface="Constantia"/>
                <a:cs typeface="Constantia"/>
              </a:rPr>
              <a:t>,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которая </a:t>
            </a:r>
            <a:r>
              <a:rPr sz="1500" spc="-10" dirty="0">
                <a:latin typeface="Constantia"/>
                <a:cs typeface="Constantia"/>
              </a:rPr>
              <a:t>является </a:t>
            </a:r>
            <a:r>
              <a:rPr sz="1500" spc="-5" dirty="0">
                <a:latin typeface="Constantia"/>
                <a:cs typeface="Constantia"/>
              </a:rPr>
              <a:t>немаловажным фактором </a:t>
            </a:r>
            <a:r>
              <a:rPr sz="1500" dirty="0">
                <a:latin typeface="Constantia"/>
                <a:cs typeface="Constantia"/>
              </a:rPr>
              <a:t>в </a:t>
            </a:r>
            <a:r>
              <a:rPr sz="1500" spc="-5" dirty="0">
                <a:latin typeface="Constantia"/>
                <a:cs typeface="Constantia"/>
              </a:rPr>
              <a:t>планировании на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данный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20" dirty="0">
                <a:latin typeface="Constantia"/>
                <a:cs typeface="Constantia"/>
              </a:rPr>
              <a:t>момент.</a:t>
            </a:r>
            <a:r>
              <a:rPr sz="1500" spc="-1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Предметно-пространственная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образовательная</a:t>
            </a:r>
            <a:r>
              <a:rPr sz="1500" spc="-5" dirty="0">
                <a:latin typeface="Constantia"/>
                <a:cs typeface="Constantia"/>
              </a:rPr>
              <a:t> среда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должна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соответствовать</a:t>
            </a:r>
            <a:r>
              <a:rPr sz="1500" spc="-12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требованиям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spc="-20" dirty="0">
                <a:latin typeface="Constantia"/>
                <a:cs typeface="Constantia"/>
              </a:rPr>
              <a:t>ФГОС</a:t>
            </a:r>
            <a:r>
              <a:rPr sz="1500" spc="-75" dirty="0">
                <a:latin typeface="Constantia"/>
                <a:cs typeface="Constantia"/>
              </a:rPr>
              <a:t> </a:t>
            </a:r>
            <a:r>
              <a:rPr sz="1500" spc="-35" dirty="0">
                <a:latin typeface="Constantia"/>
                <a:cs typeface="Constantia"/>
              </a:rPr>
              <a:t>ДО.</a:t>
            </a:r>
            <a:endParaRPr sz="1500">
              <a:latin typeface="Constantia"/>
              <a:cs typeface="Constanti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50">
              <a:latin typeface="Constantia"/>
              <a:cs typeface="Constantia"/>
            </a:endParaRPr>
          </a:p>
          <a:p>
            <a:pPr marL="12700" algn="just">
              <a:lnSpc>
                <a:spcPct val="100000"/>
              </a:lnSpc>
            </a:pPr>
            <a:r>
              <a:rPr sz="1500" spc="-5" dirty="0">
                <a:latin typeface="Constantia"/>
                <a:cs typeface="Constantia"/>
              </a:rPr>
              <a:t>Временной</a:t>
            </a:r>
            <a:r>
              <a:rPr sz="1500" spc="-8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промежуток:</a:t>
            </a:r>
            <a:endParaRPr sz="1500">
              <a:latin typeface="Constantia"/>
              <a:cs typeface="Constanti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Constantia"/>
              <a:cs typeface="Constantia"/>
            </a:endParaRPr>
          </a:p>
          <a:p>
            <a:pPr marL="12700" marR="45720" algn="just">
              <a:lnSpc>
                <a:spcPct val="180000"/>
              </a:lnSpc>
              <a:tabLst>
                <a:tab pos="8004175" algn="l"/>
              </a:tabLst>
            </a:pPr>
            <a:r>
              <a:rPr sz="1500" spc="-30" dirty="0">
                <a:latin typeface="Constantia"/>
                <a:cs typeface="Constantia"/>
              </a:rPr>
              <a:t>Тема: </a:t>
            </a:r>
            <a:r>
              <a:rPr sz="1500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Цель: </a:t>
            </a:r>
            <a:r>
              <a:rPr sz="15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Организация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предметно-развивающей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среды</a:t>
            </a:r>
            <a:r>
              <a:rPr sz="1500" spc="-8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для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самостоятельной</a:t>
            </a:r>
            <a:r>
              <a:rPr sz="1500" spc="-9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деятельности</a:t>
            </a:r>
            <a:r>
              <a:rPr sz="1500" spc="-8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детей</a:t>
            </a:r>
            <a:r>
              <a:rPr sz="1500" spc="-2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на</a:t>
            </a:r>
            <a:endParaRPr sz="1500">
              <a:latin typeface="Constantia"/>
              <a:cs typeface="Constantia"/>
            </a:endParaRPr>
          </a:p>
          <a:p>
            <a:pPr marL="286385">
              <a:lnSpc>
                <a:spcPts val="1440"/>
              </a:lnSpc>
            </a:pPr>
            <a:r>
              <a:rPr sz="1500" spc="-10" dirty="0">
                <a:latin typeface="Constantia"/>
                <a:cs typeface="Constantia"/>
              </a:rPr>
              <a:t>неделю:</a:t>
            </a:r>
            <a:endParaRPr sz="1500">
              <a:latin typeface="Constantia"/>
              <a:cs typeface="Constanti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48640" y="5852906"/>
            <a:ext cx="8007350" cy="0"/>
          </a:xfrm>
          <a:custGeom>
            <a:avLst/>
            <a:gdLst/>
            <a:ahLst/>
            <a:cxnLst/>
            <a:rect l="l" t="t" r="r" b="b"/>
            <a:pathLst>
              <a:path w="8007350">
                <a:moveTo>
                  <a:pt x="0" y="0"/>
                </a:moveTo>
                <a:lnTo>
                  <a:pt x="8007115" y="0"/>
                </a:lnTo>
              </a:path>
            </a:pathLst>
          </a:custGeom>
          <a:ln w="8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22960" y="6035786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5">
                <a:moveTo>
                  <a:pt x="0" y="0"/>
                </a:moveTo>
                <a:lnTo>
                  <a:pt x="192024" y="0"/>
                </a:lnTo>
              </a:path>
            </a:pathLst>
          </a:custGeom>
          <a:ln w="8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7923" y="983599"/>
            <a:ext cx="42202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Взаимодействие</a:t>
            </a:r>
            <a:r>
              <a:rPr spc="-60" dirty="0"/>
              <a:t> </a:t>
            </a:r>
            <a:r>
              <a:rPr dirty="0"/>
              <a:t>с</a:t>
            </a:r>
            <a:r>
              <a:rPr spc="-5" dirty="0"/>
              <a:t> </a:t>
            </a:r>
            <a:r>
              <a:rPr spc="-10" dirty="0"/>
              <a:t>родителями</a:t>
            </a:r>
            <a:r>
              <a:rPr spc="-25" dirty="0"/>
              <a:t> </a:t>
            </a:r>
            <a:r>
              <a:rPr dirty="0"/>
              <a:t>на</a:t>
            </a:r>
            <a:r>
              <a:rPr spc="-5" dirty="0"/>
              <a:t> </a:t>
            </a:r>
            <a:r>
              <a:rPr spc="-10" dirty="0"/>
              <a:t>неделю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22729"/>
            <a:ext cx="7787640" cy="427736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 marR="133350" indent="438784" algn="just">
              <a:lnSpc>
                <a:spcPts val="1440"/>
              </a:lnSpc>
              <a:spcBef>
                <a:spcPts val="445"/>
              </a:spcBef>
            </a:pP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-5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данном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разделе</a:t>
            </a:r>
            <a:r>
              <a:rPr sz="1500" spc="-5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более</a:t>
            </a:r>
            <a:r>
              <a:rPr sz="1500" spc="-8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подробно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прописываются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темы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взаимодействия</a:t>
            </a:r>
            <a:r>
              <a:rPr sz="1500" spc="-7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с</a:t>
            </a:r>
            <a:r>
              <a:rPr sz="1500" spc="-8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семьями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воспитанников, следуя, </a:t>
            </a:r>
            <a:r>
              <a:rPr sz="1500" spc="-5" dirty="0">
                <a:latin typeface="Constantia"/>
                <a:cs typeface="Constantia"/>
              </a:rPr>
              <a:t>по возможности, циклограмме </a:t>
            </a:r>
            <a:r>
              <a:rPr sz="1500" spc="-10" dirty="0">
                <a:latin typeface="Constantia"/>
                <a:cs typeface="Constantia"/>
              </a:rPr>
              <a:t>взаимодействия </a:t>
            </a:r>
            <a:r>
              <a:rPr sz="1500" dirty="0">
                <a:latin typeface="Constantia"/>
                <a:cs typeface="Constantia"/>
              </a:rPr>
              <a:t>с </a:t>
            </a:r>
            <a:r>
              <a:rPr sz="1500" spc="-10" dirty="0">
                <a:latin typeface="Constantia"/>
                <a:cs typeface="Constantia"/>
              </a:rPr>
              <a:t>родителями </a:t>
            </a:r>
            <a:r>
              <a:rPr sz="1500" dirty="0">
                <a:latin typeface="Constantia"/>
                <a:cs typeface="Constantia"/>
              </a:rPr>
              <a:t>и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учитывая</a:t>
            </a:r>
            <a:r>
              <a:rPr sz="1500" spc="-8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тематику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запросы:</a:t>
            </a:r>
            <a:endParaRPr sz="1500">
              <a:latin typeface="Constantia"/>
              <a:cs typeface="Constantia"/>
            </a:endParaRPr>
          </a:p>
          <a:p>
            <a:pPr marL="146685" indent="-134620">
              <a:lnSpc>
                <a:spcPts val="1270"/>
              </a:lnSpc>
              <a:buChar char="–"/>
              <a:tabLst>
                <a:tab pos="147320" algn="l"/>
              </a:tabLst>
            </a:pPr>
            <a:r>
              <a:rPr sz="1500" spc="-20" dirty="0">
                <a:latin typeface="Constantia"/>
                <a:cs typeface="Constantia"/>
              </a:rPr>
              <a:t>дата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проведения;</a:t>
            </a:r>
            <a:endParaRPr sz="1500">
              <a:latin typeface="Constantia"/>
              <a:cs typeface="Constantia"/>
            </a:endParaRPr>
          </a:p>
          <a:p>
            <a:pPr marL="149860" indent="-137160">
              <a:lnSpc>
                <a:spcPts val="1440"/>
              </a:lnSpc>
              <a:buChar char="–"/>
              <a:tabLst>
                <a:tab pos="149860" algn="l"/>
              </a:tabLst>
            </a:pPr>
            <a:r>
              <a:rPr sz="1500" dirty="0">
                <a:latin typeface="Constantia"/>
                <a:cs typeface="Constantia"/>
              </a:rPr>
              <a:t>ф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рма</a:t>
            </a:r>
            <a:r>
              <a:rPr sz="1500" spc="-8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</a:t>
            </a:r>
            <a:r>
              <a:rPr sz="1500" dirty="0">
                <a:latin typeface="Constantia"/>
                <a:cs typeface="Constantia"/>
              </a:rPr>
              <a:t>р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ве</a:t>
            </a:r>
            <a:r>
              <a:rPr sz="1500" spc="-20" dirty="0">
                <a:latin typeface="Constantia"/>
                <a:cs typeface="Constantia"/>
              </a:rPr>
              <a:t>д</a:t>
            </a:r>
            <a:r>
              <a:rPr sz="1500" dirty="0">
                <a:latin typeface="Constantia"/>
                <a:cs typeface="Constantia"/>
              </a:rPr>
              <a:t>е</a:t>
            </a:r>
            <a:r>
              <a:rPr sz="1500" spc="-5" dirty="0">
                <a:latin typeface="Constantia"/>
                <a:cs typeface="Constantia"/>
              </a:rPr>
              <a:t>н</a:t>
            </a:r>
            <a:r>
              <a:rPr sz="1500" dirty="0">
                <a:latin typeface="Constantia"/>
                <a:cs typeface="Constantia"/>
              </a:rPr>
              <a:t>ия;</a:t>
            </a:r>
            <a:endParaRPr sz="1500">
              <a:latin typeface="Constantia"/>
              <a:cs typeface="Constantia"/>
            </a:endParaRPr>
          </a:p>
          <a:p>
            <a:pPr marL="149860" indent="-137160">
              <a:lnSpc>
                <a:spcPts val="1440"/>
              </a:lnSpc>
              <a:buChar char="–"/>
              <a:tabLst>
                <a:tab pos="149860" algn="l"/>
              </a:tabLst>
            </a:pPr>
            <a:r>
              <a:rPr sz="1500" spc="-20" dirty="0">
                <a:latin typeface="Constantia"/>
                <a:cs typeface="Constantia"/>
              </a:rPr>
              <a:t>т</a:t>
            </a:r>
            <a:r>
              <a:rPr sz="1500" dirty="0">
                <a:latin typeface="Constantia"/>
                <a:cs typeface="Constantia"/>
              </a:rPr>
              <a:t>ема</a:t>
            </a:r>
            <a:r>
              <a:rPr sz="1500" spc="-8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ме</a:t>
            </a:r>
            <a:r>
              <a:rPr sz="1500" spc="-5" dirty="0">
                <a:latin typeface="Constantia"/>
                <a:cs typeface="Constantia"/>
              </a:rPr>
              <a:t>р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spc="-10" dirty="0">
                <a:latin typeface="Constantia"/>
                <a:cs typeface="Constantia"/>
              </a:rPr>
              <a:t>п</a:t>
            </a:r>
            <a:r>
              <a:rPr sz="1500" dirty="0">
                <a:latin typeface="Constantia"/>
                <a:cs typeface="Constantia"/>
              </a:rPr>
              <a:t>рия</a:t>
            </a:r>
            <a:r>
              <a:rPr sz="1500" spc="-10" dirty="0">
                <a:latin typeface="Constantia"/>
                <a:cs typeface="Constantia"/>
              </a:rPr>
              <a:t>т</a:t>
            </a:r>
            <a:r>
              <a:rPr sz="1500" dirty="0">
                <a:latin typeface="Constantia"/>
                <a:cs typeface="Constantia"/>
              </a:rPr>
              <a:t>ия;</a:t>
            </a:r>
            <a:endParaRPr sz="1500">
              <a:latin typeface="Constantia"/>
              <a:cs typeface="Constantia"/>
            </a:endParaRPr>
          </a:p>
          <a:p>
            <a:pPr marL="12700" marR="573405">
              <a:lnSpc>
                <a:spcPct val="80000"/>
              </a:lnSpc>
              <a:spcBef>
                <a:spcPts val="180"/>
              </a:spcBef>
              <a:buChar char="–"/>
              <a:tabLst>
                <a:tab pos="151765" algn="l"/>
              </a:tabLst>
            </a:pPr>
            <a:r>
              <a:rPr sz="1500" spc="-10" dirty="0">
                <a:latin typeface="Constantia"/>
                <a:cs typeface="Constantia"/>
              </a:rPr>
              <a:t>задача</a:t>
            </a:r>
            <a:r>
              <a:rPr sz="1500" spc="-1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(какой </a:t>
            </a:r>
            <a:r>
              <a:rPr sz="1500" dirty="0">
                <a:latin typeface="Constantia"/>
                <a:cs typeface="Constantia"/>
              </a:rPr>
              <a:t>вопрос</a:t>
            </a:r>
            <a:r>
              <a:rPr sz="1500" spc="-7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или</a:t>
            </a:r>
            <a:r>
              <a:rPr sz="1500" spc="-3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проблема</a:t>
            </a:r>
            <a:r>
              <a:rPr sz="1500" spc="-7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решается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после</a:t>
            </a:r>
            <a:r>
              <a:rPr sz="1500" spc="-7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проведенного</a:t>
            </a:r>
            <a:r>
              <a:rPr sz="1500" spc="-7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мероприятия). </a:t>
            </a:r>
            <a:r>
              <a:rPr sz="1500" spc="-36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Следующим </a:t>
            </a:r>
            <a:r>
              <a:rPr sz="1500" spc="-10" dirty="0">
                <a:latin typeface="Constantia"/>
                <a:cs typeface="Constantia"/>
              </a:rPr>
              <a:t>этапом становится </a:t>
            </a:r>
            <a:r>
              <a:rPr sz="1500" b="1" spc="-5" dirty="0">
                <a:latin typeface="Constantia"/>
                <a:cs typeface="Constantia"/>
              </a:rPr>
              <a:t>ежедневное планирование </a:t>
            </a:r>
            <a:r>
              <a:rPr sz="1500" b="1" spc="-10" dirty="0">
                <a:latin typeface="Constantia"/>
                <a:cs typeface="Constantia"/>
              </a:rPr>
              <a:t>воспитательно- </a:t>
            </a:r>
            <a:r>
              <a:rPr sz="1500" b="1" spc="-5" dirty="0">
                <a:latin typeface="Constantia"/>
                <a:cs typeface="Constantia"/>
              </a:rPr>
              <a:t> </a:t>
            </a:r>
            <a:r>
              <a:rPr sz="1500" b="1" spc="-10" dirty="0">
                <a:latin typeface="Constantia"/>
                <a:cs typeface="Constantia"/>
              </a:rPr>
              <a:t>образовательного</a:t>
            </a:r>
            <a:r>
              <a:rPr sz="1500" b="1" spc="-65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процесса.</a:t>
            </a:r>
            <a:endParaRPr sz="1500">
              <a:latin typeface="Constantia"/>
              <a:cs typeface="Constantia"/>
            </a:endParaRPr>
          </a:p>
          <a:p>
            <a:pPr marL="12700" marR="229235">
              <a:lnSpc>
                <a:spcPct val="80000"/>
              </a:lnSpc>
            </a:pPr>
            <a:r>
              <a:rPr sz="1500" spc="-10" dirty="0">
                <a:latin typeface="Constantia"/>
                <a:cs typeface="Constantia"/>
              </a:rPr>
              <a:t>Предлагается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схема</a:t>
            </a:r>
            <a:r>
              <a:rPr sz="1500" spc="-8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ежедневного</a:t>
            </a:r>
            <a:r>
              <a:rPr sz="1500" spc="-7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планирования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организованной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деятельности</a:t>
            </a:r>
            <a:r>
              <a:rPr sz="1500" spc="-8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детей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взрослых, </a:t>
            </a:r>
            <a:r>
              <a:rPr sz="1500" spc="-15" dirty="0">
                <a:latin typeface="Constantia"/>
                <a:cs typeface="Constantia"/>
              </a:rPr>
              <a:t>которая </a:t>
            </a:r>
            <a:r>
              <a:rPr sz="1500" spc="-5" dirty="0">
                <a:latin typeface="Constantia"/>
                <a:cs typeface="Constantia"/>
              </a:rPr>
              <a:t>строится по принципу планирования </a:t>
            </a:r>
            <a:r>
              <a:rPr sz="1500" dirty="0">
                <a:latin typeface="Constantia"/>
                <a:cs typeface="Constantia"/>
              </a:rPr>
              <a:t>форм </a:t>
            </a:r>
            <a:r>
              <a:rPr sz="1500" spc="-10" dirty="0">
                <a:latin typeface="Constantia"/>
                <a:cs typeface="Constantia"/>
              </a:rPr>
              <a:t>индивидуального </a:t>
            </a:r>
            <a:r>
              <a:rPr sz="1500" dirty="0">
                <a:latin typeface="Constantia"/>
                <a:cs typeface="Constantia"/>
              </a:rPr>
              <a:t>и 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подгруппового </a:t>
            </a:r>
            <a:r>
              <a:rPr sz="1500" spc="-10" dirty="0">
                <a:latin typeface="Constantia"/>
                <a:cs typeface="Constantia"/>
              </a:rPr>
              <a:t>взаимодействия </a:t>
            </a:r>
            <a:r>
              <a:rPr sz="1500" dirty="0">
                <a:latin typeface="Constantia"/>
                <a:cs typeface="Constantia"/>
              </a:rPr>
              <a:t>с </a:t>
            </a:r>
            <a:r>
              <a:rPr sz="1500" spc="-5" dirty="0">
                <a:latin typeface="Constantia"/>
                <a:cs typeface="Constantia"/>
              </a:rPr>
              <a:t>детьми </a:t>
            </a:r>
            <a:r>
              <a:rPr sz="1500" dirty="0">
                <a:latin typeface="Constantia"/>
                <a:cs typeface="Constantia"/>
              </a:rPr>
              <a:t>в </a:t>
            </a:r>
            <a:r>
              <a:rPr sz="1500" spc="-5" dirty="0">
                <a:latin typeface="Constantia"/>
                <a:cs typeface="Constantia"/>
              </a:rPr>
              <a:t>режимные моменты </a:t>
            </a:r>
            <a:r>
              <a:rPr sz="1500" dirty="0">
                <a:latin typeface="Constantia"/>
                <a:cs typeface="Constantia"/>
              </a:rPr>
              <a:t>через </a:t>
            </a:r>
            <a:r>
              <a:rPr sz="1500" spc="-5" dirty="0">
                <a:latin typeface="Constantia"/>
                <a:cs typeface="Constantia"/>
              </a:rPr>
              <a:t>интеграцию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основных</a:t>
            </a:r>
            <a:r>
              <a:rPr sz="1500" spc="-9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видов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детской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деятельности.</a:t>
            </a:r>
            <a:endParaRPr sz="1500">
              <a:latin typeface="Constantia"/>
              <a:cs typeface="Constantia"/>
            </a:endParaRPr>
          </a:p>
          <a:p>
            <a:pPr marL="12700" marR="6985">
              <a:lnSpc>
                <a:spcPct val="80000"/>
              </a:lnSpc>
            </a:pP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ситуации</a:t>
            </a:r>
            <a:r>
              <a:rPr sz="1500" spc="-2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неопределенности</a:t>
            </a:r>
            <a:r>
              <a:rPr sz="1500" spc="-7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педагог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вынужден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планировать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свою</a:t>
            </a:r>
            <a:r>
              <a:rPr sz="1500" spc="-10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деятельность,</a:t>
            </a:r>
            <a:r>
              <a:rPr sz="1500" spc="-3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следуя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за </a:t>
            </a:r>
            <a:r>
              <a:rPr sz="1500" spc="-5" dirty="0">
                <a:latin typeface="Constantia"/>
                <a:cs typeface="Constantia"/>
              </a:rPr>
              <a:t>ребенком, </a:t>
            </a:r>
            <a:r>
              <a:rPr sz="1500" spc="-20" dirty="0">
                <a:latin typeface="Constantia"/>
                <a:cs typeface="Constantia"/>
              </a:rPr>
              <a:t>наблюдая </a:t>
            </a:r>
            <a:r>
              <a:rPr sz="1500" dirty="0">
                <a:latin typeface="Constantia"/>
                <a:cs typeface="Constantia"/>
              </a:rPr>
              <a:t>за </a:t>
            </a:r>
            <a:r>
              <a:rPr sz="1500" spc="-15" dirty="0">
                <a:latin typeface="Constantia"/>
                <a:cs typeface="Constantia"/>
              </a:rPr>
              <a:t>его </a:t>
            </a:r>
            <a:r>
              <a:rPr sz="1500" spc="-5" dirty="0">
                <a:latin typeface="Constantia"/>
                <a:cs typeface="Constantia"/>
              </a:rPr>
              <a:t>развитием, </a:t>
            </a:r>
            <a:r>
              <a:rPr sz="1500" spc="-10" dirty="0">
                <a:latin typeface="Constantia"/>
                <a:cs typeface="Constantia"/>
              </a:rPr>
              <a:t>анализируя </a:t>
            </a:r>
            <a:r>
              <a:rPr sz="1500" spc="-15" dirty="0">
                <a:latin typeface="Constantia"/>
                <a:cs typeface="Constantia"/>
              </a:rPr>
              <a:t>его </a:t>
            </a:r>
            <a:r>
              <a:rPr sz="1500" spc="-30" dirty="0">
                <a:latin typeface="Constantia"/>
                <a:cs typeface="Constantia"/>
              </a:rPr>
              <a:t>результаты </a:t>
            </a:r>
            <a:r>
              <a:rPr sz="1500" dirty="0">
                <a:latin typeface="Constantia"/>
                <a:cs typeface="Constantia"/>
              </a:rPr>
              <a:t>и </a:t>
            </a:r>
            <a:r>
              <a:rPr sz="1500" spc="-5" dirty="0">
                <a:latin typeface="Constantia"/>
                <a:cs typeface="Constantia"/>
              </a:rPr>
              <a:t>соотнося </a:t>
            </a:r>
            <a:r>
              <a:rPr sz="1500" dirty="0">
                <a:latin typeface="Constantia"/>
                <a:cs typeface="Constantia"/>
              </a:rPr>
              <a:t>их с 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общими</a:t>
            </a:r>
            <a:r>
              <a:rPr sz="1500" spc="-2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целевыми</a:t>
            </a:r>
            <a:r>
              <a:rPr sz="1500" spc="-5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ориентирами.</a:t>
            </a:r>
            <a:r>
              <a:rPr sz="1500" spc="3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При</a:t>
            </a:r>
            <a:r>
              <a:rPr sz="1500" spc="1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таком</a:t>
            </a:r>
            <a:r>
              <a:rPr sz="1500" spc="1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планировании,</a:t>
            </a:r>
            <a:r>
              <a:rPr sz="1500" spc="3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несомненно,</a:t>
            </a:r>
            <a:r>
              <a:rPr sz="1500" spc="-1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возрастает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роль </a:t>
            </a:r>
            <a:r>
              <a:rPr sz="1500" spc="-5" dirty="0">
                <a:latin typeface="Constantia"/>
                <a:cs typeface="Constantia"/>
              </a:rPr>
              <a:t>фактически </a:t>
            </a:r>
            <a:r>
              <a:rPr sz="1500" spc="-10" dirty="0">
                <a:latin typeface="Constantia"/>
                <a:cs typeface="Constantia"/>
              </a:rPr>
              <a:t>непрерывного </a:t>
            </a:r>
            <a:r>
              <a:rPr sz="1500" spc="-15" dirty="0">
                <a:latin typeface="Constantia"/>
                <a:cs typeface="Constantia"/>
              </a:rPr>
              <a:t>наблюдения, </a:t>
            </a:r>
            <a:r>
              <a:rPr sz="1500" spc="-5" dirty="0">
                <a:latin typeface="Constantia"/>
                <a:cs typeface="Constantia"/>
              </a:rPr>
              <a:t>изучения развития </a:t>
            </a:r>
            <a:r>
              <a:rPr sz="1500" spc="-10" dirty="0">
                <a:latin typeface="Constantia"/>
                <a:cs typeface="Constantia"/>
              </a:rPr>
              <a:t>каждого </a:t>
            </a:r>
            <a:r>
              <a:rPr sz="1500" spc="-5" dirty="0">
                <a:latin typeface="Constantia"/>
                <a:cs typeface="Constantia"/>
              </a:rPr>
              <a:t>ребёнка </a:t>
            </a:r>
            <a:r>
              <a:rPr sz="1500" dirty="0">
                <a:latin typeface="Constantia"/>
                <a:cs typeface="Constantia"/>
              </a:rPr>
              <a:t>и, 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самое </a:t>
            </a:r>
            <a:r>
              <a:rPr sz="1500" spc="-20" dirty="0">
                <a:latin typeface="Constantia"/>
                <a:cs typeface="Constantia"/>
              </a:rPr>
              <a:t>главное, </a:t>
            </a:r>
            <a:r>
              <a:rPr sz="1500" spc="-10" dirty="0">
                <a:latin typeface="Constantia"/>
                <a:cs typeface="Constantia"/>
              </a:rPr>
              <a:t>фиксация </a:t>
            </a:r>
            <a:r>
              <a:rPr sz="1500" spc="-5" dirty="0">
                <a:latin typeface="Constantia"/>
                <a:cs typeface="Constantia"/>
              </a:rPr>
              <a:t>индивидуальной работы </a:t>
            </a:r>
            <a:r>
              <a:rPr sz="1500" dirty="0">
                <a:latin typeface="Constantia"/>
                <a:cs typeface="Constantia"/>
              </a:rPr>
              <a:t>с </a:t>
            </a:r>
            <a:r>
              <a:rPr sz="1500" spc="-5" dirty="0">
                <a:latin typeface="Constantia"/>
                <a:cs typeface="Constantia"/>
              </a:rPr>
              <a:t>детьми </a:t>
            </a:r>
            <a:r>
              <a:rPr sz="1500" dirty="0">
                <a:latin typeface="Constantia"/>
                <a:cs typeface="Constantia"/>
              </a:rPr>
              <a:t>или </a:t>
            </a:r>
            <a:r>
              <a:rPr sz="1500" spc="-10" dirty="0">
                <a:latin typeface="Constantia"/>
                <a:cs typeface="Constantia"/>
              </a:rPr>
              <a:t>создание условий </a:t>
            </a:r>
            <a:r>
              <a:rPr sz="1500" dirty="0">
                <a:latin typeface="Constantia"/>
                <a:cs typeface="Constantia"/>
              </a:rPr>
              <a:t>для 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индивидуализации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детей.</a:t>
            </a:r>
            <a:r>
              <a:rPr sz="1500" dirty="0">
                <a:latin typeface="Constantia"/>
                <a:cs typeface="Constantia"/>
              </a:rPr>
              <a:t> В</a:t>
            </a:r>
            <a:r>
              <a:rPr sz="1500" spc="-2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схему</a:t>
            </a:r>
            <a:r>
              <a:rPr sz="1500" spc="-9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ежедневного</a:t>
            </a:r>
            <a:r>
              <a:rPr sz="1500" spc="-1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планирования</a:t>
            </a:r>
            <a:r>
              <a:rPr sz="1500" spc="-3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предлагается</a:t>
            </a:r>
            <a:endParaRPr sz="1500">
              <a:latin typeface="Constantia"/>
              <a:cs typeface="Constantia"/>
            </a:endParaRPr>
          </a:p>
          <a:p>
            <a:pPr marL="12700">
              <a:lnSpc>
                <a:spcPts val="1260"/>
              </a:lnSpc>
            </a:pPr>
            <a:r>
              <a:rPr sz="1500" spc="-10" dirty="0">
                <a:latin typeface="Constantia"/>
                <a:cs typeface="Constantia"/>
              </a:rPr>
              <a:t>включать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планирование</a:t>
            </a:r>
            <a:r>
              <a:rPr sz="1500" b="1" spc="-55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индивидуальной</a:t>
            </a:r>
            <a:r>
              <a:rPr sz="1500" b="1" spc="-45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работы</a:t>
            </a:r>
            <a:r>
              <a:rPr sz="1500" b="1" spc="-55" dirty="0">
                <a:latin typeface="Constantia"/>
                <a:cs typeface="Constantia"/>
              </a:rPr>
              <a:t> </a:t>
            </a:r>
            <a:r>
              <a:rPr sz="1500" b="1" dirty="0">
                <a:latin typeface="Constantia"/>
                <a:cs typeface="Constantia"/>
              </a:rPr>
              <a:t>с</a:t>
            </a:r>
            <a:r>
              <a:rPr sz="1500" b="1" spc="-85" dirty="0">
                <a:latin typeface="Constantia"/>
                <a:cs typeface="Constantia"/>
              </a:rPr>
              <a:t> </a:t>
            </a:r>
            <a:r>
              <a:rPr sz="1500" b="1" spc="-10" dirty="0">
                <a:latin typeface="Constantia"/>
                <a:cs typeface="Constantia"/>
              </a:rPr>
              <a:t>детьми.</a:t>
            </a:r>
            <a:endParaRPr sz="1500">
              <a:latin typeface="Constantia"/>
              <a:cs typeface="Constantia"/>
            </a:endParaRPr>
          </a:p>
          <a:p>
            <a:pPr marL="12700" marR="5080">
              <a:lnSpc>
                <a:spcPct val="80000"/>
              </a:lnSpc>
              <a:spcBef>
                <a:spcPts val="180"/>
              </a:spcBef>
            </a:pPr>
            <a:r>
              <a:rPr sz="1500" spc="-30" dirty="0">
                <a:latin typeface="Constantia"/>
                <a:cs typeface="Constantia"/>
              </a:rPr>
              <a:t>Также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схему</a:t>
            </a:r>
            <a:r>
              <a:rPr sz="1500" spc="-8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ежедневного</a:t>
            </a:r>
            <a:r>
              <a:rPr sz="1500" spc="-7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планирования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предлагается</a:t>
            </a:r>
            <a:r>
              <a:rPr sz="1500" spc="-1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включать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организацию</a:t>
            </a:r>
            <a:r>
              <a:rPr sz="1500" spc="-5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ситуаций </a:t>
            </a:r>
            <a:r>
              <a:rPr sz="1500" spc="-36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для </a:t>
            </a:r>
            <a:r>
              <a:rPr sz="1500" spc="-10" dirty="0">
                <a:latin typeface="Constantia"/>
                <a:cs typeface="Constantia"/>
              </a:rPr>
              <a:t>самостоятельной деятельности детей, что </a:t>
            </a:r>
            <a:r>
              <a:rPr sz="1500" spc="-25" dirty="0">
                <a:latin typeface="Constantia"/>
                <a:cs typeface="Constantia"/>
              </a:rPr>
              <a:t>тоже </a:t>
            </a:r>
            <a:r>
              <a:rPr sz="1500" spc="-10" dirty="0">
                <a:latin typeface="Constantia"/>
                <a:cs typeface="Constantia"/>
              </a:rPr>
              <a:t>влияет </a:t>
            </a:r>
            <a:r>
              <a:rPr sz="1500" spc="-5" dirty="0">
                <a:latin typeface="Constantia"/>
                <a:cs typeface="Constantia"/>
              </a:rPr>
              <a:t>на </a:t>
            </a:r>
            <a:r>
              <a:rPr sz="1500" spc="-10" dirty="0">
                <a:latin typeface="Constantia"/>
                <a:cs typeface="Constantia"/>
              </a:rPr>
              <a:t>создание условий </a:t>
            </a:r>
            <a:r>
              <a:rPr sz="1500" dirty="0">
                <a:latin typeface="Constantia"/>
                <a:cs typeface="Constantia"/>
              </a:rPr>
              <a:t>для 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индивидуализации</a:t>
            </a:r>
            <a:r>
              <a:rPr sz="1500" spc="-7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дошкольного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образования.</a:t>
            </a:r>
            <a:endParaRPr sz="15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07998" y="1350947"/>
          <a:ext cx="8163559" cy="31070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0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8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46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2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6719">
                <a:tc>
                  <a:txBody>
                    <a:bodyPr/>
                    <a:lstStyle/>
                    <a:p>
                      <a:pPr marL="44450">
                        <a:lnSpc>
                          <a:spcPts val="1610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/п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47625">
                        <a:lnSpc>
                          <a:spcPts val="1620"/>
                        </a:lnSpc>
                        <a:spcBef>
                          <a:spcPts val="20"/>
                        </a:spcBef>
                      </a:pPr>
                      <a:r>
                        <a:rPr sz="1400" spc="-5" dirty="0">
                          <a:latin typeface="Tahoma"/>
                          <a:cs typeface="Tahoma"/>
                        </a:rPr>
                        <a:t>Дата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 м</a:t>
                      </a:r>
                      <a:r>
                        <a:rPr sz="1400" spc="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400" spc="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прия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ия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36195">
                        <a:lnSpc>
                          <a:spcPts val="1620"/>
                        </a:lnSpc>
                        <a:spcBef>
                          <a:spcPts val="20"/>
                        </a:spcBef>
                        <a:tabLst>
                          <a:tab pos="1103630" algn="l"/>
                        </a:tabLst>
                      </a:pPr>
                      <a:r>
                        <a:rPr sz="1400" spc="5" dirty="0">
                          <a:latin typeface="Tahoma"/>
                          <a:cs typeface="Tahoma"/>
                        </a:rPr>
                        <a:t>Фо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рма	пр</a:t>
                      </a:r>
                      <a:r>
                        <a:rPr sz="1400" spc="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2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400" spc="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ния  мероприятия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610"/>
                        </a:lnSpc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Тема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мероприятия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610"/>
                        </a:lnSpc>
                      </a:pPr>
                      <a:r>
                        <a:rPr sz="1400" spc="-5" dirty="0">
                          <a:latin typeface="Tahoma"/>
                          <a:cs typeface="Tahoma"/>
                        </a:rPr>
                        <a:t>Задача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7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67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67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7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0156" y="113198"/>
            <a:ext cx="755332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Ежедневное</a:t>
            </a:r>
            <a:r>
              <a:rPr sz="1600" b="1" spc="-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планирование</a:t>
            </a:r>
            <a:r>
              <a:rPr sz="1600" b="1" spc="-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воспитательно-образовательного</a:t>
            </a:r>
            <a:r>
              <a:rPr sz="1600" b="1" spc="-5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процесса.</a:t>
            </a:r>
            <a:endParaRPr sz="16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Формы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индивидуального</a:t>
            </a:r>
            <a:r>
              <a:rPr sz="1600" b="1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или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подгруппового</a:t>
            </a:r>
            <a:r>
              <a:rPr sz="1600" b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взаимодействия</a:t>
            </a:r>
            <a:r>
              <a:rPr sz="1600" b="1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с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детьми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1600" b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режимных </a:t>
            </a:r>
            <a:r>
              <a:rPr sz="1600" b="1" spc="-3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моментах</a:t>
            </a:r>
            <a:r>
              <a:rPr sz="1600" b="1" spc="-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через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444D26"/>
                </a:solidFill>
                <a:latin typeface="Calibri"/>
                <a:cs typeface="Calibri"/>
              </a:rPr>
              <a:t>основные</a:t>
            </a:r>
            <a:r>
              <a:rPr sz="1600" b="1" spc="-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виды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детской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деятельности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767715" algn="l"/>
                <a:tab pos="2038350" algn="l"/>
              </a:tabLst>
            </a:pPr>
            <a:r>
              <a:rPr sz="1600" b="1" dirty="0">
                <a:solidFill>
                  <a:srgbClr val="444D26"/>
                </a:solidFill>
                <a:latin typeface="Calibri"/>
                <a:cs typeface="Calibri"/>
              </a:rPr>
              <a:t>на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«</a:t>
            </a:r>
            <a:r>
              <a:rPr sz="1600" b="1" u="heavy" spc="-5" dirty="0">
                <a:solidFill>
                  <a:srgbClr val="444D26"/>
                </a:solidFill>
                <a:uFill>
                  <a:solidFill>
                    <a:srgbClr val="434C25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»</a:t>
            </a:r>
            <a:r>
              <a:rPr sz="1600" b="1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u="heavy" spc="-5" dirty="0">
                <a:solidFill>
                  <a:srgbClr val="444D26"/>
                </a:solidFill>
                <a:uFill>
                  <a:solidFill>
                    <a:srgbClr val="434C25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u="heavy" dirty="0">
                <a:solidFill>
                  <a:srgbClr val="444D26"/>
                </a:solidFill>
                <a:uFill>
                  <a:solidFill>
                    <a:srgbClr val="434C25"/>
                  </a:solidFill>
                </a:uFill>
                <a:latin typeface="Times New Roman"/>
                <a:cs typeface="Times New Roman"/>
              </a:rPr>
              <a:t>	</a:t>
            </a:r>
            <a:endParaRPr sz="16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79370" y="1350947"/>
          <a:ext cx="8592185" cy="5344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64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5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90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0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59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34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59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34321">
                <a:tc>
                  <a:txBody>
                    <a:bodyPr/>
                    <a:lstStyle/>
                    <a:p>
                      <a:pPr marL="41910" marR="49530">
                        <a:lnSpc>
                          <a:spcPct val="991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Организован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ная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но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ть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детей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взрослых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2705" marR="46990" indent="-1270" algn="ctr">
                        <a:lnSpc>
                          <a:spcPct val="98200"/>
                        </a:lnSpc>
                        <a:spcBef>
                          <a:spcPts val="15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Игровая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но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сть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64135" indent="1270" algn="ctr">
                        <a:lnSpc>
                          <a:spcPct val="98200"/>
                        </a:lnSpc>
                        <a:spcBef>
                          <a:spcPts val="15"/>
                        </a:spcBef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оммуник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ти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вная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но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ть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4610" marR="46990" algn="ctr">
                        <a:lnSpc>
                          <a:spcPct val="99100"/>
                        </a:lnSpc>
                        <a:spcBef>
                          <a:spcPts val="5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П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ава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  о-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исследовател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ьская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46990" indent="1270" algn="ctr">
                        <a:lnSpc>
                          <a:spcPct val="988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га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ь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ная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но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сть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56515" indent="-15875" algn="just">
                        <a:lnSpc>
                          <a:spcPct val="982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же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.  ку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тура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  фольклор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6830" algn="ctr">
                        <a:lnSpc>
                          <a:spcPct val="982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Са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моо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б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у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живание,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труд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0960" marR="52069" indent="-1270" algn="ctr">
                        <a:lnSpc>
                          <a:spcPct val="98800"/>
                        </a:lnSpc>
                        <a:spcBef>
                          <a:spcPts val="10"/>
                        </a:spcBef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он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трукти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вная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нос  ть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46355" algn="ctr">
                        <a:lnSpc>
                          <a:spcPct val="988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б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аз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ите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льная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нос  ть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45720" algn="ctr">
                        <a:lnSpc>
                          <a:spcPct val="988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Музыкал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ьная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ость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2975">
                <a:tc>
                  <a:txBody>
                    <a:bodyPr/>
                    <a:lstStyle/>
                    <a:p>
                      <a:pPr marL="42545" marR="301625">
                        <a:lnSpc>
                          <a:spcPct val="982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Первая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по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ина  дня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3654">
                <a:tc>
                  <a:txBody>
                    <a:bodyPr/>
                    <a:lstStyle/>
                    <a:p>
                      <a:pPr marL="41910">
                        <a:lnSpc>
                          <a:spcPts val="126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Прогулка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8856">
                <a:tc>
                  <a:txBody>
                    <a:bodyPr/>
                    <a:lstStyle/>
                    <a:p>
                      <a:pPr marL="41910" marR="301625">
                        <a:lnSpc>
                          <a:spcPct val="98200"/>
                        </a:lnSpc>
                        <a:spcBef>
                          <a:spcPts val="1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Вторая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ина  дня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11694">
                <a:tc>
                  <a:txBody>
                    <a:bodyPr/>
                    <a:lstStyle/>
                    <a:p>
                      <a:pPr marL="41910">
                        <a:lnSpc>
                          <a:spcPts val="126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Прогулка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297" y="897148"/>
            <a:ext cx="8293100" cy="53892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5875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Планирование</a:t>
            </a:r>
            <a:r>
              <a:rPr sz="1600" b="1" spc="-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воспитательно-образовательной</a:t>
            </a:r>
            <a:r>
              <a:rPr sz="1600" b="1" spc="-5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деятельности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–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5" dirty="0">
                <a:solidFill>
                  <a:srgbClr val="444D26"/>
                </a:solidFill>
                <a:latin typeface="Calibri"/>
                <a:cs typeface="Calibri"/>
              </a:rPr>
              <a:t>это</a:t>
            </a:r>
            <a:r>
              <a:rPr sz="1600" b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рабочий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отчётный </a:t>
            </a:r>
            <a:r>
              <a:rPr sz="16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документ</a:t>
            </a:r>
            <a:r>
              <a:rPr sz="1600" b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педагога,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1600" b="1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котором</a:t>
            </a:r>
            <a:r>
              <a:rPr sz="1600" b="1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заблаговременно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определяется</a:t>
            </a:r>
            <a:r>
              <a:rPr sz="1600" b="1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порядок,</a:t>
            </a:r>
            <a:r>
              <a:rPr sz="1600" b="1" spc="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последовательность </a:t>
            </a:r>
            <a:r>
              <a:rPr sz="1600" b="1" spc="-3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осуществления воспитательно-образовательной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деятельности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с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указанием необходимых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 условий,</a:t>
            </a:r>
            <a:r>
              <a:rPr sz="1600" b="1" spc="-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используемых</a:t>
            </a:r>
            <a:r>
              <a:rPr sz="1600" b="1" spc="-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средств,</a:t>
            </a:r>
            <a:r>
              <a:rPr sz="1600" b="1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форм</a:t>
            </a:r>
            <a:r>
              <a:rPr sz="16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и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методов.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В основу</a:t>
            </a:r>
            <a:r>
              <a:rPr sz="1600" b="1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планирования</a:t>
            </a:r>
            <a:r>
              <a:rPr sz="16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заложены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 основные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принципы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дошкольного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 образования:</a:t>
            </a:r>
            <a:endParaRPr sz="1600">
              <a:latin typeface="Calibri"/>
              <a:cs typeface="Calibri"/>
            </a:endParaRPr>
          </a:p>
          <a:p>
            <a:pPr marL="12700" marR="759460">
              <a:lnSpc>
                <a:spcPct val="100000"/>
              </a:lnSpc>
              <a:buAutoNum type="arabicParenR"/>
              <a:tabLst>
                <a:tab pos="223520" algn="l"/>
              </a:tabLst>
            </a:pP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полноценное</a:t>
            </a:r>
            <a:r>
              <a:rPr sz="16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проживание</a:t>
            </a:r>
            <a:r>
              <a:rPr sz="16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ребенком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всех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этапов</a:t>
            </a:r>
            <a:r>
              <a:rPr sz="1600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детства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(младенческого,</a:t>
            </a:r>
            <a:r>
              <a:rPr sz="16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раннего</a:t>
            </a:r>
            <a:r>
              <a:rPr sz="16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и </a:t>
            </a:r>
            <a:r>
              <a:rPr sz="1600" spc="-35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дошкольного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возраста),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обогащение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(амплификация)</a:t>
            </a:r>
            <a:r>
              <a:rPr sz="16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детского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развития;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AutoNum type="arabicParenR"/>
              <a:tabLst>
                <a:tab pos="223520" algn="l"/>
              </a:tabLst>
            </a:pP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построение</a:t>
            </a:r>
            <a:r>
              <a:rPr sz="1600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образовательной</a:t>
            </a:r>
            <a:r>
              <a:rPr sz="16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деятельности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на</a:t>
            </a:r>
            <a:r>
              <a:rPr sz="16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основе</a:t>
            </a:r>
            <a:r>
              <a:rPr sz="16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индивидуальных</a:t>
            </a:r>
            <a:r>
              <a:rPr sz="1600" spc="-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особенностей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каждого</a:t>
            </a:r>
            <a:r>
              <a:rPr sz="1600" spc="-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ребенка,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при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котором</a:t>
            </a:r>
            <a:r>
              <a:rPr sz="16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сам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ребенок</a:t>
            </a:r>
            <a:r>
              <a:rPr sz="1600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становится</a:t>
            </a:r>
            <a:r>
              <a:rPr sz="16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активным в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выборе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содержания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своего </a:t>
            </a:r>
            <a:r>
              <a:rPr sz="1600" spc="-3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образования, становится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субъектом</a:t>
            </a:r>
            <a:r>
              <a:rPr sz="1600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образования (далее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– индивидуализация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 дошкольного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образования);</a:t>
            </a:r>
            <a:endParaRPr sz="1600">
              <a:latin typeface="Calibri"/>
              <a:cs typeface="Calibri"/>
            </a:endParaRPr>
          </a:p>
          <a:p>
            <a:pPr marL="12700" marR="905510">
              <a:lnSpc>
                <a:spcPct val="100000"/>
              </a:lnSpc>
              <a:buAutoNum type="arabicParenR"/>
              <a:tabLst>
                <a:tab pos="223520" algn="l"/>
              </a:tabLst>
            </a:pP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содействие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6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сотрудничество</a:t>
            </a:r>
            <a:r>
              <a:rPr sz="1600" spc="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детей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6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взрослых,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признание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ребенка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полноценным </a:t>
            </a:r>
            <a:r>
              <a:rPr sz="1600" spc="-3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участником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(субъектом)</a:t>
            </a:r>
            <a:r>
              <a:rPr sz="1600" spc="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образовательных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отношений;</a:t>
            </a:r>
            <a:endParaRPr sz="1600">
              <a:latin typeface="Calibri"/>
              <a:cs typeface="Calibri"/>
            </a:endParaRPr>
          </a:p>
          <a:p>
            <a:pPr marL="268605" indent="-212725">
              <a:lnSpc>
                <a:spcPct val="100000"/>
              </a:lnSpc>
              <a:buAutoNum type="arabicParenR"/>
              <a:tabLst>
                <a:tab pos="269240" algn="l"/>
              </a:tabLst>
            </a:pP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поддержка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инициативы</a:t>
            </a:r>
            <a:r>
              <a:rPr sz="1600" spc="-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детей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различных</a:t>
            </a:r>
            <a:r>
              <a:rPr sz="16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видах</a:t>
            </a:r>
            <a:r>
              <a:rPr sz="1600" spc="-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деятельности;</a:t>
            </a:r>
            <a:endParaRPr sz="1600">
              <a:latin typeface="Calibri"/>
              <a:cs typeface="Calibri"/>
            </a:endParaRPr>
          </a:p>
          <a:p>
            <a:pPr marL="222885" indent="-210820">
              <a:lnSpc>
                <a:spcPct val="100000"/>
              </a:lnSpc>
              <a:buAutoNum type="arabicParenR"/>
              <a:tabLst>
                <a:tab pos="223520" algn="l"/>
              </a:tabLst>
            </a:pP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сотрудничество</a:t>
            </a:r>
            <a:r>
              <a:rPr sz="1600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Организации</a:t>
            </a:r>
            <a:r>
              <a:rPr sz="1600" spc="-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с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семьей;</a:t>
            </a:r>
            <a:endParaRPr sz="1600">
              <a:latin typeface="Calibri"/>
              <a:cs typeface="Calibri"/>
            </a:endParaRPr>
          </a:p>
          <a:p>
            <a:pPr marL="222885" indent="-210820">
              <a:lnSpc>
                <a:spcPct val="100000"/>
              </a:lnSpc>
              <a:buAutoNum type="arabicParenR"/>
              <a:tabLst>
                <a:tab pos="223520" algn="l"/>
              </a:tabLst>
            </a:pP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приобщение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детей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к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социокультурным</a:t>
            </a:r>
            <a:r>
              <a:rPr sz="1600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нормам,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традициям</a:t>
            </a:r>
            <a:r>
              <a:rPr sz="16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семьи,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общества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государства;</a:t>
            </a:r>
            <a:endParaRPr sz="1600">
              <a:latin typeface="Calibri"/>
              <a:cs typeface="Calibri"/>
            </a:endParaRPr>
          </a:p>
          <a:p>
            <a:pPr marL="12700" marR="29209">
              <a:lnSpc>
                <a:spcPct val="100000"/>
              </a:lnSpc>
              <a:buAutoNum type="arabicParenR"/>
              <a:tabLst>
                <a:tab pos="223520" algn="l"/>
              </a:tabLst>
            </a:pP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формирование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познавательных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интересов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познавательных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действий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ребенка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различных </a:t>
            </a:r>
            <a:r>
              <a:rPr sz="1600" spc="-35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видах</a:t>
            </a:r>
            <a:r>
              <a:rPr sz="1600" spc="-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деятельности;</a:t>
            </a:r>
            <a:endParaRPr sz="1600">
              <a:latin typeface="Calibri"/>
              <a:cs typeface="Calibri"/>
            </a:endParaRPr>
          </a:p>
          <a:p>
            <a:pPr marL="12700" marR="384175">
              <a:lnSpc>
                <a:spcPct val="100000"/>
              </a:lnSpc>
              <a:buAutoNum type="arabicParenR"/>
              <a:tabLst>
                <a:tab pos="223520" algn="l"/>
              </a:tabLst>
            </a:pP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возрастная</a:t>
            </a:r>
            <a:r>
              <a:rPr sz="16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адекватность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дошкольного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образования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(соответствие</a:t>
            </a:r>
            <a:r>
              <a:rPr sz="1600" spc="5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условий,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требований, </a:t>
            </a:r>
            <a:r>
              <a:rPr sz="1600" spc="-3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444D26"/>
                </a:solidFill>
                <a:latin typeface="Calibri"/>
                <a:cs typeface="Calibri"/>
              </a:rPr>
              <a:t>методов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возрасту</a:t>
            </a:r>
            <a:r>
              <a:rPr sz="16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и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особенностям</a:t>
            </a:r>
            <a:r>
              <a:rPr sz="1600" spc="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развития);</a:t>
            </a:r>
            <a:endParaRPr sz="1600">
              <a:latin typeface="Calibri"/>
              <a:cs typeface="Calibri"/>
            </a:endParaRPr>
          </a:p>
          <a:p>
            <a:pPr marL="222885" indent="-210820">
              <a:lnSpc>
                <a:spcPct val="100000"/>
              </a:lnSpc>
              <a:buAutoNum type="arabicParenR"/>
              <a:tabLst>
                <a:tab pos="223520" algn="l"/>
              </a:tabLst>
            </a:pP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учет</a:t>
            </a:r>
            <a:r>
              <a:rPr sz="16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444D26"/>
                </a:solidFill>
                <a:latin typeface="Calibri"/>
                <a:cs typeface="Calibri"/>
              </a:rPr>
              <a:t>этнокультурной</a:t>
            </a:r>
            <a:r>
              <a:rPr sz="16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ситуации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развития</a:t>
            </a:r>
            <a:r>
              <a:rPr sz="1600" spc="-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детей.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4458" y="341814"/>
            <a:ext cx="82340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Опыт</a:t>
            </a:r>
            <a:r>
              <a:rPr spc="5" dirty="0"/>
              <a:t> </a:t>
            </a:r>
            <a:r>
              <a:rPr spc="-5" dirty="0"/>
              <a:t>планирования</a:t>
            </a:r>
            <a:r>
              <a:rPr dirty="0"/>
              <a:t> </a:t>
            </a:r>
            <a:r>
              <a:rPr spc="-5" dirty="0"/>
              <a:t>индивидуального</a:t>
            </a:r>
            <a:r>
              <a:rPr spc="-25" dirty="0"/>
              <a:t> </a:t>
            </a:r>
            <a:r>
              <a:rPr dirty="0"/>
              <a:t>и</a:t>
            </a:r>
            <a:r>
              <a:rPr spc="15" dirty="0"/>
              <a:t> </a:t>
            </a:r>
            <a:r>
              <a:rPr spc="-10" dirty="0"/>
              <a:t>подгруппового взаимодействия</a:t>
            </a:r>
            <a:r>
              <a:rPr spc="-25" dirty="0"/>
              <a:t> </a:t>
            </a:r>
            <a:r>
              <a:rPr dirty="0"/>
              <a:t>с</a:t>
            </a:r>
            <a:r>
              <a:rPr spc="10" dirty="0"/>
              <a:t> </a:t>
            </a:r>
            <a:r>
              <a:rPr spc="-10" dirty="0"/>
              <a:t>детьми </a:t>
            </a:r>
            <a:r>
              <a:rPr spc="-390" dirty="0"/>
              <a:t> </a:t>
            </a:r>
            <a:r>
              <a:rPr dirty="0"/>
              <a:t>в</a:t>
            </a:r>
            <a:r>
              <a:rPr spc="-15" dirty="0"/>
              <a:t> </a:t>
            </a:r>
            <a:r>
              <a:rPr spc="-5" dirty="0"/>
              <a:t>режимных</a:t>
            </a:r>
            <a:r>
              <a:rPr spc="-25" dirty="0"/>
              <a:t> </a:t>
            </a:r>
            <a:r>
              <a:rPr spc="-5" dirty="0"/>
              <a:t>моментах</a:t>
            </a:r>
            <a:r>
              <a:rPr spc="5" dirty="0"/>
              <a:t> </a:t>
            </a:r>
            <a:r>
              <a:rPr dirty="0"/>
              <a:t>через</a:t>
            </a:r>
            <a:r>
              <a:rPr spc="-40" dirty="0"/>
              <a:t> </a:t>
            </a:r>
            <a:r>
              <a:rPr spc="-5" dirty="0"/>
              <a:t>основные</a:t>
            </a:r>
            <a:r>
              <a:rPr spc="-15" dirty="0"/>
              <a:t> </a:t>
            </a:r>
            <a:r>
              <a:rPr spc="-5" dirty="0"/>
              <a:t>виды</a:t>
            </a:r>
            <a:r>
              <a:rPr spc="15" dirty="0"/>
              <a:t> </a:t>
            </a:r>
            <a:r>
              <a:rPr spc="-15" dirty="0"/>
              <a:t>детской </a:t>
            </a:r>
            <a:r>
              <a:rPr spc="-10" dirty="0"/>
              <a:t>деятельности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07934" y="1136639"/>
          <a:ext cx="8939530" cy="5728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9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4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53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66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966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81215"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  <a:spcBef>
                          <a:spcPts val="21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организован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19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Игровая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19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Коммуникатив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Познавательно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Двигатель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Художественн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Самообслуж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  <a:spcBef>
                          <a:spcPts val="22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Конструктивн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0"/>
                        </a:lnSpc>
                        <a:spcBef>
                          <a:spcPts val="22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Изобразитель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0"/>
                        </a:lnSpc>
                        <a:spcBef>
                          <a:spcPts val="22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Музыкальн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708"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ная</a:t>
                      </a:r>
                      <a:r>
                        <a:rPr sz="1000" spc="2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деятель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ная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</a:pPr>
                      <a:r>
                        <a:rPr sz="1000" dirty="0">
                          <a:latin typeface="Tahoma"/>
                          <a:cs typeface="Tahoma"/>
                        </a:rPr>
                        <a:t>-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ная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</a:pPr>
                      <a:r>
                        <a:rPr sz="1000" dirty="0">
                          <a:latin typeface="Tahoma"/>
                          <a:cs typeface="Tahoma"/>
                        </a:rPr>
                        <a:t>ая</a:t>
                      </a:r>
                      <a:r>
                        <a:rPr sz="10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культура</a:t>
                      </a:r>
                      <a:r>
                        <a:rPr sz="10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ивание,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0"/>
                        </a:lnSpc>
                      </a:pPr>
                      <a:r>
                        <a:rPr sz="1000" dirty="0">
                          <a:latin typeface="Tahoma"/>
                          <a:cs typeface="Tahoma"/>
                        </a:rPr>
                        <a:t>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ная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</a:pPr>
                      <a:r>
                        <a:rPr sz="1000" dirty="0">
                          <a:latin typeface="Tahoma"/>
                          <a:cs typeface="Tahoma"/>
                        </a:rPr>
                        <a:t>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167">
                <a:tc>
                  <a:txBody>
                    <a:bodyPr/>
                    <a:lstStyle/>
                    <a:p>
                      <a:pPr marL="41910">
                        <a:lnSpc>
                          <a:spcPts val="108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ность</a:t>
                      </a:r>
                      <a:r>
                        <a:rPr sz="10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детей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8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исследователь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деятельно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фольклор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труд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деятельно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169"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0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взрослых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0"/>
                        </a:lnSpc>
                        <a:spcBef>
                          <a:spcPts val="1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ская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3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7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396">
                <a:tc>
                  <a:txBody>
                    <a:bodyPr/>
                    <a:lstStyle/>
                    <a:p>
                      <a:pPr marL="42545">
                        <a:lnSpc>
                          <a:spcPts val="1100"/>
                        </a:lnSpc>
                        <a:spcBef>
                          <a:spcPts val="22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Первая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0"/>
                        </a:lnSpc>
                        <a:spcBef>
                          <a:spcPts val="22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Сюжетно-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0"/>
                        </a:lnSpc>
                        <a:spcBef>
                          <a:spcPts val="229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Беседа</a:t>
                      </a:r>
                      <a:r>
                        <a:rPr sz="1000" spc="-4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«Моя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  <a:spcBef>
                          <a:spcPts val="215"/>
                        </a:spcBef>
                      </a:pPr>
                      <a:r>
                        <a:rPr sz="1000" spc="-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Работа</a:t>
                      </a:r>
                      <a:r>
                        <a:rPr sz="1000" spc="-60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в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  <a:spcBef>
                          <a:spcPts val="21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Пальчиков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  <a:spcBef>
                          <a:spcPts val="219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Капутикян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С.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Закреплять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Организация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  <a:spcBef>
                          <a:spcPts val="21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Ритмическ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0786"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половина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ролевая</a:t>
                      </a:r>
                      <a:r>
                        <a:rPr sz="1000" spc="-7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игра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дружная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10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уголке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«Моя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навыки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самостоятель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ая</a:t>
                      </a:r>
                      <a:r>
                        <a:rPr sz="1000" spc="23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гимнас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2993"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дня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«Дочки-матери»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семья»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природы,</a:t>
                      </a:r>
                      <a:r>
                        <a:rPr sz="1000" spc="-6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уход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гимнастик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бабушка»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мытья</a:t>
                      </a:r>
                      <a:r>
                        <a:rPr sz="1000" spc="-70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рук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ной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тика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15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Игры</a:t>
                      </a:r>
                      <a:r>
                        <a:rPr sz="1000" spc="-5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по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за</a:t>
                      </a:r>
                      <a:r>
                        <a:rPr sz="1000" spc="-4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растениями.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1000" spc="-4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«Семья»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перед</a:t>
                      </a:r>
                      <a:r>
                        <a:rPr sz="1000" spc="-60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едой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деятельности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«Помирил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26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  <a:spcBef>
                          <a:spcPts val="10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интересам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Наблюдение</a:t>
                      </a:r>
                      <a:r>
                        <a:rPr sz="1000" spc="24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з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000" spc="-5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с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ись»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38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10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детей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5"/>
                        </a:lnSpc>
                      </a:pPr>
                      <a:r>
                        <a:rPr sz="1000" spc="-5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1000" spc="-50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solidFill>
                            <a:srgbClr val="4F6228"/>
                          </a:solidFill>
                          <a:latin typeface="Tahoma"/>
                          <a:cs typeface="Tahoma"/>
                        </a:rPr>
                        <a:t>луком.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крупным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93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75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конструкторо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70"/>
                        </a:lnSpc>
                      </a:pPr>
                      <a:r>
                        <a:rPr sz="1000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м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1333">
                <a:tc>
                  <a:txBody>
                    <a:bodyPr/>
                    <a:lstStyle/>
                    <a:p>
                      <a:pPr marL="41910">
                        <a:lnSpc>
                          <a:spcPts val="1155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Прогулка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19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Дидактическая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Беседа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Наблюдение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Подвижна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Закреплять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  <a:spcBef>
                          <a:spcPts val="225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Организация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rowSpan="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870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7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игра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7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«Мамочка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7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за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я</a:t>
                      </a:r>
                      <a:r>
                        <a:rPr sz="1000" spc="-4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игра</a:t>
                      </a:r>
                      <a:r>
                        <a:rPr sz="1000" spc="-3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с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7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навыки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самостоятель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910">
                        <a:lnSpc>
                          <a:spcPts val="112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Словесная</a:t>
                      </a:r>
                      <a:r>
                        <a:rPr sz="10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игра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910">
                        <a:lnSpc>
                          <a:spcPts val="112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моя»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  <a:spcBef>
                          <a:spcPts val="20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состоянием</a:t>
                      </a:r>
                      <a:r>
                        <a:rPr sz="10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latin typeface="Tahoma"/>
                          <a:cs typeface="Tahoma"/>
                        </a:rPr>
                        <a:t>по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2545">
                        <a:lnSpc>
                          <a:spcPts val="112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раздевания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26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речевым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ной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32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годы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сопровожд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5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деятельности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16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Совместные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ением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000" spc="-60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по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09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8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действия,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8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«Птичка</a:t>
                      </a:r>
                      <a:r>
                        <a:rPr sz="1000" spc="-5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конструирова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18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исследование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птенчики»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0"/>
                        </a:lnSpc>
                        <a:spcBef>
                          <a:spcPts val="15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нию</a:t>
                      </a:r>
                      <a:r>
                        <a:rPr sz="1000" spc="-60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дома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70"/>
                        </a:lnSpc>
                      </a:pPr>
                      <a:r>
                        <a:rPr sz="1000" spc="-10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для</a:t>
                      </a:r>
                      <a:r>
                        <a:rPr sz="1000" spc="-5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семьи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1328">
                <a:tc>
                  <a:txBody>
                    <a:bodyPr/>
                    <a:lstStyle/>
                    <a:p>
                      <a:pPr marL="42545">
                        <a:lnSpc>
                          <a:spcPts val="1100"/>
                        </a:lnSpc>
                        <a:spcBef>
                          <a:spcPts val="22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Вторая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0"/>
                        </a:lnSpc>
                        <a:spcBef>
                          <a:spcPts val="22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Дидактические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row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  <a:spcBef>
                          <a:spcPts val="215"/>
                        </a:spcBef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Комплекс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Чтение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20"/>
                        </a:spcBef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Формироват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  <a:spcBef>
                          <a:spcPts val="21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Нетрадицион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0857">
                <a:tc>
                  <a:txBody>
                    <a:bodyPr/>
                    <a:lstStyle/>
                    <a:p>
                      <a:pPr marL="42545">
                        <a:lnSpc>
                          <a:spcPts val="109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половина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игры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гимнастик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стихотворения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ь</a:t>
                      </a:r>
                      <a:r>
                        <a:rPr sz="1000" spc="-50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привычку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ное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1729"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дня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  <a:spcBef>
                          <a:spcPts val="10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«Предметы</a:t>
                      </a:r>
                      <a:r>
                        <a:rPr sz="1000" spc="-6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после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:</a:t>
                      </a:r>
                      <a:r>
                        <a:rPr sz="1000" spc="25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Пивоварова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следить</a:t>
                      </a:r>
                      <a:r>
                        <a:rPr sz="1000" spc="-5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за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рисование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38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95"/>
                        </a:lnSpc>
                        <a:spcBef>
                          <a:spcPts val="1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сюжеты»,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дневного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</a:pPr>
                      <a:r>
                        <a:rPr sz="100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И.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«Бабушка»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  <a:spcBef>
                          <a:spcPts val="10"/>
                        </a:spcBef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своим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ладошками.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15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085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«Профессии</a:t>
                      </a:r>
                      <a:r>
                        <a:rPr sz="1000" spc="-4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–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сна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внешним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Тема: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20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ассоциации»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Игра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632423"/>
                          </a:solidFill>
                          <a:latin typeface="Tahoma"/>
                          <a:cs typeface="Tahoma"/>
                        </a:rPr>
                        <a:t>видом.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«Солнышко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539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«Козлятуш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1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для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мамы»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24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ки-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93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7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ребятушки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834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70"/>
                        </a:lnSpc>
                      </a:pPr>
                      <a:r>
                        <a:rPr sz="100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80770">
                <a:tc>
                  <a:txBody>
                    <a:bodyPr/>
                    <a:lstStyle/>
                    <a:p>
                      <a:pPr marL="41910">
                        <a:lnSpc>
                          <a:spcPts val="1155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Прогулка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15"/>
                        </a:spcBef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Самостоятельны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15"/>
                        </a:spcBef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Подвижна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5"/>
                        </a:lnSpc>
                        <a:spcBef>
                          <a:spcPts val="215"/>
                        </a:spcBef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Закреплять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524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1000" spc="-40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игры</a:t>
                      </a:r>
                      <a:r>
                        <a:rPr sz="1000" spc="-40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по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я</a:t>
                      </a:r>
                      <a:r>
                        <a:rPr sz="1000" spc="-6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игра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10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навыки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516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сюжету</a:t>
                      </a:r>
                      <a:r>
                        <a:rPr sz="1000" spc="-6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игры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«Наседка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95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самостоятел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500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85"/>
                        </a:lnSpc>
                      </a:pP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«Дочки</a:t>
                      </a:r>
                      <a:r>
                        <a:rPr sz="1000" spc="-50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5" dirty="0">
                          <a:solidFill>
                            <a:srgbClr val="00B0F0"/>
                          </a:solidFill>
                          <a:latin typeface="Tahoma"/>
                          <a:cs typeface="Tahoma"/>
                        </a:rPr>
                        <a:t>матери»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80"/>
                        </a:lnSpc>
                      </a:pPr>
                      <a:r>
                        <a:rPr sz="1000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и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080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ьно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93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919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ahoma"/>
                          <a:cs typeface="Tahoma"/>
                        </a:rPr>
                        <a:t>цыплята»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919"/>
                        </a:lnSpc>
                      </a:pPr>
                      <a:r>
                        <a:rPr sz="1000" spc="-5" dirty="0">
                          <a:latin typeface="Tahoma"/>
                          <a:cs typeface="Tahoma"/>
                        </a:rPr>
                        <a:t>одеваться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60522" y="1544828"/>
            <a:ext cx="47739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Алгоритм</a:t>
            </a:r>
            <a:r>
              <a:rPr spc="-35" dirty="0"/>
              <a:t> </a:t>
            </a:r>
            <a:r>
              <a:rPr spc="-5" dirty="0"/>
              <a:t>заполнения</a:t>
            </a:r>
            <a:r>
              <a:rPr spc="-25" dirty="0"/>
              <a:t> </a:t>
            </a:r>
            <a:r>
              <a:rPr spc="-10" dirty="0"/>
              <a:t>таблицы</a:t>
            </a:r>
            <a:r>
              <a:rPr spc="15" dirty="0"/>
              <a:t> </a:t>
            </a:r>
            <a:r>
              <a:rPr spc="-5" dirty="0"/>
              <a:t>(Приложение</a:t>
            </a:r>
            <a:r>
              <a:rPr spc="-10" dirty="0"/>
              <a:t> </a:t>
            </a:r>
            <a:r>
              <a:rPr spc="-5" dirty="0"/>
              <a:t>4)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956307"/>
            <a:ext cx="7992745" cy="35852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6385" marR="352425" indent="-274320">
              <a:lnSpc>
                <a:spcPct val="100000"/>
              </a:lnSpc>
              <a:spcBef>
                <a:spcPts val="95"/>
              </a:spcBef>
              <a:buClr>
                <a:srgbClr val="E7BC29"/>
              </a:buClr>
              <a:buSzPct val="93750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600" spc="-5" dirty="0">
                <a:latin typeface="Constantia"/>
                <a:cs typeface="Constantia"/>
              </a:rPr>
              <a:t>–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40" dirty="0">
                <a:latin typeface="Constantia"/>
                <a:cs typeface="Constantia"/>
              </a:rPr>
              <a:t>Тему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недели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не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обязательно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рассматривать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за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один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день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во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всех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видах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детской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деятельности,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можно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разбить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на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всю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неделю.</a:t>
            </a:r>
            <a:endParaRPr sz="1600">
              <a:latin typeface="Constantia"/>
              <a:cs typeface="Constantia"/>
            </a:endParaRPr>
          </a:p>
          <a:p>
            <a:pPr marL="287020" marR="5080" indent="-274955">
              <a:lnSpc>
                <a:spcPct val="100000"/>
              </a:lnSpc>
              <a:spcBef>
                <a:spcPts val="384"/>
              </a:spcBef>
              <a:buClr>
                <a:srgbClr val="E7BC29"/>
              </a:buClr>
              <a:buSzPct val="93750"/>
              <a:buFont typeface="Segoe UI Symbol"/>
              <a:buChar char="⚫"/>
              <a:tabLst>
                <a:tab pos="335280" algn="l"/>
                <a:tab pos="335915" algn="l"/>
              </a:tabLst>
            </a:pPr>
            <a:r>
              <a:rPr dirty="0"/>
              <a:t>	</a:t>
            </a:r>
            <a:r>
              <a:rPr sz="1600" spc="-5" dirty="0">
                <a:latin typeface="Constantia"/>
                <a:cs typeface="Constantia"/>
              </a:rPr>
              <a:t>–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После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распределения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темы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по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видам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на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неделю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можно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приступить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к планированию индивидуальной или </a:t>
            </a:r>
            <a:r>
              <a:rPr sz="1600" spc="-15" dirty="0">
                <a:latin typeface="Constantia"/>
                <a:cs typeface="Constantia"/>
              </a:rPr>
              <a:t>подгрупповой </a:t>
            </a:r>
            <a:r>
              <a:rPr sz="1600" spc="-10" dirty="0">
                <a:latin typeface="Constantia"/>
                <a:cs typeface="Constantia"/>
              </a:rPr>
              <a:t>деятельности </a:t>
            </a:r>
            <a:r>
              <a:rPr sz="1600" spc="-5" dirty="0">
                <a:latin typeface="Constantia"/>
                <a:cs typeface="Constantia"/>
              </a:rPr>
              <a:t>с детьми,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исходя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из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35" dirty="0">
                <a:latin typeface="Constantia"/>
                <a:cs typeface="Constantia"/>
              </a:rPr>
              <a:t>результатов</a:t>
            </a:r>
            <a:r>
              <a:rPr sz="1600" spc="-20" dirty="0">
                <a:latin typeface="Constantia"/>
                <a:cs typeface="Constantia"/>
              </a:rPr>
              <a:t> наблюдений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воспитателя.</a:t>
            </a:r>
            <a:endParaRPr sz="1600">
              <a:latin typeface="Constantia"/>
              <a:cs typeface="Constantia"/>
            </a:endParaRPr>
          </a:p>
          <a:p>
            <a:pPr marL="287020" marR="10795" indent="-274955">
              <a:lnSpc>
                <a:spcPct val="100000"/>
              </a:lnSpc>
              <a:spcBef>
                <a:spcPts val="380"/>
              </a:spcBef>
              <a:buClr>
                <a:srgbClr val="E7BC29"/>
              </a:buClr>
              <a:buSzPct val="93750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600" spc="-5" dirty="0">
                <a:latin typeface="Constantia"/>
                <a:cs typeface="Constantia"/>
              </a:rPr>
              <a:t>– </a:t>
            </a:r>
            <a:r>
              <a:rPr sz="1600" spc="-15" dirty="0">
                <a:latin typeface="Constantia"/>
                <a:cs typeface="Constantia"/>
              </a:rPr>
              <a:t>После </a:t>
            </a:r>
            <a:r>
              <a:rPr sz="1600" spc="-20" dirty="0">
                <a:latin typeface="Constantia"/>
                <a:cs typeface="Constantia"/>
              </a:rPr>
              <a:t>того </a:t>
            </a:r>
            <a:r>
              <a:rPr sz="1600" spc="-5" dirty="0">
                <a:latin typeface="Constantia"/>
                <a:cs typeface="Constantia"/>
              </a:rPr>
              <a:t>как </a:t>
            </a:r>
            <a:r>
              <a:rPr sz="1600" spc="-10" dirty="0">
                <a:latin typeface="Constantia"/>
                <a:cs typeface="Constantia"/>
              </a:rPr>
              <a:t>распределена тема </a:t>
            </a:r>
            <a:r>
              <a:rPr sz="1600" spc="-5" dirty="0">
                <a:latin typeface="Constantia"/>
                <a:cs typeface="Constantia"/>
              </a:rPr>
              <a:t>по видам </a:t>
            </a:r>
            <a:r>
              <a:rPr sz="1600" spc="-10" dirty="0">
                <a:latin typeface="Constantia"/>
                <a:cs typeface="Constantia"/>
              </a:rPr>
              <a:t>деятельности </a:t>
            </a:r>
            <a:r>
              <a:rPr sz="1600" spc="-5" dirty="0">
                <a:latin typeface="Constantia"/>
                <a:cs typeface="Constantia"/>
              </a:rPr>
              <a:t>на </a:t>
            </a:r>
            <a:r>
              <a:rPr sz="1600" spc="-15" dirty="0">
                <a:latin typeface="Constantia"/>
                <a:cs typeface="Constantia"/>
              </a:rPr>
              <a:t>неделю, 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за</a:t>
            </a:r>
            <a:r>
              <a:rPr sz="1600" spc="-10" dirty="0">
                <a:latin typeface="Constantia"/>
                <a:cs typeface="Constantia"/>
              </a:rPr>
              <a:t>п</a:t>
            </a:r>
            <a:r>
              <a:rPr sz="1600" spc="-5" dirty="0">
                <a:latin typeface="Constantia"/>
                <a:cs typeface="Constantia"/>
              </a:rPr>
              <a:t>ла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ова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дивид</a:t>
            </a:r>
            <a:r>
              <a:rPr sz="1600" spc="-20" dirty="0">
                <a:latin typeface="Constantia"/>
                <a:cs typeface="Constantia"/>
              </a:rPr>
              <a:t>у</a:t>
            </a:r>
            <a:r>
              <a:rPr sz="1600" spc="-5" dirty="0">
                <a:latin typeface="Constantia"/>
                <a:cs typeface="Constantia"/>
              </a:rPr>
              <a:t>аль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15" dirty="0">
                <a:latin typeface="Constantia"/>
                <a:cs typeface="Constantia"/>
              </a:rPr>
              <a:t>а</a:t>
            </a:r>
            <a:r>
              <a:rPr sz="1600" spc="-5" dirty="0">
                <a:latin typeface="Constantia"/>
                <a:cs typeface="Constantia"/>
              </a:rPr>
              <a:t>я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ея</a:t>
            </a:r>
            <a:r>
              <a:rPr sz="1600" spc="-20" dirty="0">
                <a:latin typeface="Constantia"/>
                <a:cs typeface="Constantia"/>
              </a:rPr>
              <a:t>т</a:t>
            </a:r>
            <a:r>
              <a:rPr sz="1600" spc="-30" dirty="0">
                <a:latin typeface="Constantia"/>
                <a:cs typeface="Constantia"/>
              </a:rPr>
              <a:t>е</a:t>
            </a:r>
            <a:r>
              <a:rPr sz="1600" spc="-5" dirty="0">
                <a:latin typeface="Constantia"/>
                <a:cs typeface="Constantia"/>
              </a:rPr>
              <a:t>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ст</a:t>
            </a:r>
            <a:r>
              <a:rPr sz="1600" spc="-5" dirty="0">
                <a:latin typeface="Constantia"/>
                <a:cs typeface="Constantia"/>
              </a:rPr>
              <a:t>ь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9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10" dirty="0">
                <a:latin typeface="Constantia"/>
                <a:cs typeface="Constantia"/>
              </a:rPr>
              <a:t>т</a:t>
            </a:r>
            <a:r>
              <a:rPr sz="1600" spc="-5" dirty="0">
                <a:latin typeface="Constantia"/>
                <a:cs typeface="Constantia"/>
              </a:rPr>
              <a:t>ь</a:t>
            </a:r>
            <a:r>
              <a:rPr sz="1600" spc="-10" dirty="0">
                <a:latin typeface="Constantia"/>
                <a:cs typeface="Constantia"/>
              </a:rPr>
              <a:t>м</a:t>
            </a:r>
            <a:r>
              <a:rPr sz="1600" spc="-5" dirty="0">
                <a:latin typeface="Constantia"/>
                <a:cs typeface="Constantia"/>
              </a:rPr>
              <a:t>и,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с</a:t>
            </a:r>
            <a:r>
              <a:rPr sz="1600" spc="-35" dirty="0">
                <a:latin typeface="Constantia"/>
                <a:cs typeface="Constantia"/>
              </a:rPr>
              <a:t>т</a:t>
            </a:r>
            <a:r>
              <a:rPr sz="1600" spc="-5" dirty="0">
                <a:latin typeface="Constantia"/>
                <a:cs typeface="Constantia"/>
              </a:rPr>
              <a:t>аю</a:t>
            </a:r>
            <a:r>
              <a:rPr sz="1600" spc="-35" dirty="0">
                <a:latin typeface="Constantia"/>
                <a:cs typeface="Constantia"/>
              </a:rPr>
              <a:t>т</a:t>
            </a:r>
            <a:r>
              <a:rPr sz="1600" spc="-10" dirty="0">
                <a:latin typeface="Constantia"/>
                <a:cs typeface="Constantia"/>
              </a:rPr>
              <a:t>с</a:t>
            </a:r>
            <a:r>
              <a:rPr sz="1600" spc="-5" dirty="0">
                <a:latin typeface="Constantia"/>
                <a:cs typeface="Constantia"/>
              </a:rPr>
              <a:t>я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еза</a:t>
            </a:r>
            <a:r>
              <a:rPr sz="1600" spc="-10" dirty="0">
                <a:latin typeface="Constantia"/>
                <a:cs typeface="Constantia"/>
              </a:rPr>
              <a:t>п</a:t>
            </a:r>
            <a:r>
              <a:rPr sz="1600" spc="-80" dirty="0">
                <a:latin typeface="Constantia"/>
                <a:cs typeface="Constantia"/>
              </a:rPr>
              <a:t>о</a:t>
            </a:r>
            <a:r>
              <a:rPr sz="1600" spc="-5" dirty="0">
                <a:latin typeface="Constantia"/>
                <a:cs typeface="Constantia"/>
              </a:rPr>
              <a:t>л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10" dirty="0">
                <a:latin typeface="Constantia"/>
                <a:cs typeface="Constantia"/>
              </a:rPr>
              <a:t>нн</a:t>
            </a:r>
            <a:r>
              <a:rPr sz="1600" spc="-5" dirty="0">
                <a:latin typeface="Constantia"/>
                <a:cs typeface="Constantia"/>
              </a:rPr>
              <a:t>ые  </a:t>
            </a:r>
            <a:r>
              <a:rPr sz="1600" spc="-10" dirty="0">
                <a:latin typeface="Constantia"/>
                <a:cs typeface="Constantia"/>
              </a:rPr>
              <a:t>графы. </a:t>
            </a:r>
            <a:r>
              <a:rPr sz="1600" spc="-5" dirty="0">
                <a:latin typeface="Constantia"/>
                <a:cs typeface="Constantia"/>
              </a:rPr>
              <a:t>В этих </a:t>
            </a:r>
            <a:r>
              <a:rPr sz="1600" spc="-10" dirty="0">
                <a:latin typeface="Constantia"/>
                <a:cs typeface="Constantia"/>
              </a:rPr>
              <a:t>графах </a:t>
            </a:r>
            <a:r>
              <a:rPr sz="1600" spc="-15" dirty="0">
                <a:latin typeface="Constantia"/>
                <a:cs typeface="Constantia"/>
              </a:rPr>
              <a:t>можно </a:t>
            </a:r>
            <a:r>
              <a:rPr sz="1600" spc="-10" dirty="0">
                <a:latin typeface="Constantia"/>
                <a:cs typeface="Constantia"/>
              </a:rPr>
              <a:t>прописать организацию </a:t>
            </a:r>
            <a:r>
              <a:rPr sz="1600" spc="-5" dirty="0">
                <a:latin typeface="Constantia"/>
                <a:cs typeface="Constantia"/>
              </a:rPr>
              <a:t>ситуации для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самостоятельной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детей.</a:t>
            </a:r>
            <a:r>
              <a:rPr sz="1600" spc="-15" dirty="0">
                <a:latin typeface="Constantia"/>
                <a:cs typeface="Constantia"/>
              </a:rPr>
              <a:t> Это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может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быть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созданная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игровая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ситуация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 игровых зонах, </a:t>
            </a:r>
            <a:r>
              <a:rPr sz="1600" spc="-10" dirty="0">
                <a:latin typeface="Constantia"/>
                <a:cs typeface="Constantia"/>
              </a:rPr>
              <a:t>тематических </a:t>
            </a:r>
            <a:r>
              <a:rPr sz="1600" spc="-20" dirty="0">
                <a:latin typeface="Constantia"/>
                <a:cs typeface="Constantia"/>
              </a:rPr>
              <a:t>уголках. </a:t>
            </a:r>
            <a:r>
              <a:rPr sz="1600" spc="-10" dirty="0">
                <a:latin typeface="Constantia"/>
                <a:cs typeface="Constantia"/>
              </a:rPr>
              <a:t>Мы </a:t>
            </a:r>
            <a:r>
              <a:rPr sz="1600" spc="-5" dirty="0">
                <a:latin typeface="Constantia"/>
                <a:cs typeface="Constantia"/>
              </a:rPr>
              <a:t>не </a:t>
            </a:r>
            <a:r>
              <a:rPr sz="1600" spc="-20" dirty="0">
                <a:latin typeface="Constantia"/>
                <a:cs typeface="Constantia"/>
              </a:rPr>
              <a:t>должны </a:t>
            </a:r>
            <a:r>
              <a:rPr sz="1600" spc="-10" dirty="0">
                <a:latin typeface="Constantia"/>
                <a:cs typeface="Constantia"/>
              </a:rPr>
              <a:t>забывать, </a:t>
            </a:r>
            <a:r>
              <a:rPr sz="1600" spc="-15" dirty="0">
                <a:latin typeface="Constantia"/>
                <a:cs typeface="Constantia"/>
              </a:rPr>
              <a:t>что </a:t>
            </a:r>
            <a:r>
              <a:rPr sz="1600" spc="-5" dirty="0">
                <a:latin typeface="Constantia"/>
                <a:cs typeface="Constantia"/>
              </a:rPr>
              <a:t>у ребенка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должен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быть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выбор</a:t>
            </a:r>
            <a:r>
              <a:rPr sz="1600" spc="-9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для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принятия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решения,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чем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ему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заняться.</a:t>
            </a:r>
            <a:endParaRPr sz="1600">
              <a:latin typeface="Constantia"/>
              <a:cs typeface="Constantia"/>
            </a:endParaRPr>
          </a:p>
          <a:p>
            <a:pPr marL="287020" marR="427355" indent="-274320">
              <a:lnSpc>
                <a:spcPct val="100000"/>
              </a:lnSpc>
              <a:spcBef>
                <a:spcPts val="385"/>
              </a:spcBef>
              <a:buClr>
                <a:srgbClr val="E7BC29"/>
              </a:buClr>
              <a:buSzPct val="93750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600" b="1" spc="-15" dirty="0">
                <a:latin typeface="Constantia"/>
                <a:cs typeface="Constantia"/>
              </a:rPr>
              <a:t>Список </a:t>
            </a:r>
            <a:r>
              <a:rPr sz="1600" b="1" spc="-10" dirty="0">
                <a:latin typeface="Constantia"/>
                <a:cs typeface="Constantia"/>
              </a:rPr>
              <a:t>рекомендуемой литературы </a:t>
            </a:r>
            <a:r>
              <a:rPr sz="1600" spc="-5" dirty="0">
                <a:latin typeface="Constantia"/>
                <a:cs typeface="Constantia"/>
              </a:rPr>
              <a:t>по </a:t>
            </a:r>
            <a:r>
              <a:rPr sz="1600" spc="-10" dirty="0">
                <a:latin typeface="Constantia"/>
                <a:cs typeface="Constantia"/>
              </a:rPr>
              <a:t>теме рекомендаций </a:t>
            </a:r>
            <a:r>
              <a:rPr sz="1600" spc="-20" dirty="0">
                <a:latin typeface="Constantia"/>
                <a:cs typeface="Constantia"/>
              </a:rPr>
              <a:t>составляется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алфавитном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порядке,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соответствии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современными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правилами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оформления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литературных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источников.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45879" rIns="0" bIns="0" rtlCol="0">
            <a:spAutoFit/>
          </a:bodyPr>
          <a:lstStyle/>
          <a:p>
            <a:pPr marL="2955925" marR="5080" indent="-238823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Алгоритм</a:t>
            </a:r>
            <a:r>
              <a:rPr spc="5" dirty="0"/>
              <a:t> </a:t>
            </a:r>
            <a:r>
              <a:rPr spc="-5" dirty="0"/>
              <a:t>составления</a:t>
            </a:r>
            <a:r>
              <a:rPr dirty="0"/>
              <a:t> </a:t>
            </a:r>
            <a:r>
              <a:rPr spc="-5" dirty="0"/>
              <a:t>планирования</a:t>
            </a:r>
            <a:r>
              <a:rPr spc="25" dirty="0"/>
              <a:t> </a:t>
            </a:r>
            <a:r>
              <a:rPr spc="-10" dirty="0"/>
              <a:t>воспитательно-образовательной </a:t>
            </a:r>
            <a:r>
              <a:rPr spc="-395" dirty="0"/>
              <a:t> </a:t>
            </a:r>
            <a:r>
              <a:rPr spc="-10" dirty="0"/>
              <a:t>деятельности</a:t>
            </a:r>
            <a:r>
              <a:rPr spc="-50" dirty="0"/>
              <a:t> </a:t>
            </a:r>
            <a:r>
              <a:rPr spc="-10" dirty="0"/>
              <a:t>педагога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956307"/>
            <a:ext cx="7687309" cy="30492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272415" indent="-274955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Constantia"/>
                <a:cs typeface="Constantia"/>
              </a:rPr>
              <a:t>Планирование </a:t>
            </a:r>
            <a:r>
              <a:rPr sz="1600" spc="-15" dirty="0">
                <a:latin typeface="Constantia"/>
                <a:cs typeface="Constantia"/>
              </a:rPr>
              <a:t>состоит </a:t>
            </a:r>
            <a:r>
              <a:rPr sz="1600" spc="-5" dirty="0">
                <a:latin typeface="Constantia"/>
                <a:cs typeface="Constantia"/>
              </a:rPr>
              <a:t>из </a:t>
            </a:r>
            <a:r>
              <a:rPr sz="1600" spc="-10" dirty="0">
                <a:latin typeface="Constantia"/>
                <a:cs typeface="Constantia"/>
              </a:rPr>
              <a:t>трех разделов: </a:t>
            </a:r>
            <a:r>
              <a:rPr sz="1600" b="1" spc="-10" dirty="0">
                <a:latin typeface="Constantia"/>
                <a:cs typeface="Constantia"/>
              </a:rPr>
              <a:t>организационного, </a:t>
            </a:r>
            <a:r>
              <a:rPr sz="1600" b="1" spc="-15" dirty="0">
                <a:latin typeface="Constantia"/>
                <a:cs typeface="Constantia"/>
              </a:rPr>
              <a:t>воспитательно- </a:t>
            </a:r>
            <a:r>
              <a:rPr sz="1600" b="1" spc="-370" dirty="0">
                <a:latin typeface="Constantia"/>
                <a:cs typeface="Constantia"/>
              </a:rPr>
              <a:t> </a:t>
            </a:r>
            <a:r>
              <a:rPr sz="1600" b="1" spc="-15" dirty="0">
                <a:latin typeface="Constantia"/>
                <a:cs typeface="Constantia"/>
              </a:rPr>
              <a:t>образовательного,</a:t>
            </a:r>
            <a:r>
              <a:rPr sz="1600" b="1" spc="15" dirty="0">
                <a:latin typeface="Constantia"/>
                <a:cs typeface="Constantia"/>
              </a:rPr>
              <a:t> </a:t>
            </a:r>
            <a:r>
              <a:rPr sz="1600" b="1" spc="-20" dirty="0">
                <a:latin typeface="Constantia"/>
                <a:cs typeface="Constantia"/>
              </a:rPr>
              <a:t>методического.</a:t>
            </a:r>
            <a:endParaRPr sz="16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600" b="1" spc="-5" dirty="0">
                <a:latin typeface="Constantia"/>
                <a:cs typeface="Constantia"/>
              </a:rPr>
              <a:t>I</a:t>
            </a:r>
            <a:r>
              <a:rPr sz="1600" b="1" spc="-35" dirty="0">
                <a:latin typeface="Constantia"/>
                <a:cs typeface="Constantia"/>
              </a:rPr>
              <a:t> </a:t>
            </a:r>
            <a:r>
              <a:rPr sz="1600" b="1" spc="-15" dirty="0">
                <a:latin typeface="Constantia"/>
                <a:cs typeface="Constantia"/>
              </a:rPr>
              <a:t>раздел.</a:t>
            </a:r>
            <a:r>
              <a:rPr sz="1600" b="1" spc="35" dirty="0">
                <a:latin typeface="Constantia"/>
                <a:cs typeface="Constantia"/>
              </a:rPr>
              <a:t> </a:t>
            </a:r>
            <a:r>
              <a:rPr sz="1600" b="1" spc="-10" dirty="0">
                <a:latin typeface="Constantia"/>
                <a:cs typeface="Constantia"/>
              </a:rPr>
              <a:t>Организационная</a:t>
            </a:r>
            <a:r>
              <a:rPr sz="1600" b="1" spc="-40" dirty="0">
                <a:latin typeface="Constantia"/>
                <a:cs typeface="Constantia"/>
              </a:rPr>
              <a:t> </a:t>
            </a:r>
            <a:r>
              <a:rPr sz="1600" b="1" spc="-10" dirty="0">
                <a:latin typeface="Constantia"/>
                <a:cs typeface="Constantia"/>
              </a:rPr>
              <a:t>деятельность</a:t>
            </a:r>
            <a:endParaRPr sz="1600">
              <a:latin typeface="Constantia"/>
              <a:cs typeface="Constantia"/>
            </a:endParaRPr>
          </a:p>
          <a:p>
            <a:pPr marL="287020" marR="75565" indent="-274320">
              <a:lnSpc>
                <a:spcPct val="100000"/>
              </a:lnSpc>
              <a:spcBef>
                <a:spcPts val="385"/>
              </a:spcBef>
            </a:pPr>
            <a:r>
              <a:rPr sz="1600" b="1" spc="-5" dirty="0">
                <a:latin typeface="Constantia"/>
                <a:cs typeface="Constantia"/>
              </a:rPr>
              <a:t>1. </a:t>
            </a:r>
            <a:r>
              <a:rPr sz="1600" b="1" spc="-25" dirty="0">
                <a:latin typeface="Constantia"/>
                <a:cs typeface="Constantia"/>
              </a:rPr>
              <a:t>Титульный </a:t>
            </a:r>
            <a:r>
              <a:rPr sz="1600" b="1" spc="-10" dirty="0">
                <a:latin typeface="Constantia"/>
                <a:cs typeface="Constantia"/>
              </a:rPr>
              <a:t>лист: </a:t>
            </a:r>
            <a:r>
              <a:rPr sz="1600" spc="-25" dirty="0">
                <a:latin typeface="Constantia"/>
                <a:cs typeface="Constantia"/>
              </a:rPr>
              <a:t>содержит </a:t>
            </a:r>
            <a:r>
              <a:rPr sz="1600" spc="-5" dirty="0">
                <a:latin typeface="Constantia"/>
                <a:cs typeface="Constantia"/>
              </a:rPr>
              <a:t>название </a:t>
            </a:r>
            <a:r>
              <a:rPr sz="1600" spc="-10" dirty="0">
                <a:latin typeface="Constantia"/>
                <a:cs typeface="Constantia"/>
              </a:rPr>
              <a:t>документа, </a:t>
            </a:r>
            <a:r>
              <a:rPr sz="1600" spc="-5" dirty="0">
                <a:latin typeface="Constantia"/>
                <a:cs typeface="Constantia"/>
              </a:rPr>
              <a:t>название </a:t>
            </a:r>
            <a:r>
              <a:rPr sz="1600" spc="-10" dirty="0">
                <a:latin typeface="Constantia"/>
                <a:cs typeface="Constantia"/>
              </a:rPr>
              <a:t>образовательной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организации, </a:t>
            </a:r>
            <a:r>
              <a:rPr sz="1600" spc="-5" dirty="0">
                <a:latin typeface="Constantia"/>
                <a:cs typeface="Constantia"/>
              </a:rPr>
              <a:t>название </a:t>
            </a:r>
            <a:r>
              <a:rPr sz="1600" spc="-10" dirty="0">
                <a:latin typeface="Constantia"/>
                <a:cs typeface="Constantia"/>
              </a:rPr>
              <a:t>возрастной группы, </a:t>
            </a:r>
            <a:r>
              <a:rPr sz="1600" spc="-5" dirty="0">
                <a:latin typeface="Constantia"/>
                <a:cs typeface="Constantia"/>
              </a:rPr>
              <a:t>учебный </a:t>
            </a:r>
            <a:r>
              <a:rPr sz="1600" spc="-25" dirty="0">
                <a:latin typeface="Constantia"/>
                <a:cs typeface="Constantia"/>
              </a:rPr>
              <a:t>год, </a:t>
            </a:r>
            <a:r>
              <a:rPr sz="1600" spc="-40" dirty="0">
                <a:latin typeface="Constantia"/>
                <a:cs typeface="Constantia"/>
              </a:rPr>
              <a:t>Ф.И.О. </a:t>
            </a:r>
            <a:r>
              <a:rPr sz="1600" spc="-10" dirty="0">
                <a:latin typeface="Constantia"/>
                <a:cs typeface="Constantia"/>
              </a:rPr>
              <a:t>специалистов,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работающих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данной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группе.</a:t>
            </a:r>
            <a:endParaRPr sz="16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1600" i="1" spc="-10" dirty="0">
                <a:latin typeface="Constantia"/>
                <a:cs typeface="Constantia"/>
              </a:rPr>
              <a:t>Пример:</a:t>
            </a:r>
            <a:endParaRPr sz="1600">
              <a:latin typeface="Constantia"/>
              <a:cs typeface="Constantia"/>
            </a:endParaRPr>
          </a:p>
          <a:p>
            <a:pPr marL="1068705" marR="726440" algn="ctr">
              <a:lnSpc>
                <a:spcPct val="120000"/>
              </a:lnSpc>
              <a:tabLst>
                <a:tab pos="2635250" algn="l"/>
              </a:tabLst>
            </a:pPr>
            <a:r>
              <a:rPr sz="1600" dirty="0">
                <a:latin typeface="Constantia"/>
                <a:cs typeface="Constantia"/>
              </a:rPr>
              <a:t>П</a:t>
            </a:r>
            <a:r>
              <a:rPr sz="1600" spc="-5" dirty="0">
                <a:latin typeface="Constantia"/>
                <a:cs typeface="Constantia"/>
              </a:rPr>
              <a:t>ла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ова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ие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" dirty="0">
                <a:latin typeface="Constantia"/>
                <a:cs typeface="Constantia"/>
              </a:rPr>
              <a:t>во</a:t>
            </a:r>
            <a:r>
              <a:rPr sz="1600" spc="-10" dirty="0">
                <a:latin typeface="Constantia"/>
                <a:cs typeface="Constantia"/>
              </a:rPr>
              <a:t>сп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35" dirty="0">
                <a:latin typeface="Constantia"/>
                <a:cs typeface="Constantia"/>
              </a:rPr>
              <a:t>т</a:t>
            </a:r>
            <a:r>
              <a:rPr sz="1600" spc="-40" dirty="0">
                <a:latin typeface="Constantia"/>
                <a:cs typeface="Constantia"/>
              </a:rPr>
              <a:t>а</a:t>
            </a:r>
            <a:r>
              <a:rPr sz="1600" spc="-25" dirty="0">
                <a:latin typeface="Constantia"/>
                <a:cs typeface="Constantia"/>
              </a:rPr>
              <a:t>т</a:t>
            </a:r>
            <a:r>
              <a:rPr sz="1600" spc="-30" dirty="0">
                <a:latin typeface="Constantia"/>
                <a:cs typeface="Constantia"/>
              </a:rPr>
              <a:t>е</a:t>
            </a:r>
            <a:r>
              <a:rPr sz="1600" spc="-5" dirty="0">
                <a:latin typeface="Constantia"/>
                <a:cs typeface="Constantia"/>
              </a:rPr>
              <a:t>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о-о</a:t>
            </a:r>
            <a:r>
              <a:rPr sz="1600" dirty="0">
                <a:latin typeface="Constantia"/>
                <a:cs typeface="Constantia"/>
              </a:rPr>
              <a:t>б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15" dirty="0">
                <a:latin typeface="Constantia"/>
                <a:cs typeface="Constantia"/>
              </a:rPr>
              <a:t>з</a:t>
            </a:r>
            <a:r>
              <a:rPr sz="1600" spc="-5" dirty="0">
                <a:latin typeface="Constantia"/>
                <a:cs typeface="Constantia"/>
              </a:rPr>
              <a:t>ов</a:t>
            </a:r>
            <a:r>
              <a:rPr sz="1600" spc="-40" dirty="0">
                <a:latin typeface="Constantia"/>
                <a:cs typeface="Constantia"/>
              </a:rPr>
              <a:t>а</a:t>
            </a:r>
            <a:r>
              <a:rPr sz="1600" spc="-25" dirty="0">
                <a:latin typeface="Constantia"/>
                <a:cs typeface="Constantia"/>
              </a:rPr>
              <a:t>т</a:t>
            </a:r>
            <a:r>
              <a:rPr sz="1600" spc="-30" dirty="0">
                <a:latin typeface="Constantia"/>
                <a:cs typeface="Constantia"/>
              </a:rPr>
              <a:t>е</a:t>
            </a:r>
            <a:r>
              <a:rPr sz="1600" spc="-5" dirty="0">
                <a:latin typeface="Constantia"/>
                <a:cs typeface="Constantia"/>
              </a:rPr>
              <a:t>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ой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ея</a:t>
            </a:r>
            <a:r>
              <a:rPr sz="1600" spc="-20" dirty="0">
                <a:latin typeface="Constantia"/>
                <a:cs typeface="Constantia"/>
              </a:rPr>
              <a:t>т</a:t>
            </a:r>
            <a:r>
              <a:rPr sz="1600" spc="-30" dirty="0">
                <a:latin typeface="Constantia"/>
                <a:cs typeface="Constantia"/>
              </a:rPr>
              <a:t>е</a:t>
            </a:r>
            <a:r>
              <a:rPr sz="1600" spc="-5" dirty="0">
                <a:latin typeface="Constantia"/>
                <a:cs typeface="Constantia"/>
              </a:rPr>
              <a:t>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ст</a:t>
            </a:r>
            <a:r>
              <a:rPr sz="1600" spc="-5" dirty="0">
                <a:latin typeface="Constantia"/>
                <a:cs typeface="Constantia"/>
              </a:rPr>
              <a:t>и  в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старшей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группе </a:t>
            </a:r>
            <a:r>
              <a:rPr sz="1600" spc="-5" dirty="0">
                <a:latin typeface="Constantia"/>
                <a:cs typeface="Constantia"/>
              </a:rPr>
              <a:t>№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9 </a:t>
            </a:r>
            <a:r>
              <a:rPr sz="1600" spc="-10" dirty="0">
                <a:latin typeface="Constantia"/>
                <a:cs typeface="Constantia"/>
              </a:rPr>
              <a:t>«Шалунишки»</a:t>
            </a:r>
            <a:endParaRPr sz="1600">
              <a:latin typeface="Constantia"/>
              <a:cs typeface="Constantia"/>
            </a:endParaRPr>
          </a:p>
          <a:p>
            <a:pPr marL="384175" algn="ctr">
              <a:lnSpc>
                <a:spcPct val="100000"/>
              </a:lnSpc>
              <a:spcBef>
                <a:spcPts val="385"/>
              </a:spcBef>
            </a:pPr>
            <a:r>
              <a:rPr sz="1600" spc="-25" dirty="0">
                <a:latin typeface="Constantia"/>
                <a:cs typeface="Constantia"/>
              </a:rPr>
              <a:t>ГБОУ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«Гимназия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№</a:t>
            </a:r>
            <a:r>
              <a:rPr sz="1600" spc="1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1528»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дошкольное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отделение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№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3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на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2014–2015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учебный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год.</a:t>
            </a:r>
            <a:endParaRPr sz="1600">
              <a:latin typeface="Constantia"/>
              <a:cs typeface="Constantia"/>
            </a:endParaRPr>
          </a:p>
          <a:p>
            <a:pPr marL="382270" algn="ctr">
              <a:lnSpc>
                <a:spcPct val="100000"/>
              </a:lnSpc>
              <a:spcBef>
                <a:spcPts val="384"/>
              </a:spcBef>
            </a:pPr>
            <a:r>
              <a:rPr sz="1600" spc="-15" dirty="0">
                <a:latin typeface="Constantia"/>
                <a:cs typeface="Constantia"/>
              </a:rPr>
              <a:t>В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сп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35" dirty="0">
                <a:latin typeface="Constantia"/>
                <a:cs typeface="Constantia"/>
              </a:rPr>
              <a:t>т</a:t>
            </a:r>
            <a:r>
              <a:rPr sz="1600" spc="-40" dirty="0">
                <a:latin typeface="Constantia"/>
                <a:cs typeface="Constantia"/>
              </a:rPr>
              <a:t>а</a:t>
            </a:r>
            <a:r>
              <a:rPr sz="1600" spc="-25" dirty="0">
                <a:latin typeface="Constantia"/>
                <a:cs typeface="Constantia"/>
              </a:rPr>
              <a:t>т</a:t>
            </a:r>
            <a:r>
              <a:rPr sz="1600" spc="-30" dirty="0">
                <a:latin typeface="Constantia"/>
                <a:cs typeface="Constantia"/>
              </a:rPr>
              <a:t>е</a:t>
            </a:r>
            <a:r>
              <a:rPr sz="1600" spc="-5" dirty="0">
                <a:latin typeface="Constantia"/>
                <a:cs typeface="Constantia"/>
              </a:rPr>
              <a:t>ли: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П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5" dirty="0">
                <a:latin typeface="Constantia"/>
                <a:cs typeface="Constantia"/>
              </a:rPr>
              <a:t>о</a:t>
            </a:r>
            <a:r>
              <a:rPr sz="1600" spc="-40" dirty="0">
                <a:latin typeface="Constantia"/>
                <a:cs typeface="Constantia"/>
              </a:rPr>
              <a:t>х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ова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Н.</a:t>
            </a:r>
            <a:r>
              <a:rPr sz="1600" spc="-50" dirty="0">
                <a:latin typeface="Constantia"/>
                <a:cs typeface="Constantia"/>
              </a:rPr>
              <a:t>В</a:t>
            </a:r>
            <a:r>
              <a:rPr sz="1600" spc="-10" dirty="0">
                <a:latin typeface="Constantia"/>
                <a:cs typeface="Constantia"/>
              </a:rPr>
              <a:t>.</a:t>
            </a:r>
            <a:r>
              <a:rPr sz="1600" spc="-5" dirty="0">
                <a:latin typeface="Constantia"/>
                <a:cs typeface="Constantia"/>
              </a:rPr>
              <a:t>,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dirty="0">
                <a:latin typeface="Constantia"/>
                <a:cs typeface="Constantia"/>
              </a:rPr>
              <a:t>З</a:t>
            </a:r>
            <a:r>
              <a:rPr sz="1600" spc="-5" dirty="0">
                <a:latin typeface="Constantia"/>
                <a:cs typeface="Constantia"/>
              </a:rPr>
              <a:t>ай</a:t>
            </a:r>
            <a:r>
              <a:rPr sz="1600" spc="-15" dirty="0">
                <a:latin typeface="Constantia"/>
                <a:cs typeface="Constantia"/>
              </a:rPr>
              <a:t>ц</a:t>
            </a:r>
            <a:r>
              <a:rPr sz="1600" spc="-5" dirty="0">
                <a:latin typeface="Constantia"/>
                <a:cs typeface="Constantia"/>
              </a:rPr>
              <a:t>ева</a:t>
            </a:r>
            <a:r>
              <a:rPr sz="1600" spc="-12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Л.</a:t>
            </a:r>
            <a:r>
              <a:rPr sz="1600" spc="-5" dirty="0">
                <a:latin typeface="Constantia"/>
                <a:cs typeface="Constantia"/>
              </a:rPr>
              <a:t>А.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2711" y="912162"/>
            <a:ext cx="689990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Список</a:t>
            </a:r>
            <a:r>
              <a:rPr sz="1800" b="1" spc="-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воспитанников,</a:t>
            </a:r>
            <a:r>
              <a:rPr sz="1800" b="1" spc="-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сведения</a:t>
            </a:r>
            <a:r>
              <a:rPr sz="1800" b="1" spc="-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о</a:t>
            </a:r>
            <a:r>
              <a:rPr sz="1800" b="1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них</a:t>
            </a:r>
            <a:r>
              <a:rPr sz="1800" b="1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(представлен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виде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таблицы)</a:t>
            </a:r>
            <a:endParaRPr sz="18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50850" y="1710011"/>
          <a:ext cx="8248650" cy="3368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3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9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1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34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035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52811">
                <a:tc>
                  <a:txBody>
                    <a:bodyPr/>
                    <a:lstStyle/>
                    <a:p>
                      <a:pPr marL="82550">
                        <a:lnSpc>
                          <a:spcPts val="1380"/>
                        </a:lnSpc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№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30"/>
                        </a:lnSpc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Ф.И.</a:t>
                      </a:r>
                      <a:endParaRPr sz="1200">
                        <a:latin typeface="Tahoma"/>
                        <a:cs typeface="Tahoma"/>
                      </a:endParaRPr>
                    </a:p>
                    <a:p>
                      <a:pPr marL="61594" marR="52705" algn="ctr">
                        <a:lnSpc>
                          <a:spcPts val="1390"/>
                        </a:lnSpc>
                        <a:spcBef>
                          <a:spcPts val="85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восп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ит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анн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к  а</a:t>
                      </a:r>
                      <a:r>
                        <a:rPr sz="1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группы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ts val="1380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Адрес,</a:t>
                      </a:r>
                      <a:r>
                        <a:rPr sz="12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телефон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40385">
                        <a:lnSpc>
                          <a:spcPts val="1380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Ф.И.О.</a:t>
                      </a:r>
                      <a:r>
                        <a:rPr sz="12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родителей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ts val="1380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Особенности</a:t>
                      </a:r>
                      <a:r>
                        <a:rPr sz="12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воспитанника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2898">
                <a:tc>
                  <a:txBody>
                    <a:bodyPr/>
                    <a:lstStyle/>
                    <a:p>
                      <a:pPr marL="60960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Зайцев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Ваня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0960" marR="53340">
                        <a:lnSpc>
                          <a:spcPts val="1440"/>
                        </a:lnSpc>
                        <a:spcBef>
                          <a:spcPts val="3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г.</a:t>
                      </a:r>
                      <a:r>
                        <a:rPr sz="1200" spc="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Зеленоград,</a:t>
                      </a:r>
                      <a:r>
                        <a:rPr sz="1200" spc="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д.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929,</a:t>
                      </a:r>
                      <a:r>
                        <a:rPr sz="1200" spc="2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кв.</a:t>
                      </a:r>
                      <a:r>
                        <a:rPr sz="1200" spc="2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169,</a:t>
                      </a:r>
                      <a:r>
                        <a:rPr sz="1200" spc="2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тел.</a:t>
                      </a:r>
                      <a:endParaRPr sz="1200">
                        <a:latin typeface="Tahoma"/>
                        <a:cs typeface="Tahoma"/>
                      </a:endParaRPr>
                    </a:p>
                    <a:p>
                      <a:pPr marL="60960">
                        <a:lnSpc>
                          <a:spcPts val="1345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(499)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731-44-21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0960" marR="55244">
                        <a:lnSpc>
                          <a:spcPts val="1390"/>
                        </a:lnSpc>
                        <a:spcBef>
                          <a:spcPts val="75"/>
                        </a:spcBef>
                        <a:tabLst>
                          <a:tab pos="1031240" algn="l"/>
                          <a:tab pos="2073910" algn="l"/>
                        </a:tabLst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рин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а	А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,	И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ван 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Петрович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0960" marR="5270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Аллергия</a:t>
                      </a:r>
                      <a:r>
                        <a:rPr sz="1200" spc="2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200" spc="25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томаты,</a:t>
                      </a:r>
                      <a:r>
                        <a:rPr sz="1200" spc="2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любит</a:t>
                      </a:r>
                      <a:r>
                        <a:rPr sz="1200" spc="2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спать</a:t>
                      </a:r>
                      <a:r>
                        <a:rPr sz="1200" spc="2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игрушкой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6327" y="1055038"/>
            <a:ext cx="49618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Режим</a:t>
            </a:r>
            <a:r>
              <a:rPr spc="-25" dirty="0"/>
              <a:t> </a:t>
            </a:r>
            <a:r>
              <a:rPr spc="-5" dirty="0"/>
              <a:t>дня</a:t>
            </a:r>
            <a:r>
              <a:rPr spc="30" dirty="0"/>
              <a:t> </a:t>
            </a:r>
            <a:r>
              <a:rPr spc="-10" dirty="0"/>
              <a:t>группы</a:t>
            </a:r>
            <a:r>
              <a:rPr spc="10" dirty="0"/>
              <a:t> </a:t>
            </a:r>
            <a:r>
              <a:rPr b="0" spc="-10" dirty="0">
                <a:latin typeface="Calibri"/>
                <a:cs typeface="Calibri"/>
              </a:rPr>
              <a:t>(представлен</a:t>
            </a:r>
            <a:r>
              <a:rPr b="0" spc="-5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в</a:t>
            </a:r>
            <a:r>
              <a:rPr b="0" spc="5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виде</a:t>
            </a:r>
            <a:r>
              <a:rPr b="0" spc="10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таблицы).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39493"/>
            <a:ext cx="8077200" cy="426847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286385" marR="5080" indent="536575" algn="just">
              <a:lnSpc>
                <a:spcPts val="1730"/>
              </a:lnSpc>
              <a:spcBef>
                <a:spcPts val="310"/>
              </a:spcBef>
            </a:pPr>
            <a:r>
              <a:rPr sz="1600" spc="-10" dirty="0">
                <a:latin typeface="Constantia"/>
                <a:cs typeface="Constantia"/>
              </a:rPr>
              <a:t>Одним</a:t>
            </a:r>
            <a:r>
              <a:rPr sz="1600" spc="-5" dirty="0">
                <a:latin typeface="Constantia"/>
                <a:cs typeface="Constantia"/>
              </a:rPr>
              <a:t> из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условий,</a:t>
            </a:r>
            <a:r>
              <a:rPr sz="1600" spc="-5" dirty="0">
                <a:latin typeface="Constantia"/>
                <a:cs typeface="Constantia"/>
              </a:rPr>
              <a:t> обеспечивающих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необходимый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уровень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физического, 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психологического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0" dirty="0">
                <a:latin typeface="Constantia"/>
                <a:cs typeface="Constantia"/>
              </a:rPr>
              <a:t>гармоничного </a:t>
            </a:r>
            <a:r>
              <a:rPr sz="1600" spc="-5" dirty="0">
                <a:latin typeface="Constantia"/>
                <a:cs typeface="Constantia"/>
              </a:rPr>
              <a:t>развития </a:t>
            </a:r>
            <a:r>
              <a:rPr sz="1600" spc="-10" dirty="0">
                <a:latin typeface="Constantia"/>
                <a:cs typeface="Constantia"/>
              </a:rPr>
              <a:t>детей, </a:t>
            </a:r>
            <a:r>
              <a:rPr sz="1600" spc="-15" dirty="0">
                <a:latin typeface="Constantia"/>
                <a:cs typeface="Constantia"/>
              </a:rPr>
              <a:t>является </a:t>
            </a:r>
            <a:r>
              <a:rPr sz="1600" spc="-5" dirty="0">
                <a:latin typeface="Constantia"/>
                <a:cs typeface="Constantia"/>
              </a:rPr>
              <a:t>организация режима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дня, </a:t>
            </a:r>
            <a:r>
              <a:rPr sz="1600" spc="-10" dirty="0">
                <a:latin typeface="Constantia"/>
                <a:cs typeface="Constantia"/>
              </a:rPr>
              <a:t>соответствующего возрастным психофизиологическим потребностям </a:t>
            </a:r>
            <a:r>
              <a:rPr sz="1600" spc="-5" dirty="0">
                <a:latin typeface="Constantia"/>
                <a:cs typeface="Constantia"/>
              </a:rPr>
              <a:t>ребенка.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Основу режима </a:t>
            </a:r>
            <a:r>
              <a:rPr sz="1600" spc="-15" dirty="0">
                <a:latin typeface="Constantia"/>
                <a:cs typeface="Constantia"/>
              </a:rPr>
              <a:t>составляет точно установленный </a:t>
            </a:r>
            <a:r>
              <a:rPr sz="1600" spc="-10" dirty="0">
                <a:latin typeface="Constantia"/>
                <a:cs typeface="Constantia"/>
              </a:rPr>
              <a:t>распорядок </a:t>
            </a:r>
            <a:r>
              <a:rPr sz="1600" spc="-5" dirty="0">
                <a:latin typeface="Constantia"/>
                <a:cs typeface="Constantia"/>
              </a:rPr>
              <a:t>сна и </a:t>
            </a:r>
            <a:r>
              <a:rPr sz="1600" spc="-10" dirty="0">
                <a:latin typeface="Constantia"/>
                <a:cs typeface="Constantia"/>
              </a:rPr>
              <a:t>бодрствования,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приемов </a:t>
            </a:r>
            <a:r>
              <a:rPr sz="1600" dirty="0">
                <a:latin typeface="Constantia"/>
                <a:cs typeface="Constantia"/>
              </a:rPr>
              <a:t>пищи, </a:t>
            </a:r>
            <a:r>
              <a:rPr sz="1600" spc="-5" dirty="0">
                <a:latin typeface="Constantia"/>
                <a:cs typeface="Constantia"/>
              </a:rPr>
              <a:t>гигиенических и </a:t>
            </a:r>
            <a:r>
              <a:rPr sz="1600" spc="-10" dirty="0">
                <a:latin typeface="Constantia"/>
                <a:cs typeface="Constantia"/>
              </a:rPr>
              <a:t>оздоровительных процедур, обязательных </a:t>
            </a:r>
            <a:r>
              <a:rPr sz="1600" spc="-5" dirty="0">
                <a:latin typeface="Constantia"/>
                <a:cs typeface="Constantia"/>
              </a:rPr>
              <a:t>видов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образовательной деятельности, </a:t>
            </a:r>
            <a:r>
              <a:rPr sz="1600" spc="-20" dirty="0">
                <a:latin typeface="Constantia"/>
                <a:cs typeface="Constantia"/>
              </a:rPr>
              <a:t>прогулок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0" dirty="0">
                <a:latin typeface="Constantia"/>
                <a:cs typeface="Constantia"/>
              </a:rPr>
              <a:t>самостоятельной деятельности </a:t>
            </a:r>
            <a:r>
              <a:rPr sz="1600" spc="-5" dirty="0">
                <a:latin typeface="Constantia"/>
                <a:cs typeface="Constantia"/>
              </a:rPr>
              <a:t>детей,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учитывающий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физиологические</a:t>
            </a:r>
            <a:r>
              <a:rPr sz="1600" spc="-5" dirty="0">
                <a:latin typeface="Constantia"/>
                <a:cs typeface="Constantia"/>
              </a:rPr>
              <a:t> потребности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физические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возможности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детей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определенного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возраста.</a:t>
            </a:r>
            <a:r>
              <a:rPr sz="1600" spc="-5" dirty="0">
                <a:latin typeface="Constantia"/>
                <a:cs typeface="Constantia"/>
              </a:rPr>
              <a:t> В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режим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входят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условия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проведения</a:t>
            </a:r>
            <a:r>
              <a:rPr sz="1600" spc="-5" dirty="0">
                <a:latin typeface="Constantia"/>
                <a:cs typeface="Constantia"/>
              </a:rPr>
              <a:t> и</a:t>
            </a:r>
            <a:r>
              <a:rPr sz="1600" spc="39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содержание </a:t>
            </a:r>
            <a:r>
              <a:rPr sz="1600" spc="-15" dirty="0">
                <a:latin typeface="Constantia"/>
                <a:cs typeface="Constantia"/>
              </a:rPr>
              <a:t> каждого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из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указанных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режимных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процессов.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Количественные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качественные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показатели </a:t>
            </a:r>
            <a:r>
              <a:rPr sz="1600" spc="-10" dirty="0">
                <a:latin typeface="Constantia"/>
                <a:cs typeface="Constantia"/>
              </a:rPr>
              <a:t>соответствуют как </a:t>
            </a:r>
            <a:r>
              <a:rPr sz="1600" spc="-5" dirty="0">
                <a:latin typeface="Constantia"/>
                <a:cs typeface="Constantia"/>
              </a:rPr>
              <a:t>возрастным, </a:t>
            </a:r>
            <a:r>
              <a:rPr sz="1600" spc="-10" dirty="0">
                <a:latin typeface="Constantia"/>
                <a:cs typeface="Constantia"/>
              </a:rPr>
              <a:t>так </a:t>
            </a:r>
            <a:r>
              <a:rPr sz="1600" spc="-5" dirty="0">
                <a:latin typeface="Constantia"/>
                <a:cs typeface="Constantia"/>
              </a:rPr>
              <a:t>и индивидуальным </a:t>
            </a:r>
            <a:r>
              <a:rPr sz="1600" spc="-10" dirty="0">
                <a:latin typeface="Constantia"/>
                <a:cs typeface="Constantia"/>
              </a:rPr>
              <a:t>особенностям </a:t>
            </a:r>
            <a:r>
              <a:rPr sz="1600" spc="-5" dirty="0">
                <a:latin typeface="Constantia"/>
                <a:cs typeface="Constantia"/>
              </a:rPr>
              <a:t> ребенка и </a:t>
            </a:r>
            <a:r>
              <a:rPr sz="1600" spc="-15" dirty="0">
                <a:latin typeface="Constantia"/>
                <a:cs typeface="Constantia"/>
              </a:rPr>
              <a:t>содействуют </a:t>
            </a:r>
            <a:r>
              <a:rPr sz="1600" spc="-5" dirty="0">
                <a:latin typeface="Constantia"/>
                <a:cs typeface="Constantia"/>
              </a:rPr>
              <a:t>укреплению </a:t>
            </a:r>
            <a:r>
              <a:rPr sz="1600" spc="-20" dirty="0">
                <a:latin typeface="Constantia"/>
                <a:cs typeface="Constantia"/>
              </a:rPr>
              <a:t>его </a:t>
            </a:r>
            <a:r>
              <a:rPr sz="1600" spc="-10" dirty="0">
                <a:latin typeface="Constantia"/>
                <a:cs typeface="Constantia"/>
              </a:rPr>
              <a:t>физического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0" dirty="0">
                <a:latin typeface="Constantia"/>
                <a:cs typeface="Constantia"/>
              </a:rPr>
              <a:t>психического здоровья. </a:t>
            </a:r>
            <a:r>
              <a:rPr sz="1600" spc="-5" dirty="0">
                <a:latin typeface="Constantia"/>
                <a:cs typeface="Constantia"/>
              </a:rPr>
              <a:t>При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составлении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режима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дня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рекомендуется</a:t>
            </a:r>
            <a:r>
              <a:rPr sz="1600" spc="-10" dirty="0">
                <a:latin typeface="Constantia"/>
                <a:cs typeface="Constantia"/>
              </a:rPr>
              <a:t> обратить</a:t>
            </a:r>
            <a:r>
              <a:rPr sz="1600" spc="-5" dirty="0">
                <a:latin typeface="Constantia"/>
                <a:cs typeface="Constantia"/>
              </a:rPr>
              <a:t> внимание</a:t>
            </a:r>
            <a:r>
              <a:rPr sz="1600" spc="39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на</a:t>
            </a:r>
            <a:r>
              <a:rPr sz="1600" spc="39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СанПин,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программу,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которую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реализует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дошкольное</a:t>
            </a:r>
            <a:r>
              <a:rPr sz="1600" spc="-15" dirty="0">
                <a:latin typeface="Constantia"/>
                <a:cs typeface="Constantia"/>
              </a:rPr>
              <a:t> отделение,</a:t>
            </a:r>
            <a:r>
              <a:rPr sz="1600" spc="-10" dirty="0">
                <a:latin typeface="Constantia"/>
                <a:cs typeface="Constantia"/>
              </a:rPr>
              <a:t> возраст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воспитанников.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Режим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дня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составляется </a:t>
            </a:r>
            <a:r>
              <a:rPr sz="1600" spc="-5" dirty="0">
                <a:latin typeface="Constantia"/>
                <a:cs typeface="Constantia"/>
              </a:rPr>
              <a:t>на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теплый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холодный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периоды.</a:t>
            </a:r>
            <a:endParaRPr sz="1600">
              <a:latin typeface="Constantia"/>
              <a:cs typeface="Constantia"/>
            </a:endParaRPr>
          </a:p>
          <a:p>
            <a:pPr marL="286385" marR="5080" indent="-274320" algn="just">
              <a:lnSpc>
                <a:spcPts val="1730"/>
              </a:lnSpc>
              <a:spcBef>
                <a:spcPts val="355"/>
              </a:spcBef>
              <a:buClr>
                <a:srgbClr val="E7BC29"/>
              </a:buClr>
              <a:buSzPct val="93750"/>
              <a:buFont typeface="Segoe UI Symbol"/>
              <a:buChar char="⚫"/>
              <a:tabLst>
                <a:tab pos="287020" algn="l"/>
              </a:tabLst>
            </a:pPr>
            <a:r>
              <a:rPr sz="1600" spc="-15" dirty="0">
                <a:latin typeface="Constantia"/>
                <a:cs typeface="Constantia"/>
              </a:rPr>
              <a:t>Режим </a:t>
            </a:r>
            <a:r>
              <a:rPr sz="1600" spc="-5" dirty="0">
                <a:latin typeface="Constantia"/>
                <a:cs typeface="Constantia"/>
              </a:rPr>
              <a:t>дня, указанный в примере, строится в </a:t>
            </a:r>
            <a:r>
              <a:rPr sz="1600" spc="-10" dirty="0">
                <a:latin typeface="Constantia"/>
                <a:cs typeface="Constantia"/>
              </a:rPr>
              <a:t>соответствии </a:t>
            </a:r>
            <a:r>
              <a:rPr sz="1600" spc="-5" dirty="0">
                <a:latin typeface="Constantia"/>
                <a:cs typeface="Constantia"/>
              </a:rPr>
              <a:t>СанПиН </a:t>
            </a:r>
            <a:r>
              <a:rPr sz="1600" spc="-10" dirty="0">
                <a:latin typeface="Constantia"/>
                <a:cs typeface="Constantia"/>
              </a:rPr>
              <a:t>2.4.1.3049-13 </a:t>
            </a:r>
            <a:r>
              <a:rPr sz="1600" spc="-5" dirty="0">
                <a:latin typeface="Constantia"/>
                <a:cs typeface="Constantia"/>
              </a:rPr>
              <a:t>(с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изм. от 04.04.2014); </a:t>
            </a:r>
            <a:r>
              <a:rPr sz="1600" spc="-10" dirty="0">
                <a:latin typeface="Constantia"/>
                <a:cs typeface="Constantia"/>
              </a:rPr>
              <a:t>утвержденным </a:t>
            </a:r>
            <a:r>
              <a:rPr sz="1600" spc="-15" dirty="0">
                <a:latin typeface="Constantia"/>
                <a:cs typeface="Constantia"/>
              </a:rPr>
              <a:t>Постановлением </a:t>
            </a:r>
            <a:r>
              <a:rPr sz="1600" spc="-25" dirty="0">
                <a:latin typeface="Constantia"/>
                <a:cs typeface="Constantia"/>
              </a:rPr>
              <a:t>главного </a:t>
            </a:r>
            <a:r>
              <a:rPr sz="1600" spc="-10" dirty="0">
                <a:latin typeface="Constantia"/>
                <a:cs typeface="Constantia"/>
              </a:rPr>
              <a:t>санитарного </a:t>
            </a:r>
            <a:r>
              <a:rPr sz="1600" spc="-20" dirty="0">
                <a:latin typeface="Constantia"/>
                <a:cs typeface="Constantia"/>
              </a:rPr>
              <a:t>врача </a:t>
            </a:r>
            <a:r>
              <a:rPr sz="1600" spc="-5" dirty="0">
                <a:latin typeface="Constantia"/>
                <a:cs typeface="Constantia"/>
              </a:rPr>
              <a:t>РФ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от </a:t>
            </a:r>
            <a:r>
              <a:rPr sz="1600" spc="-15" dirty="0">
                <a:latin typeface="Constantia"/>
                <a:cs typeface="Constantia"/>
              </a:rPr>
              <a:t>15 </a:t>
            </a:r>
            <a:r>
              <a:rPr sz="1600" spc="-10" dirty="0">
                <a:latin typeface="Constantia"/>
                <a:cs typeface="Constantia"/>
              </a:rPr>
              <a:t>мая 2013 </a:t>
            </a:r>
            <a:r>
              <a:rPr sz="1600" spc="-5" dirty="0">
                <a:latin typeface="Constantia"/>
                <a:cs typeface="Constantia"/>
              </a:rPr>
              <a:t>№ </a:t>
            </a:r>
            <a:r>
              <a:rPr sz="1600" spc="-10" dirty="0">
                <a:latin typeface="Constantia"/>
                <a:cs typeface="Constantia"/>
              </a:rPr>
              <a:t>26 </a:t>
            </a:r>
            <a:r>
              <a:rPr sz="1600" spc="-5" dirty="0">
                <a:latin typeface="Constantia"/>
                <a:cs typeface="Constantia"/>
              </a:rPr>
              <a:t>и по примерной основной </a:t>
            </a:r>
            <a:r>
              <a:rPr sz="1600" spc="-10" dirty="0">
                <a:latin typeface="Constantia"/>
                <a:cs typeface="Constantia"/>
              </a:rPr>
              <a:t>общеобразовательной </a:t>
            </a:r>
            <a:r>
              <a:rPr sz="1600" spc="-5" dirty="0">
                <a:latin typeface="Constantia"/>
                <a:cs typeface="Constantia"/>
              </a:rPr>
              <a:t>программе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дошкольного </a:t>
            </a:r>
            <a:r>
              <a:rPr sz="1600" spc="-5" dirty="0">
                <a:latin typeface="Constantia"/>
                <a:cs typeface="Constantia"/>
              </a:rPr>
              <a:t>образования </a:t>
            </a:r>
            <a:r>
              <a:rPr sz="1600" spc="-10" dirty="0">
                <a:latin typeface="Constantia"/>
                <a:cs typeface="Constantia"/>
              </a:rPr>
              <a:t>«От рождения до </a:t>
            </a:r>
            <a:r>
              <a:rPr sz="1600" spc="-20" dirty="0">
                <a:latin typeface="Constantia"/>
                <a:cs typeface="Constantia"/>
              </a:rPr>
              <a:t>школы» </a:t>
            </a:r>
            <a:r>
              <a:rPr sz="1600" spc="-25" dirty="0">
                <a:latin typeface="Constantia"/>
                <a:cs typeface="Constantia"/>
              </a:rPr>
              <a:t>под </a:t>
            </a:r>
            <a:r>
              <a:rPr sz="1600" spc="-5" dirty="0">
                <a:latin typeface="Constantia"/>
                <a:cs typeface="Constantia"/>
              </a:rPr>
              <a:t>редакцией Н.Е. </a:t>
            </a:r>
            <a:r>
              <a:rPr sz="1600" spc="-10" dirty="0">
                <a:latin typeface="Constantia"/>
                <a:cs typeface="Constantia"/>
              </a:rPr>
              <a:t>Вераксы,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40" dirty="0">
                <a:latin typeface="Constantia"/>
                <a:cs typeface="Constantia"/>
              </a:rPr>
              <a:t>Т.С.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Комаровой,</a:t>
            </a:r>
            <a:r>
              <a:rPr sz="1600" spc="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М.А.</a:t>
            </a:r>
            <a:r>
              <a:rPr sz="1600" spc="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Васильевой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(М.:</a:t>
            </a:r>
            <a:r>
              <a:rPr sz="1600" spc="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Мозаика-Синтез,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2012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40" dirty="0">
                <a:latin typeface="Constantia"/>
                <a:cs typeface="Constantia"/>
              </a:rPr>
              <a:t>г.).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43891" y="769285"/>
            <a:ext cx="32575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Листок</a:t>
            </a:r>
            <a:r>
              <a:rPr spc="-75" dirty="0"/>
              <a:t> </a:t>
            </a:r>
            <a:r>
              <a:rPr spc="-5" dirty="0"/>
              <a:t>здоровья</a:t>
            </a:r>
            <a:r>
              <a:rPr spc="-60" dirty="0"/>
              <a:t> </a:t>
            </a:r>
            <a:r>
              <a:rPr spc="-5" dirty="0"/>
              <a:t>воспитанников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182" y="1449564"/>
            <a:ext cx="779970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84505" algn="just">
              <a:lnSpc>
                <a:spcPct val="100000"/>
              </a:lnSpc>
              <a:spcBef>
                <a:spcPts val="95"/>
              </a:spcBef>
            </a:pPr>
            <a:r>
              <a:rPr sz="1600" spc="-15" dirty="0">
                <a:latin typeface="Constantia"/>
                <a:cs typeface="Constantia"/>
              </a:rPr>
              <a:t>Заполняется педагогом </a:t>
            </a:r>
            <a:r>
              <a:rPr sz="1600" spc="-5" dirty="0">
                <a:latin typeface="Constantia"/>
                <a:cs typeface="Constantia"/>
              </a:rPr>
              <a:t>по данным </a:t>
            </a:r>
            <a:r>
              <a:rPr sz="1600" spc="-10" dirty="0">
                <a:latin typeface="Constantia"/>
                <a:cs typeface="Constantia"/>
              </a:rPr>
              <a:t>представленным </a:t>
            </a:r>
            <a:r>
              <a:rPr sz="1600" spc="-15" dirty="0">
                <a:latin typeface="Constantia"/>
                <a:cs typeface="Constantia"/>
              </a:rPr>
              <a:t>врачом </a:t>
            </a:r>
            <a:r>
              <a:rPr sz="1600" dirty="0">
                <a:latin typeface="Constantia"/>
                <a:cs typeface="Constantia"/>
              </a:rPr>
              <a:t>или </a:t>
            </a:r>
            <a:r>
              <a:rPr sz="1600" spc="-10" dirty="0">
                <a:latin typeface="Constantia"/>
                <a:cs typeface="Constantia"/>
              </a:rPr>
              <a:t>медицинской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сестрой </a:t>
            </a:r>
            <a:r>
              <a:rPr sz="1600" spc="-5" dirty="0">
                <a:latin typeface="Constantia"/>
                <a:cs typeface="Constantia"/>
              </a:rPr>
              <a:t>с </a:t>
            </a:r>
            <a:r>
              <a:rPr sz="1600" spc="-10" dirty="0">
                <a:latin typeface="Constantia"/>
                <a:cs typeface="Constantia"/>
              </a:rPr>
              <a:t>учетом </a:t>
            </a:r>
            <a:r>
              <a:rPr sz="1600" spc="-5" dirty="0">
                <a:latin typeface="Constantia"/>
                <a:cs typeface="Constantia"/>
              </a:rPr>
              <a:t>возрастных </a:t>
            </a:r>
            <a:r>
              <a:rPr sz="1600" spc="-10" dirty="0">
                <a:latin typeface="Constantia"/>
                <a:cs typeface="Constantia"/>
              </a:rPr>
              <a:t>особенностей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5" dirty="0">
                <a:latin typeface="Constantia"/>
                <a:cs typeface="Constantia"/>
              </a:rPr>
              <a:t>состояния здоровья </a:t>
            </a:r>
            <a:r>
              <a:rPr sz="1600" spc="-10" dirty="0">
                <a:latin typeface="Constantia"/>
                <a:cs typeface="Constantia"/>
              </a:rPr>
              <a:t>детей, </a:t>
            </a:r>
            <a:r>
              <a:rPr sz="1600" spc="-5" dirty="0">
                <a:latin typeface="Constantia"/>
                <a:cs typeface="Constantia"/>
              </a:rPr>
              <a:t>а </a:t>
            </a:r>
            <a:r>
              <a:rPr sz="1600" spc="-25" dirty="0">
                <a:latin typeface="Constantia"/>
                <a:cs typeface="Constantia"/>
              </a:rPr>
              <a:t>также 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даются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рекомендации</a:t>
            </a:r>
            <a:r>
              <a:rPr sz="1600" spc="-5" dirty="0">
                <a:latin typeface="Constantia"/>
                <a:cs typeface="Constantia"/>
              </a:rPr>
              <a:t> по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организации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физической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культуры,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закаливанию.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Необходимым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пунктом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листка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здоровья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является</a:t>
            </a:r>
            <a:r>
              <a:rPr sz="1600" spc="-10" dirty="0">
                <a:latin typeface="Constantia"/>
                <a:cs typeface="Constantia"/>
              </a:rPr>
              <a:t> соответствие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группы</a:t>
            </a:r>
            <a:r>
              <a:rPr sz="1600" spc="38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мебели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dirty="0">
                <a:latin typeface="Constantia"/>
                <a:cs typeface="Constantia"/>
              </a:rPr>
              <a:t>росту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ребенка,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согласно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8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требованиями СанПиН</a:t>
            </a:r>
            <a:r>
              <a:rPr sz="1600" spc="-10" dirty="0">
                <a:latin typeface="Constantia"/>
                <a:cs typeface="Constantia"/>
              </a:rPr>
              <a:t> 2.4.1.3049-13.</a:t>
            </a:r>
            <a:endParaRPr sz="1600">
              <a:latin typeface="Constantia"/>
              <a:cs typeface="Constant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79370" y="3279773"/>
          <a:ext cx="8520430" cy="29419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07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35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0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9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03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05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05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05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5857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464478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№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96215">
                        <a:lnSpc>
                          <a:spcPts val="1380"/>
                        </a:lnSpc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Ф.И.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73025" marR="65405" indent="-1905" algn="ctr">
                        <a:lnSpc>
                          <a:spcPct val="98300"/>
                        </a:lnSpc>
                        <a:spcBef>
                          <a:spcPts val="10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Год </a:t>
                      </a:r>
                      <a:r>
                        <a:rPr sz="12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рожд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н 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ия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95885" marR="89535" indent="17780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Рост </a:t>
                      </a:r>
                      <a:r>
                        <a:rPr sz="1200" b="1" spc="-3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2014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4610" marR="48260" indent="5778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Вес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 2014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4610" marR="46990" indent="16510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Рост </a:t>
                      </a:r>
                      <a:r>
                        <a:rPr sz="1200" b="1" spc="-3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2015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4610" marR="48260" indent="5778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Вес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 2015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4610" marR="46990" algn="ctr">
                        <a:lnSpc>
                          <a:spcPct val="98300"/>
                        </a:lnSpc>
                        <a:spcBef>
                          <a:spcPts val="10"/>
                        </a:spcBef>
                      </a:pPr>
                      <a:r>
                        <a:rPr sz="1200" b="1" spc="5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200" b="1" spc="5" dirty="0">
                          <a:latin typeface="Tahoma"/>
                          <a:cs typeface="Tahoma"/>
                        </a:rPr>
                        <a:t>уппа  </a:t>
                      </a:r>
                      <a:r>
                        <a:rPr sz="1200" b="1" spc="-10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доров  </a:t>
                      </a:r>
                      <a:r>
                        <a:rPr sz="1200" b="1" spc="-10" dirty="0">
                          <a:latin typeface="Tahoma"/>
                          <a:cs typeface="Tahoma"/>
                        </a:rPr>
                        <a:t>ья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9055" marR="52705" indent="9588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Физ.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 гр</a:t>
                      </a:r>
                      <a:r>
                        <a:rPr sz="1200" b="1" spc="5" dirty="0">
                          <a:latin typeface="Tahoma"/>
                          <a:cs typeface="Tahoma"/>
                        </a:rPr>
                        <a:t>уппа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89535" marR="82550" indent="-1270" algn="ctr">
                        <a:lnSpc>
                          <a:spcPct val="98300"/>
                        </a:lnSpc>
                        <a:spcBef>
                          <a:spcPts val="10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№ </a:t>
                      </a:r>
                      <a:r>
                        <a:rPr sz="12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м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б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ел 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80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Диагноз</a:t>
                      </a:r>
                      <a:r>
                        <a:rPr sz="12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рекомендации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4478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02565" marR="116205" indent="-7937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йц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ев 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Ваня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08.08.08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66370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105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66370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16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54635" marR="72390" indent="-175260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снов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 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здоров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6867" y="912162"/>
            <a:ext cx="74987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Модель </a:t>
            </a:r>
            <a:r>
              <a:rPr spc="-10" dirty="0"/>
              <a:t>двигательного</a:t>
            </a:r>
            <a:r>
              <a:rPr spc="-15" dirty="0"/>
              <a:t> </a:t>
            </a:r>
            <a:r>
              <a:rPr spc="-5" dirty="0"/>
              <a:t>режима</a:t>
            </a:r>
            <a:r>
              <a:rPr spc="-35" dirty="0"/>
              <a:t> </a:t>
            </a:r>
            <a:r>
              <a:rPr dirty="0"/>
              <a:t>и</a:t>
            </a:r>
            <a:r>
              <a:rPr spc="10" dirty="0"/>
              <a:t> </a:t>
            </a:r>
            <a:r>
              <a:rPr spc="-5" dirty="0"/>
              <a:t>объем</a:t>
            </a:r>
            <a:r>
              <a:rPr spc="-15" dirty="0"/>
              <a:t> </a:t>
            </a:r>
            <a:r>
              <a:rPr spc="-10" dirty="0"/>
              <a:t>двигательной</a:t>
            </a:r>
            <a:r>
              <a:rPr spc="-15" dirty="0"/>
              <a:t> </a:t>
            </a:r>
            <a:r>
              <a:rPr spc="-5" dirty="0"/>
              <a:t>нагрузки</a:t>
            </a:r>
            <a:r>
              <a:rPr dirty="0"/>
              <a:t> за</a:t>
            </a:r>
            <a:r>
              <a:rPr spc="-10" dirty="0"/>
              <a:t> неделю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182" y="1956307"/>
            <a:ext cx="7722870" cy="417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08915" indent="68834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дошкольном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отделении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строится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соответствии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СанПиН </a:t>
            </a:r>
            <a:r>
              <a:rPr sz="1600" spc="-10" dirty="0">
                <a:latin typeface="Constantia"/>
                <a:cs typeface="Constantia"/>
              </a:rPr>
              <a:t>2.4.1.3049-13,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утвержденного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Постановлением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главного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санитарного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врача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РФ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от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15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мая 2013</a:t>
            </a:r>
            <a:r>
              <a:rPr sz="1600" spc="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№</a:t>
            </a:r>
            <a:endParaRPr sz="1600">
              <a:latin typeface="Constantia"/>
              <a:cs typeface="Constantia"/>
            </a:endParaRPr>
          </a:p>
          <a:p>
            <a:pPr marL="12700" marR="5080">
              <a:lnSpc>
                <a:spcPct val="100000"/>
              </a:lnSpc>
            </a:pPr>
            <a:r>
              <a:rPr sz="1600" spc="-5" dirty="0">
                <a:latin typeface="Constantia"/>
                <a:cs typeface="Constantia"/>
              </a:rPr>
              <a:t>26. </a:t>
            </a:r>
            <a:r>
              <a:rPr sz="1600" spc="-15" dirty="0">
                <a:latin typeface="Constantia"/>
                <a:cs typeface="Constantia"/>
              </a:rPr>
              <a:t>Двигательный </a:t>
            </a:r>
            <a:r>
              <a:rPr sz="1600" spc="-10" dirty="0">
                <a:latin typeface="Constantia"/>
                <a:cs typeface="Constantia"/>
              </a:rPr>
              <a:t>режим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spc="-20" dirty="0">
                <a:latin typeface="Constantia"/>
                <a:cs typeface="Constantia"/>
              </a:rPr>
              <a:t>дошкольном </a:t>
            </a:r>
            <a:r>
              <a:rPr sz="1600" spc="-15" dirty="0">
                <a:latin typeface="Constantia"/>
                <a:cs typeface="Constantia"/>
              </a:rPr>
              <a:t>отделении </a:t>
            </a:r>
            <a:r>
              <a:rPr sz="1600" spc="-10" dirty="0">
                <a:latin typeface="Constantia"/>
                <a:cs typeface="Constantia"/>
              </a:rPr>
              <a:t>включает </a:t>
            </a:r>
            <a:r>
              <a:rPr sz="1600" spc="-5" dirty="0">
                <a:latin typeface="Constantia"/>
                <a:cs typeface="Constantia"/>
              </a:rPr>
              <a:t>всю динамическую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деятельность</a:t>
            </a:r>
            <a:r>
              <a:rPr sz="1600" spc="-9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детей,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как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организованную,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так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самостоятельную.</a:t>
            </a:r>
            <a:r>
              <a:rPr sz="1600" spc="5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При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составлении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рационального </a:t>
            </a:r>
            <a:r>
              <a:rPr sz="1600" spc="-15" dirty="0">
                <a:latin typeface="Constantia"/>
                <a:cs typeface="Constantia"/>
              </a:rPr>
              <a:t>двигательного </a:t>
            </a:r>
            <a:r>
              <a:rPr sz="1600" spc="-10" dirty="0">
                <a:latin typeface="Constantia"/>
                <a:cs typeface="Constantia"/>
              </a:rPr>
              <a:t>режима </a:t>
            </a:r>
            <a:r>
              <a:rPr sz="1600" spc="-5" dirty="0">
                <a:latin typeface="Constantia"/>
                <a:cs typeface="Constantia"/>
              </a:rPr>
              <a:t>обеспечивается не </a:t>
            </a:r>
            <a:r>
              <a:rPr sz="1600" spc="-30" dirty="0">
                <a:latin typeface="Constantia"/>
                <a:cs typeface="Constantia"/>
              </a:rPr>
              <a:t>только </a:t>
            </a:r>
            <a:r>
              <a:rPr sz="1600" spc="-15" dirty="0">
                <a:latin typeface="Constantia"/>
                <a:cs typeface="Constantia"/>
              </a:rPr>
              <a:t>удовлетворение 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биологической </a:t>
            </a:r>
            <a:r>
              <a:rPr sz="1600" spc="-5" dirty="0">
                <a:latin typeface="Constantia"/>
                <a:cs typeface="Constantia"/>
              </a:rPr>
              <a:t>потребности </a:t>
            </a:r>
            <a:r>
              <a:rPr sz="1600" spc="-10" dirty="0">
                <a:latin typeface="Constantia"/>
                <a:cs typeface="Constantia"/>
              </a:rPr>
              <a:t>детей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spc="-15" dirty="0">
                <a:latin typeface="Constantia"/>
                <a:cs typeface="Constantia"/>
              </a:rPr>
              <a:t>двигательной </a:t>
            </a:r>
            <a:r>
              <a:rPr sz="1600" spc="-5" dirty="0">
                <a:latin typeface="Constantia"/>
                <a:cs typeface="Constantia"/>
              </a:rPr>
              <a:t>активности, но и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предусматривается </a:t>
            </a:r>
            <a:r>
              <a:rPr sz="1600" spc="-5" dirty="0">
                <a:latin typeface="Constantia"/>
                <a:cs typeface="Constantia"/>
              </a:rPr>
              <a:t>рациональное </a:t>
            </a:r>
            <a:r>
              <a:rPr sz="1600" spc="-20" dirty="0">
                <a:latin typeface="Constantia"/>
                <a:cs typeface="Constantia"/>
              </a:rPr>
              <a:t>содержание </a:t>
            </a:r>
            <a:r>
              <a:rPr sz="1600" spc="-15" dirty="0">
                <a:latin typeface="Constantia"/>
                <a:cs typeface="Constantia"/>
              </a:rPr>
              <a:t>двигательной </a:t>
            </a:r>
            <a:r>
              <a:rPr sz="1600" spc="-5" dirty="0">
                <a:latin typeface="Constantia"/>
                <a:cs typeface="Constantia"/>
              </a:rPr>
              <a:t>активности,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основанное на оптимальном </a:t>
            </a:r>
            <a:r>
              <a:rPr sz="1600" spc="-10" dirty="0">
                <a:latin typeface="Constantia"/>
                <a:cs typeface="Constantia"/>
              </a:rPr>
              <a:t>соотношении </a:t>
            </a:r>
            <a:r>
              <a:rPr sz="1600" spc="-5" dirty="0">
                <a:latin typeface="Constantia"/>
                <a:cs typeface="Constantia"/>
              </a:rPr>
              <a:t>разных видов </a:t>
            </a:r>
            <a:r>
              <a:rPr sz="1600" spc="-10" dirty="0">
                <a:latin typeface="Constantia"/>
                <a:cs typeface="Constantia"/>
              </a:rPr>
              <a:t>деятельности,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подобранных </a:t>
            </a:r>
            <a:r>
              <a:rPr sz="1600" spc="-5" dirty="0">
                <a:latin typeface="Constantia"/>
                <a:cs typeface="Constantia"/>
              </a:rPr>
              <a:t>с </a:t>
            </a:r>
            <a:r>
              <a:rPr sz="1600" spc="-10" dirty="0">
                <a:latin typeface="Constantia"/>
                <a:cs typeface="Constantia"/>
              </a:rPr>
              <a:t>учетом возрастных </a:t>
            </a:r>
            <a:r>
              <a:rPr sz="1600" spc="-5" dirty="0">
                <a:latin typeface="Constantia"/>
                <a:cs typeface="Constantia"/>
              </a:rPr>
              <a:t>и индивидуальных </a:t>
            </a:r>
            <a:r>
              <a:rPr sz="1600" spc="-10" dirty="0">
                <a:latin typeface="Constantia"/>
                <a:cs typeface="Constantia"/>
              </a:rPr>
              <a:t>особенностей. </a:t>
            </a:r>
            <a:r>
              <a:rPr sz="1600" spc="-15" dirty="0">
                <a:latin typeface="Constantia"/>
                <a:cs typeface="Constantia"/>
              </a:rPr>
              <a:t>Двигательная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активность </a:t>
            </a:r>
            <a:r>
              <a:rPr sz="1600" spc="-10" dirty="0">
                <a:latin typeface="Constantia"/>
                <a:cs typeface="Constantia"/>
              </a:rPr>
              <a:t>воспитанника </a:t>
            </a:r>
            <a:r>
              <a:rPr sz="1600" spc="-15" dirty="0">
                <a:latin typeface="Constantia"/>
                <a:cs typeface="Constantia"/>
              </a:rPr>
              <a:t>целенаправленна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5" dirty="0">
                <a:latin typeface="Constantia"/>
                <a:cs typeface="Constantia"/>
              </a:rPr>
              <a:t>соответствует </a:t>
            </a:r>
            <a:r>
              <a:rPr sz="1600" spc="-20" dirty="0">
                <a:latin typeface="Constantia"/>
                <a:cs typeface="Constantia"/>
              </a:rPr>
              <a:t>его </a:t>
            </a:r>
            <a:r>
              <a:rPr sz="1600" spc="-25" dirty="0">
                <a:latin typeface="Constantia"/>
                <a:cs typeface="Constantia"/>
              </a:rPr>
              <a:t>опыту, </a:t>
            </a:r>
            <a:r>
              <a:rPr sz="1600" spc="-10" dirty="0">
                <a:latin typeface="Constantia"/>
                <a:cs typeface="Constantia"/>
              </a:rPr>
              <a:t>интересам,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желаниям, </a:t>
            </a:r>
            <a:r>
              <a:rPr sz="1600" spc="-10" dirty="0">
                <a:latin typeface="Constantia"/>
                <a:cs typeface="Constantia"/>
              </a:rPr>
              <a:t>функциональным </a:t>
            </a:r>
            <a:r>
              <a:rPr sz="1600" spc="-15" dirty="0">
                <a:latin typeface="Constantia"/>
                <a:cs typeface="Constantia"/>
              </a:rPr>
              <a:t>возможностям </a:t>
            </a:r>
            <a:r>
              <a:rPr sz="1600" spc="-10" dirty="0">
                <a:latin typeface="Constantia"/>
                <a:cs typeface="Constantia"/>
              </a:rPr>
              <a:t>организма, </a:t>
            </a:r>
            <a:r>
              <a:rPr sz="1600" spc="-15" dirty="0">
                <a:latin typeface="Constantia"/>
                <a:cs typeface="Constantia"/>
              </a:rPr>
              <a:t>это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5" dirty="0">
                <a:latin typeface="Constantia"/>
                <a:cs typeface="Constantia"/>
              </a:rPr>
              <a:t>составляет </a:t>
            </a:r>
            <a:r>
              <a:rPr sz="1600" spc="-5" dirty="0">
                <a:latin typeface="Constantia"/>
                <a:cs typeface="Constantia"/>
              </a:rPr>
              <a:t>основу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индивидуального </a:t>
            </a:r>
            <a:r>
              <a:rPr sz="1600" spc="-25" dirty="0">
                <a:latin typeface="Constantia"/>
                <a:cs typeface="Constantia"/>
              </a:rPr>
              <a:t>подхода </a:t>
            </a:r>
            <a:r>
              <a:rPr sz="1600" spc="-5" dirty="0">
                <a:latin typeface="Constantia"/>
                <a:cs typeface="Constantia"/>
              </a:rPr>
              <a:t>к </a:t>
            </a:r>
            <a:r>
              <a:rPr sz="1600" spc="-10" dirty="0">
                <a:latin typeface="Constantia"/>
                <a:cs typeface="Constantia"/>
              </a:rPr>
              <a:t>каждому </a:t>
            </a:r>
            <a:r>
              <a:rPr sz="1600" spc="-25" dirty="0">
                <a:latin typeface="Constantia"/>
                <a:cs typeface="Constantia"/>
              </a:rPr>
              <a:t>ребенку. </a:t>
            </a:r>
            <a:r>
              <a:rPr sz="1600" spc="-20" dirty="0">
                <a:latin typeface="Constantia"/>
                <a:cs typeface="Constantia"/>
              </a:rPr>
              <a:t>Содержательная </a:t>
            </a:r>
            <a:r>
              <a:rPr sz="1600" spc="-10" dirty="0">
                <a:latin typeface="Constantia"/>
                <a:cs typeface="Constantia"/>
              </a:rPr>
              <a:t>сторона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двигательного </a:t>
            </a:r>
            <a:r>
              <a:rPr sz="1600" spc="-10" dirty="0">
                <a:latin typeface="Constantia"/>
                <a:cs typeface="Constantia"/>
              </a:rPr>
              <a:t>режима направлена </a:t>
            </a:r>
            <a:r>
              <a:rPr sz="1600" spc="-5" dirty="0">
                <a:latin typeface="Constantia"/>
                <a:cs typeface="Constantia"/>
              </a:rPr>
              <a:t>на развитие умственных, </a:t>
            </a:r>
            <a:r>
              <a:rPr sz="1600" spc="-10" dirty="0">
                <a:latin typeface="Constantia"/>
                <a:cs typeface="Constantia"/>
              </a:rPr>
              <a:t>духовных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ф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dirty="0">
                <a:latin typeface="Constantia"/>
                <a:cs typeface="Constantia"/>
              </a:rPr>
              <a:t>з</a:t>
            </a:r>
            <a:r>
              <a:rPr sz="1600" spc="-5" dirty="0">
                <a:latin typeface="Constantia"/>
                <a:cs typeface="Constantia"/>
              </a:rPr>
              <a:t>иче</a:t>
            </a:r>
            <a:r>
              <a:rPr sz="1600" spc="-10" dirty="0">
                <a:latin typeface="Constantia"/>
                <a:cs typeface="Constantia"/>
              </a:rPr>
              <a:t>ск</a:t>
            </a:r>
            <a:r>
              <a:rPr sz="1600" spc="-5" dirty="0">
                <a:latin typeface="Constantia"/>
                <a:cs typeface="Constantia"/>
              </a:rPr>
              <a:t>их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сп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50" dirty="0">
                <a:latin typeface="Constantia"/>
                <a:cs typeface="Constantia"/>
              </a:rPr>
              <a:t>с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dirty="0">
                <a:latin typeface="Constantia"/>
                <a:cs typeface="Constantia"/>
              </a:rPr>
              <a:t>б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с</a:t>
            </a:r>
            <a:r>
              <a:rPr sz="1600" spc="-25" dirty="0">
                <a:latin typeface="Constantia"/>
                <a:cs typeface="Constantia"/>
              </a:rPr>
              <a:t>т</a:t>
            </a:r>
            <a:r>
              <a:rPr sz="1600" spc="-5" dirty="0">
                <a:latin typeface="Constantia"/>
                <a:cs typeface="Constantia"/>
              </a:rPr>
              <a:t>ей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во</a:t>
            </a:r>
            <a:r>
              <a:rPr sz="1600" spc="-10" dirty="0">
                <a:latin typeface="Constantia"/>
                <a:cs typeface="Constantia"/>
              </a:rPr>
              <a:t>сп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35" dirty="0">
                <a:latin typeface="Constantia"/>
                <a:cs typeface="Constantia"/>
              </a:rPr>
              <a:t>т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10" dirty="0">
                <a:latin typeface="Constantia"/>
                <a:cs typeface="Constantia"/>
              </a:rPr>
              <a:t>нн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50" dirty="0">
                <a:latin typeface="Constantia"/>
                <a:cs typeface="Constantia"/>
              </a:rPr>
              <a:t>к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20" dirty="0">
                <a:latin typeface="Constantia"/>
                <a:cs typeface="Constantia"/>
              </a:rPr>
              <a:t>в</a:t>
            </a:r>
            <a:r>
              <a:rPr sz="1600" spc="-5" dirty="0">
                <a:latin typeface="Constantia"/>
                <a:cs typeface="Constantia"/>
              </a:rPr>
              <a:t>.</a:t>
            </a:r>
            <a:r>
              <a:rPr sz="1600" spc="15" dirty="0">
                <a:latin typeface="Constantia"/>
                <a:cs typeface="Constantia"/>
              </a:rPr>
              <a:t> </a:t>
            </a:r>
            <a:r>
              <a:rPr sz="1600" spc="-50" dirty="0">
                <a:latin typeface="Constantia"/>
                <a:cs typeface="Constantia"/>
              </a:rPr>
              <a:t>М</a:t>
            </a:r>
            <a:r>
              <a:rPr sz="1600" spc="-55" dirty="0">
                <a:latin typeface="Constantia"/>
                <a:cs typeface="Constantia"/>
              </a:rPr>
              <a:t>о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30" dirty="0">
                <a:latin typeface="Constantia"/>
                <a:cs typeface="Constantia"/>
              </a:rPr>
              <a:t>е</a:t>
            </a:r>
            <a:r>
              <a:rPr sz="1600" spc="-5" dirty="0">
                <a:latin typeface="Constantia"/>
                <a:cs typeface="Constantia"/>
              </a:rPr>
              <a:t>ль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дви</a:t>
            </a:r>
            <a:r>
              <a:rPr sz="1600" spc="-45" dirty="0">
                <a:latin typeface="Constantia"/>
                <a:cs typeface="Constantia"/>
              </a:rPr>
              <a:t>г</a:t>
            </a:r>
            <a:r>
              <a:rPr sz="1600" spc="-40" dirty="0">
                <a:latin typeface="Constantia"/>
                <a:cs typeface="Constantia"/>
              </a:rPr>
              <a:t>а</a:t>
            </a:r>
            <a:r>
              <a:rPr sz="1600" spc="-25" dirty="0">
                <a:latin typeface="Constantia"/>
                <a:cs typeface="Constantia"/>
              </a:rPr>
              <a:t>т</a:t>
            </a:r>
            <a:r>
              <a:rPr sz="1600" spc="-30" dirty="0">
                <a:latin typeface="Constantia"/>
                <a:cs typeface="Constantia"/>
              </a:rPr>
              <a:t>е</a:t>
            </a:r>
            <a:r>
              <a:rPr sz="1600" spc="-5" dirty="0">
                <a:latin typeface="Constantia"/>
                <a:cs typeface="Constantia"/>
              </a:rPr>
              <a:t>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45" dirty="0">
                <a:latin typeface="Constantia"/>
                <a:cs typeface="Constantia"/>
              </a:rPr>
              <a:t>г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10" dirty="0">
                <a:latin typeface="Constantia"/>
                <a:cs typeface="Constantia"/>
              </a:rPr>
              <a:t>ж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10" dirty="0">
                <a:latin typeface="Constantia"/>
                <a:cs typeface="Constantia"/>
              </a:rPr>
              <a:t>м</a:t>
            </a:r>
            <a:r>
              <a:rPr sz="1600" spc="-5" dirty="0">
                <a:latin typeface="Constantia"/>
                <a:cs typeface="Constantia"/>
              </a:rPr>
              <a:t>а  </a:t>
            </a:r>
            <a:r>
              <a:rPr sz="1600" spc="-15" dirty="0">
                <a:latin typeface="Constantia"/>
                <a:cs typeface="Constantia"/>
              </a:rPr>
              <a:t>представлена </a:t>
            </a:r>
            <a:r>
              <a:rPr sz="1600" spc="-20" dirty="0">
                <a:latin typeface="Constantia"/>
                <a:cs typeface="Constantia"/>
              </a:rPr>
              <a:t>таблицей, которая </a:t>
            </a:r>
            <a:r>
              <a:rPr sz="1600" spc="-25" dirty="0">
                <a:latin typeface="Constantia"/>
                <a:cs typeface="Constantia"/>
              </a:rPr>
              <a:t>содержит </a:t>
            </a:r>
            <a:r>
              <a:rPr sz="1600" spc="-10" dirty="0">
                <a:latin typeface="Constantia"/>
                <a:cs typeface="Constantia"/>
              </a:rPr>
              <a:t>форму организации </a:t>
            </a:r>
            <a:r>
              <a:rPr sz="1600" spc="-5" dirty="0">
                <a:latin typeface="Constantia"/>
                <a:cs typeface="Constantia"/>
              </a:rPr>
              <a:t>и временной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отрезок. </a:t>
            </a:r>
            <a:r>
              <a:rPr sz="1600" spc="-25" dirty="0">
                <a:latin typeface="Constantia"/>
                <a:cs typeface="Constantia"/>
              </a:rPr>
              <a:t>Модель </a:t>
            </a:r>
            <a:r>
              <a:rPr sz="1600" spc="-15" dirty="0">
                <a:latin typeface="Constantia"/>
                <a:cs typeface="Constantia"/>
              </a:rPr>
              <a:t>двигательного </a:t>
            </a:r>
            <a:r>
              <a:rPr sz="1600" spc="-10" dirty="0">
                <a:latin typeface="Constantia"/>
                <a:cs typeface="Constantia"/>
              </a:rPr>
              <a:t>режима </a:t>
            </a:r>
            <a:r>
              <a:rPr sz="1600" spc="-20" dirty="0">
                <a:latin typeface="Constantia"/>
                <a:cs typeface="Constantia"/>
              </a:rPr>
              <a:t>составляется </a:t>
            </a:r>
            <a:r>
              <a:rPr sz="1600" spc="-5" dirty="0">
                <a:latin typeface="Constantia"/>
                <a:cs typeface="Constantia"/>
              </a:rPr>
              <a:t>на </a:t>
            </a:r>
            <a:r>
              <a:rPr sz="1600" spc="-10" dirty="0">
                <a:latin typeface="Constantia"/>
                <a:cs typeface="Constantia"/>
              </a:rPr>
              <a:t>теплый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25" dirty="0">
                <a:latin typeface="Constantia"/>
                <a:cs typeface="Constantia"/>
              </a:rPr>
              <a:t>холодный 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периоды.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93684" y="493688"/>
          <a:ext cx="7806055" cy="5976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9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6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8786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Формы</a:t>
                      </a:r>
                      <a:r>
                        <a:rPr sz="12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орган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b="1" spc="-10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b="1" spc="5" dirty="0">
                          <a:latin typeface="Tahoma"/>
                          <a:cs typeface="Tahoma"/>
                        </a:rPr>
                        <a:t>ц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5819">
                        <a:lnSpc>
                          <a:spcPts val="1380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Старшая</a:t>
                      </a:r>
                      <a:r>
                        <a:rPr sz="1200" b="1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группа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786"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Утренняя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гимнастика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8–10</a:t>
                      </a:r>
                      <a:r>
                        <a:rPr sz="1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785"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Образовательная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область «Физическая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культура»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раза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неделю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786"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Образовательная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область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«Музыка»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раза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неделю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8786"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Гимнастика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пробуждения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5–10</a:t>
                      </a:r>
                      <a:r>
                        <a:rPr sz="1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8785"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Подвижные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игры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прогулке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(утро,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вечер)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20</a:t>
                      </a:r>
                      <a:r>
                        <a:rPr sz="1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8786"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Организованная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двигательная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активность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группе (утро,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вечер)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15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20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м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8786"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Физкультминутки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6–7</a:t>
                      </a:r>
                      <a:r>
                        <a:rPr sz="12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97569"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Спортивные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игры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48895">
                        <a:lnSpc>
                          <a:spcPct val="98300"/>
                        </a:lnSpc>
                        <a:spcBef>
                          <a:spcPts val="1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Целенаправленное обучение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воспитателем по ФИЗО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не реже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раза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неделю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97570"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Спортивные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упражнения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48895">
                        <a:lnSpc>
                          <a:spcPct val="98300"/>
                        </a:lnSpc>
                        <a:spcBef>
                          <a:spcPts val="1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Целенаправленное обучение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воспитателем по ФИЗО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не реже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раза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неделю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1519"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Самостоятельная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двигательная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активность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600710">
                        <a:lnSpc>
                          <a:spcPct val="9890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Ежедневно.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Характер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и 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продолжительность зависят от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индивидуальных потребностей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интересов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детей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8786"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Физкультурный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досуг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в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месяц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35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8785"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Спортивный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праздник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раза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год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 по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50–60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8786"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День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здоровья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385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квартал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1371" y="565240"/>
            <a:ext cx="64293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Объем</a:t>
            </a:r>
            <a:r>
              <a:rPr spc="-25" dirty="0"/>
              <a:t> </a:t>
            </a:r>
            <a:r>
              <a:rPr spc="-10" dirty="0"/>
              <a:t>двигательной</a:t>
            </a:r>
            <a:r>
              <a:rPr spc="-20" dirty="0"/>
              <a:t> </a:t>
            </a:r>
            <a:r>
              <a:rPr spc="-5" dirty="0"/>
              <a:t>нагрузки</a:t>
            </a:r>
            <a:r>
              <a:rPr dirty="0"/>
              <a:t> за </a:t>
            </a:r>
            <a:r>
              <a:rPr spc="-10" dirty="0"/>
              <a:t>неделю</a:t>
            </a:r>
            <a:r>
              <a:rPr spc="-20" dirty="0"/>
              <a:t> </a:t>
            </a:r>
            <a:r>
              <a:rPr spc="-10" dirty="0"/>
              <a:t>детей</a:t>
            </a:r>
            <a:r>
              <a:rPr spc="-20" dirty="0"/>
              <a:t> </a:t>
            </a:r>
            <a:r>
              <a:rPr spc="-5" dirty="0"/>
              <a:t>старшей</a:t>
            </a:r>
            <a:r>
              <a:rPr spc="-15" dirty="0"/>
              <a:t> </a:t>
            </a:r>
            <a:r>
              <a:rPr spc="-10" dirty="0"/>
              <a:t>группы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999600"/>
            <a:ext cx="7867650" cy="62357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286385" marR="5080" indent="-274320">
              <a:lnSpc>
                <a:spcPts val="1510"/>
              </a:lnSpc>
              <a:spcBef>
                <a:spcPts val="295"/>
              </a:spcBef>
            </a:pPr>
            <a:r>
              <a:rPr sz="1400" spc="-5" dirty="0">
                <a:latin typeface="Constantia"/>
                <a:cs typeface="Constantia"/>
              </a:rPr>
              <a:t>Для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достижения</a:t>
            </a:r>
            <a:r>
              <a:rPr sz="1400" spc="-8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достаточного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объема</a:t>
            </a:r>
            <a:r>
              <a:rPr sz="1400" spc="-6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двигательной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активности</a:t>
            </a:r>
            <a:r>
              <a:rPr sz="1400" spc="-8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детей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необходимо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использовать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все </a:t>
            </a:r>
            <a:r>
              <a:rPr sz="1400" spc="-5" dirty="0">
                <a:latin typeface="Constantia"/>
                <a:cs typeface="Constantia"/>
              </a:rPr>
              <a:t>организованные формы </a:t>
            </a:r>
            <a:r>
              <a:rPr sz="1400" dirty="0">
                <a:latin typeface="Constantia"/>
                <a:cs typeface="Constantia"/>
              </a:rPr>
              <a:t>занятий физическими упражнениями с </a:t>
            </a:r>
            <a:r>
              <a:rPr sz="1400" spc="-5" dirty="0">
                <a:latin typeface="Constantia"/>
                <a:cs typeface="Constantia"/>
              </a:rPr>
              <a:t>широким включением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подвижных</a:t>
            </a:r>
            <a:r>
              <a:rPr sz="1400" spc="-9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игр,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спортивных</a:t>
            </a:r>
            <a:r>
              <a:rPr sz="1400" spc="-8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упражнений.</a:t>
            </a:r>
            <a:endParaRPr sz="1400">
              <a:latin typeface="Constantia"/>
              <a:cs typeface="Constant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50874" y="1779578"/>
          <a:ext cx="7449184" cy="4728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7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1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480">
                <a:tc>
                  <a:txBody>
                    <a:bodyPr/>
                    <a:lstStyle/>
                    <a:p>
                      <a:pPr marL="122047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Формы</a:t>
                      </a:r>
                      <a:r>
                        <a:rPr sz="1200" b="1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организации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033144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Старшая</a:t>
                      </a:r>
                      <a:r>
                        <a:rPr sz="1200" b="1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группа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122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Утренняя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гимнастика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10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50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480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Образовательная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область «Физическая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культура»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75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482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Образовательная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область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«Музыка»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50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480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Гимнастика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пробуждения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480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Подвижные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игры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прогулке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(утро,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вечер)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15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= 150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7277">
                <a:tc>
                  <a:txBody>
                    <a:bodyPr/>
                    <a:lstStyle/>
                    <a:p>
                      <a:pPr marL="45085" marR="40640" indent="109220">
                        <a:lnSpc>
                          <a:spcPts val="1390"/>
                        </a:lnSpc>
                        <a:spcBef>
                          <a:spcPts val="31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Организованная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двигательная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активность</a:t>
                      </a:r>
                      <a:r>
                        <a:rPr sz="1200" spc="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группе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(утро,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вечер)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15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= 150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482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Физкультминутки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30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821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Спортивные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игры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36830">
                        <a:lnSpc>
                          <a:spcPts val="1390"/>
                        </a:lnSpc>
                        <a:spcBef>
                          <a:spcPts val="315"/>
                        </a:spcBef>
                        <a:tabLst>
                          <a:tab pos="1534160" algn="l"/>
                          <a:tab pos="2335530" algn="l"/>
                        </a:tabLst>
                      </a:pPr>
                      <a:r>
                        <a:rPr sz="1200" spc="5" dirty="0">
                          <a:latin typeface="Tahoma"/>
                          <a:cs typeface="Tahoma"/>
                        </a:rPr>
                        <a:t>Ц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ав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нно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	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бу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	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оспи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ем 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ФИЗО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20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неделю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7278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Спортивные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упражнения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36830">
                        <a:lnSpc>
                          <a:spcPts val="1390"/>
                        </a:lnSpc>
                        <a:spcBef>
                          <a:spcPts val="315"/>
                        </a:spcBef>
                        <a:tabLst>
                          <a:tab pos="1534160" algn="l"/>
                          <a:tab pos="2335530" algn="l"/>
                        </a:tabLst>
                      </a:pPr>
                      <a:r>
                        <a:rPr sz="1200" spc="5" dirty="0">
                          <a:latin typeface="Tahoma"/>
                          <a:cs typeface="Tahoma"/>
                        </a:rPr>
                        <a:t>Ц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ав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нно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	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бу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	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оспи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ем 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ФИЗО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15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неделю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39074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Самостоятельная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двигательная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активность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38100" algn="just">
                        <a:lnSpc>
                          <a:spcPct val="98300"/>
                        </a:lnSpc>
                        <a:spcBef>
                          <a:spcPts val="25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Ежедневно.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Характер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и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продолжительность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зависят от индивидуальных потребностей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интересов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детей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5480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Физкультурный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досуг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в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месяц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35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5480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Спортивный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праздник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раза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год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50–60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мин.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5480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День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здоровья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квартал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86435" y="840723"/>
            <a:ext cx="21691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С</a:t>
            </a:r>
            <a:r>
              <a:rPr spc="5" dirty="0"/>
              <a:t>и</a:t>
            </a:r>
            <a:r>
              <a:rPr dirty="0"/>
              <a:t>с</a:t>
            </a:r>
            <a:r>
              <a:rPr spc="-20" dirty="0"/>
              <a:t>т</a:t>
            </a:r>
            <a:r>
              <a:rPr spc="-10" dirty="0"/>
              <a:t>е</a:t>
            </a:r>
            <a:r>
              <a:rPr spc="-5" dirty="0"/>
              <a:t>м</a:t>
            </a:r>
            <a:r>
              <a:rPr dirty="0"/>
              <a:t>а</a:t>
            </a:r>
            <a:r>
              <a:rPr spc="-25" dirty="0"/>
              <a:t> </a:t>
            </a:r>
            <a:r>
              <a:rPr dirty="0"/>
              <a:t>з</a:t>
            </a:r>
            <a:r>
              <a:rPr spc="-5" dirty="0"/>
              <a:t>а</a:t>
            </a:r>
            <a:r>
              <a:rPr spc="-30" dirty="0"/>
              <a:t>к</a:t>
            </a:r>
            <a:r>
              <a:rPr spc="-5" dirty="0"/>
              <a:t>а</a:t>
            </a:r>
            <a:r>
              <a:rPr dirty="0"/>
              <a:t>л</a:t>
            </a:r>
            <a:r>
              <a:rPr spc="5" dirty="0"/>
              <a:t>и</a:t>
            </a:r>
            <a:r>
              <a:rPr spc="-5" dirty="0"/>
              <a:t>ва</a:t>
            </a:r>
            <a:r>
              <a:rPr dirty="0"/>
              <a:t>н</a:t>
            </a:r>
            <a:r>
              <a:rPr spc="5" dirty="0"/>
              <a:t>и</a:t>
            </a:r>
            <a:r>
              <a:rPr dirty="0"/>
              <a:t>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420607"/>
            <a:ext cx="7790180" cy="459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75005">
              <a:lnSpc>
                <a:spcPct val="140000"/>
              </a:lnSpc>
              <a:spcBef>
                <a:spcPts val="100"/>
              </a:spcBef>
            </a:pPr>
            <a:r>
              <a:rPr sz="1500" spc="-5" dirty="0">
                <a:latin typeface="Constantia"/>
                <a:cs typeface="Constantia"/>
              </a:rPr>
              <a:t>Закаливание </a:t>
            </a:r>
            <a:r>
              <a:rPr sz="1500" spc="-10" dirty="0">
                <a:latin typeface="Constantia"/>
                <a:cs typeface="Constantia"/>
              </a:rPr>
              <a:t>детей </a:t>
            </a:r>
            <a:r>
              <a:rPr sz="1500" spc="-5" dirty="0">
                <a:latin typeface="Constantia"/>
                <a:cs typeface="Constantia"/>
              </a:rPr>
              <a:t>включает </a:t>
            </a:r>
            <a:r>
              <a:rPr sz="1500" spc="-10" dirty="0">
                <a:latin typeface="Constantia"/>
                <a:cs typeface="Constantia"/>
              </a:rPr>
              <a:t>комплекс </a:t>
            </a:r>
            <a:r>
              <a:rPr sz="1500" spc="-5" dirty="0">
                <a:latin typeface="Constantia"/>
                <a:cs typeface="Constantia"/>
              </a:rPr>
              <a:t>мероприятий: широкую аэрацию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помещений, правильно </a:t>
            </a:r>
            <a:r>
              <a:rPr sz="1500" spc="-10" dirty="0">
                <a:latin typeface="Constantia"/>
                <a:cs typeface="Constantia"/>
              </a:rPr>
              <a:t>организованную </a:t>
            </a:r>
            <a:r>
              <a:rPr sz="1500" spc="-35" dirty="0">
                <a:latin typeface="Constantia"/>
                <a:cs typeface="Constantia"/>
              </a:rPr>
              <a:t>прогулку, </a:t>
            </a:r>
            <a:r>
              <a:rPr sz="1500" spc="-5" dirty="0">
                <a:latin typeface="Constantia"/>
                <a:cs typeface="Constantia"/>
              </a:rPr>
              <a:t>физические упражнения, </a:t>
            </a:r>
            <a:r>
              <a:rPr sz="1500" spc="-10" dirty="0">
                <a:latin typeface="Constantia"/>
                <a:cs typeface="Constantia"/>
              </a:rPr>
              <a:t>проводимые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 </a:t>
            </a:r>
            <a:r>
              <a:rPr sz="1500" spc="-10" dirty="0">
                <a:latin typeface="Constantia"/>
                <a:cs typeface="Constantia"/>
              </a:rPr>
              <a:t>легкой </a:t>
            </a:r>
            <a:r>
              <a:rPr sz="1500" spc="-5" dirty="0">
                <a:latin typeface="Constantia"/>
                <a:cs typeface="Constantia"/>
              </a:rPr>
              <a:t>спортивной </a:t>
            </a:r>
            <a:r>
              <a:rPr sz="1500" spc="-15" dirty="0">
                <a:latin typeface="Constantia"/>
                <a:cs typeface="Constantia"/>
              </a:rPr>
              <a:t>одежде </a:t>
            </a:r>
            <a:r>
              <a:rPr sz="1500" dirty="0">
                <a:latin typeface="Constantia"/>
                <a:cs typeface="Constantia"/>
              </a:rPr>
              <a:t>в </a:t>
            </a:r>
            <a:r>
              <a:rPr sz="1500" spc="-5" dirty="0">
                <a:latin typeface="Constantia"/>
                <a:cs typeface="Constantia"/>
              </a:rPr>
              <a:t>помещении </a:t>
            </a:r>
            <a:r>
              <a:rPr sz="1500" dirty="0">
                <a:latin typeface="Constantia"/>
                <a:cs typeface="Constantia"/>
              </a:rPr>
              <a:t>и </a:t>
            </a:r>
            <a:r>
              <a:rPr sz="1500" spc="-5" dirty="0">
                <a:latin typeface="Constantia"/>
                <a:cs typeface="Constantia"/>
              </a:rPr>
              <a:t>на открытом </a:t>
            </a:r>
            <a:r>
              <a:rPr sz="1500" spc="-15" dirty="0">
                <a:latin typeface="Constantia"/>
                <a:cs typeface="Constantia"/>
              </a:rPr>
              <a:t>воздухе, </a:t>
            </a:r>
            <a:r>
              <a:rPr sz="1500" spc="-5" dirty="0">
                <a:latin typeface="Constantia"/>
                <a:cs typeface="Constantia"/>
              </a:rPr>
              <a:t>умывание </a:t>
            </a:r>
            <a:r>
              <a:rPr sz="1500" spc="-10" dirty="0">
                <a:latin typeface="Constantia"/>
                <a:cs typeface="Constantia"/>
              </a:rPr>
              <a:t>прохладной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-45" dirty="0">
                <a:latin typeface="Constantia"/>
                <a:cs typeface="Constantia"/>
              </a:rPr>
              <a:t>о</a:t>
            </a:r>
            <a:r>
              <a:rPr sz="1500" spc="-15" dirty="0">
                <a:latin typeface="Constantia"/>
                <a:cs typeface="Constantia"/>
              </a:rPr>
              <a:t>д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й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</a:t>
            </a:r>
            <a:r>
              <a:rPr sz="1500" spc="-7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д</a:t>
            </a:r>
            <a:r>
              <a:rPr sz="1500" spc="-25" dirty="0">
                <a:latin typeface="Constantia"/>
                <a:cs typeface="Constantia"/>
              </a:rPr>
              <a:t>р</a:t>
            </a:r>
            <a:r>
              <a:rPr sz="1500" spc="-5" dirty="0">
                <a:latin typeface="Constantia"/>
                <a:cs typeface="Constantia"/>
              </a:rPr>
              <a:t>у</a:t>
            </a:r>
            <a:r>
              <a:rPr sz="1500" spc="-10" dirty="0">
                <a:latin typeface="Constantia"/>
                <a:cs typeface="Constantia"/>
              </a:rPr>
              <a:t>г</a:t>
            </a:r>
            <a:r>
              <a:rPr sz="1500" dirty="0">
                <a:latin typeface="Constantia"/>
                <a:cs typeface="Constantia"/>
              </a:rPr>
              <a:t>ие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-45" dirty="0">
                <a:latin typeface="Constantia"/>
                <a:cs typeface="Constantia"/>
              </a:rPr>
              <a:t>о</a:t>
            </a:r>
            <a:r>
              <a:rPr sz="1500" spc="-5" dirty="0">
                <a:latin typeface="Constantia"/>
                <a:cs typeface="Constantia"/>
              </a:rPr>
              <a:t>дны</a:t>
            </a:r>
            <a:r>
              <a:rPr sz="1500" dirty="0">
                <a:latin typeface="Constantia"/>
                <a:cs typeface="Constantia"/>
              </a:rPr>
              <a:t>е,</a:t>
            </a:r>
            <a:r>
              <a:rPr sz="1500" spc="-3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-20" dirty="0">
                <a:latin typeface="Constantia"/>
                <a:cs typeface="Constantia"/>
              </a:rPr>
              <a:t>о</a:t>
            </a:r>
            <a:r>
              <a:rPr sz="1500" spc="-25" dirty="0">
                <a:latin typeface="Constantia"/>
                <a:cs typeface="Constantia"/>
              </a:rPr>
              <a:t>з</a:t>
            </a:r>
            <a:r>
              <a:rPr sz="1500" spc="-5" dirty="0">
                <a:latin typeface="Constantia"/>
                <a:cs typeface="Constantia"/>
              </a:rPr>
              <a:t>ду</a:t>
            </a:r>
            <a:r>
              <a:rPr sz="1500" spc="-10" dirty="0">
                <a:latin typeface="Constantia"/>
                <a:cs typeface="Constantia"/>
              </a:rPr>
              <a:t>ш</a:t>
            </a:r>
            <a:r>
              <a:rPr sz="1500" spc="-5" dirty="0">
                <a:latin typeface="Constantia"/>
                <a:cs typeface="Constantia"/>
              </a:rPr>
              <a:t>ны</a:t>
            </a:r>
            <a:r>
              <a:rPr sz="1500" dirty="0">
                <a:latin typeface="Constantia"/>
                <a:cs typeface="Constantia"/>
              </a:rPr>
              <a:t>е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25" dirty="0">
                <a:latin typeface="Constantia"/>
                <a:cs typeface="Constantia"/>
              </a:rPr>
              <a:t>с</a:t>
            </a:r>
            <a:r>
              <a:rPr sz="1500" spc="-55" dirty="0">
                <a:latin typeface="Constantia"/>
                <a:cs typeface="Constantia"/>
              </a:rPr>
              <a:t>о</a:t>
            </a:r>
            <a:r>
              <a:rPr sz="1500" spc="5" dirty="0">
                <a:latin typeface="Constantia"/>
                <a:cs typeface="Constantia"/>
              </a:rPr>
              <a:t>л</a:t>
            </a:r>
            <a:r>
              <a:rPr sz="1500" spc="-5" dirty="0">
                <a:latin typeface="Constantia"/>
                <a:cs typeface="Constantia"/>
              </a:rPr>
              <a:t>н</a:t>
            </a:r>
            <a:r>
              <a:rPr sz="1500" dirty="0">
                <a:latin typeface="Constantia"/>
                <a:cs typeface="Constantia"/>
              </a:rPr>
              <a:t>е</a:t>
            </a:r>
            <a:r>
              <a:rPr sz="1500" spc="5" dirty="0">
                <a:latin typeface="Constantia"/>
                <a:cs typeface="Constantia"/>
              </a:rPr>
              <a:t>ч</a:t>
            </a:r>
            <a:r>
              <a:rPr sz="1500" spc="-5" dirty="0">
                <a:latin typeface="Constantia"/>
                <a:cs typeface="Constantia"/>
              </a:rPr>
              <a:t>ны</a:t>
            </a:r>
            <a:r>
              <a:rPr sz="1500" dirty="0">
                <a:latin typeface="Constantia"/>
                <a:cs typeface="Constantia"/>
              </a:rPr>
              <a:t>е</a:t>
            </a:r>
            <a:r>
              <a:rPr sz="1500" spc="-114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</a:t>
            </a:r>
            <a:r>
              <a:rPr sz="1500" dirty="0">
                <a:latin typeface="Constantia"/>
                <a:cs typeface="Constantia"/>
              </a:rPr>
              <a:t>р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spc="-15" dirty="0">
                <a:latin typeface="Constantia"/>
                <a:cs typeface="Constantia"/>
              </a:rPr>
              <a:t>ц</a:t>
            </a:r>
            <a:r>
              <a:rPr sz="1500" dirty="0">
                <a:latin typeface="Constantia"/>
                <a:cs typeface="Constantia"/>
              </a:rPr>
              <a:t>е</a:t>
            </a:r>
            <a:r>
              <a:rPr sz="1500" spc="-5" dirty="0">
                <a:latin typeface="Constantia"/>
                <a:cs typeface="Constantia"/>
              </a:rPr>
              <a:t>ду</a:t>
            </a:r>
            <a:r>
              <a:rPr sz="1500" dirty="0">
                <a:latin typeface="Constantia"/>
                <a:cs typeface="Constantia"/>
              </a:rPr>
              <a:t>ры.</a:t>
            </a:r>
            <a:endParaRPr sz="1500">
              <a:latin typeface="Constantia"/>
              <a:cs typeface="Constantia"/>
            </a:endParaRPr>
          </a:p>
          <a:p>
            <a:pPr marL="12700" marR="329565" indent="622935">
              <a:lnSpc>
                <a:spcPct val="140000"/>
              </a:lnSpc>
              <a:spcBef>
                <a:spcPts val="360"/>
              </a:spcBef>
            </a:pPr>
            <a:r>
              <a:rPr sz="1500" dirty="0">
                <a:latin typeface="Constantia"/>
                <a:cs typeface="Constantia"/>
              </a:rPr>
              <a:t>Для </a:t>
            </a:r>
            <a:r>
              <a:rPr sz="1500" spc="-5" dirty="0">
                <a:latin typeface="Constantia"/>
                <a:cs typeface="Constantia"/>
              </a:rPr>
              <a:t>закаливания </a:t>
            </a:r>
            <a:r>
              <a:rPr sz="1500" spc="-10" dirty="0">
                <a:latin typeface="Constantia"/>
                <a:cs typeface="Constantia"/>
              </a:rPr>
              <a:t>детей </a:t>
            </a:r>
            <a:r>
              <a:rPr sz="1500" spc="-5" dirty="0">
                <a:latin typeface="Constantia"/>
                <a:cs typeface="Constantia"/>
              </a:rPr>
              <a:t>основные </a:t>
            </a:r>
            <a:r>
              <a:rPr sz="1500" spc="-10" dirty="0">
                <a:latin typeface="Constantia"/>
                <a:cs typeface="Constantia"/>
              </a:rPr>
              <a:t>природные </a:t>
            </a:r>
            <a:r>
              <a:rPr sz="1500" spc="-5" dirty="0">
                <a:latin typeface="Constantia"/>
                <a:cs typeface="Constantia"/>
              </a:rPr>
              <a:t>факторы </a:t>
            </a:r>
            <a:r>
              <a:rPr sz="1500" spc="-15" dirty="0">
                <a:latin typeface="Constantia"/>
                <a:cs typeface="Constantia"/>
              </a:rPr>
              <a:t>(солнце, </a:t>
            </a:r>
            <a:r>
              <a:rPr sz="1500" spc="-10" dirty="0">
                <a:latin typeface="Constantia"/>
                <a:cs typeface="Constantia"/>
              </a:rPr>
              <a:t>воздух </a:t>
            </a:r>
            <a:r>
              <a:rPr sz="1500" dirty="0">
                <a:latin typeface="Constantia"/>
                <a:cs typeface="Constantia"/>
              </a:rPr>
              <a:t>и </a:t>
            </a:r>
            <a:r>
              <a:rPr sz="1500" spc="-10" dirty="0">
                <a:latin typeface="Constantia"/>
                <a:cs typeface="Constantia"/>
              </a:rPr>
              <a:t>вода)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используют</a:t>
            </a:r>
            <a:r>
              <a:rPr sz="1500" spc="-8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дифференцированно</a:t>
            </a:r>
            <a:r>
              <a:rPr sz="1500" spc="-8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зависимости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от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возраста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детей, здоровья,</a:t>
            </a:r>
            <a:r>
              <a:rPr sz="1500" spc="-1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с</a:t>
            </a:r>
            <a:r>
              <a:rPr sz="1500" spc="-8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учетом </a:t>
            </a:r>
            <a:r>
              <a:rPr sz="1500" spc="-36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подготовленности </a:t>
            </a:r>
            <a:r>
              <a:rPr sz="1500" spc="-5" dirty="0">
                <a:latin typeface="Constantia"/>
                <a:cs typeface="Constantia"/>
              </a:rPr>
              <a:t>персонала </a:t>
            </a:r>
            <a:r>
              <a:rPr sz="1500" dirty="0">
                <a:latin typeface="Constantia"/>
                <a:cs typeface="Constantia"/>
              </a:rPr>
              <a:t>и </a:t>
            </a:r>
            <a:r>
              <a:rPr sz="1500" spc="-5" dirty="0">
                <a:latin typeface="Constantia"/>
                <a:cs typeface="Constantia"/>
              </a:rPr>
              <a:t>материальной базы </a:t>
            </a:r>
            <a:r>
              <a:rPr sz="1500" spc="-15" dirty="0">
                <a:latin typeface="Constantia"/>
                <a:cs typeface="Constantia"/>
              </a:rPr>
              <a:t>дошкольной </a:t>
            </a:r>
            <a:r>
              <a:rPr sz="1500" spc="-10" dirty="0">
                <a:latin typeface="Constantia"/>
                <a:cs typeface="Constantia"/>
              </a:rPr>
              <a:t>образовательной </a:t>
            </a:r>
            <a:r>
              <a:rPr sz="1500" spc="-5" dirty="0">
                <a:latin typeface="Constantia"/>
                <a:cs typeface="Constantia"/>
              </a:rPr>
              <a:t> организации. </a:t>
            </a:r>
            <a:r>
              <a:rPr sz="1500" spc="-10" dirty="0">
                <a:latin typeface="Constantia"/>
                <a:cs typeface="Constantia"/>
              </a:rPr>
              <a:t>При </a:t>
            </a:r>
            <a:r>
              <a:rPr sz="1500" spc="-5" dirty="0">
                <a:latin typeface="Constantia"/>
                <a:cs typeface="Constantia"/>
              </a:rPr>
              <a:t>организации закаливания </a:t>
            </a:r>
            <a:r>
              <a:rPr sz="1500" spc="-15" dirty="0">
                <a:latin typeface="Constantia"/>
                <a:cs typeface="Constantia"/>
              </a:rPr>
              <a:t>должны </a:t>
            </a:r>
            <a:r>
              <a:rPr sz="1500" spc="-5" dirty="0">
                <a:latin typeface="Constantia"/>
                <a:cs typeface="Constantia"/>
              </a:rPr>
              <a:t>быть реализованы основные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гигиенические принципы: постепенность, систематичность, </a:t>
            </a:r>
            <a:r>
              <a:rPr sz="1500" spc="-10" dirty="0">
                <a:latin typeface="Constantia"/>
                <a:cs typeface="Constantia"/>
              </a:rPr>
              <a:t>комплексность </a:t>
            </a:r>
            <a:r>
              <a:rPr sz="1500" dirty="0">
                <a:latin typeface="Constantia"/>
                <a:cs typeface="Constantia"/>
              </a:rPr>
              <a:t>и учет 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индивидуальных</a:t>
            </a:r>
            <a:r>
              <a:rPr sz="1500" spc="-6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особенностей</a:t>
            </a:r>
            <a:r>
              <a:rPr sz="1500" spc="-7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ребенка.</a:t>
            </a:r>
            <a:endParaRPr sz="1500">
              <a:latin typeface="Constantia"/>
              <a:cs typeface="Constantia"/>
            </a:endParaRPr>
          </a:p>
          <a:p>
            <a:pPr marL="12700" marR="608965" indent="389890">
              <a:lnSpc>
                <a:spcPct val="140000"/>
              </a:lnSpc>
              <a:spcBef>
                <a:spcPts val="360"/>
              </a:spcBef>
            </a:pPr>
            <a:r>
              <a:rPr sz="1500" spc="-10" dirty="0">
                <a:latin typeface="Constantia"/>
                <a:cs typeface="Constantia"/>
              </a:rPr>
              <a:t>Рекомендации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при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распределении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процедур</a:t>
            </a:r>
            <a:r>
              <a:rPr sz="1500" spc="-5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закаливания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детей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составляются </a:t>
            </a:r>
            <a:r>
              <a:rPr sz="1500" spc="-36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-5" dirty="0">
                <a:latin typeface="Constantia"/>
                <a:cs typeface="Constantia"/>
              </a:rPr>
              <a:t>р</a:t>
            </a:r>
            <a:r>
              <a:rPr sz="1500" spc="-60" dirty="0">
                <a:latin typeface="Constantia"/>
                <a:cs typeface="Constantia"/>
              </a:rPr>
              <a:t>а</a:t>
            </a:r>
            <a:r>
              <a:rPr sz="1500" spc="5" dirty="0">
                <a:latin typeface="Constantia"/>
                <a:cs typeface="Constantia"/>
              </a:rPr>
              <a:t>чо</a:t>
            </a:r>
            <a:r>
              <a:rPr sz="1500" dirty="0">
                <a:latin typeface="Constantia"/>
                <a:cs typeface="Constantia"/>
              </a:rPr>
              <a:t>м</a:t>
            </a:r>
            <a:r>
              <a:rPr sz="1500" spc="-7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</a:t>
            </a:r>
            <a:r>
              <a:rPr sz="1500" spc="5" dirty="0">
                <a:latin typeface="Constantia"/>
                <a:cs typeface="Constantia"/>
              </a:rPr>
              <a:t>л</a:t>
            </a:r>
            <a:r>
              <a:rPr sz="1500" dirty="0">
                <a:latin typeface="Constantia"/>
                <a:cs typeface="Constantia"/>
              </a:rPr>
              <a:t>и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ме</a:t>
            </a:r>
            <a:r>
              <a:rPr sz="1500" spc="-5" dirty="0">
                <a:latin typeface="Constantia"/>
                <a:cs typeface="Constantia"/>
              </a:rPr>
              <a:t>д</a:t>
            </a:r>
            <a:r>
              <a:rPr sz="1500" dirty="0">
                <a:latin typeface="Constantia"/>
                <a:cs typeface="Constantia"/>
              </a:rPr>
              <a:t>и</a:t>
            </a:r>
            <a:r>
              <a:rPr sz="1500" spc="-5" dirty="0">
                <a:latin typeface="Constantia"/>
                <a:cs typeface="Constantia"/>
              </a:rPr>
              <a:t>ц</a:t>
            </a:r>
            <a:r>
              <a:rPr sz="1500" dirty="0">
                <a:latin typeface="Constantia"/>
                <a:cs typeface="Constantia"/>
              </a:rPr>
              <a:t>и</a:t>
            </a:r>
            <a:r>
              <a:rPr sz="1500" spc="-5" dirty="0">
                <a:latin typeface="Constantia"/>
                <a:cs typeface="Constantia"/>
              </a:rPr>
              <a:t>н</a:t>
            </a:r>
            <a:r>
              <a:rPr sz="1500" dirty="0">
                <a:latin typeface="Constantia"/>
                <a:cs typeface="Constantia"/>
              </a:rPr>
              <a:t>с</a:t>
            </a:r>
            <a:r>
              <a:rPr sz="1500" spc="-40" dirty="0">
                <a:latin typeface="Constantia"/>
                <a:cs typeface="Constantia"/>
              </a:rPr>
              <a:t>к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й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25" dirty="0">
                <a:latin typeface="Constantia"/>
                <a:cs typeface="Constantia"/>
              </a:rPr>
              <a:t>с</a:t>
            </a:r>
            <a:r>
              <a:rPr sz="1500" dirty="0">
                <a:latin typeface="Constantia"/>
                <a:cs typeface="Constantia"/>
              </a:rPr>
              <a:t>ес</a:t>
            </a:r>
            <a:r>
              <a:rPr sz="1500" spc="-10" dirty="0">
                <a:latin typeface="Constantia"/>
                <a:cs typeface="Constantia"/>
              </a:rPr>
              <a:t>т</a:t>
            </a:r>
            <a:r>
              <a:rPr sz="1500" dirty="0">
                <a:latin typeface="Constantia"/>
                <a:cs typeface="Constantia"/>
              </a:rPr>
              <a:t>р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й</a:t>
            </a:r>
            <a:r>
              <a:rPr sz="1500" spc="-9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с</a:t>
            </a:r>
            <a:r>
              <a:rPr sz="1500" spc="-8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у</a:t>
            </a:r>
            <a:r>
              <a:rPr sz="1500" spc="5" dirty="0">
                <a:latin typeface="Constantia"/>
                <a:cs typeface="Constantia"/>
              </a:rPr>
              <a:t>ч</a:t>
            </a:r>
            <a:r>
              <a:rPr sz="1500" dirty="0">
                <a:latin typeface="Constantia"/>
                <a:cs typeface="Constantia"/>
              </a:rPr>
              <a:t>е</a:t>
            </a:r>
            <a:r>
              <a:rPr sz="1500" spc="-30" dirty="0">
                <a:latin typeface="Constantia"/>
                <a:cs typeface="Constantia"/>
              </a:rPr>
              <a:t>т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м</a:t>
            </a:r>
            <a:r>
              <a:rPr sz="1500" spc="-5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-20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зрас</a:t>
            </a:r>
            <a:r>
              <a:rPr sz="1500" spc="-10" dirty="0">
                <a:latin typeface="Constantia"/>
                <a:cs typeface="Constantia"/>
              </a:rPr>
              <a:t>т</a:t>
            </a:r>
            <a:r>
              <a:rPr sz="1500" spc="-5" dirty="0">
                <a:latin typeface="Constantia"/>
                <a:cs typeface="Constantia"/>
              </a:rPr>
              <a:t>ны</a:t>
            </a:r>
            <a:r>
              <a:rPr sz="1500" dirty="0">
                <a:latin typeface="Constantia"/>
                <a:cs typeface="Constantia"/>
              </a:rPr>
              <a:t>х</a:t>
            </a:r>
            <a:r>
              <a:rPr sz="1500" spc="-70" dirty="0">
                <a:latin typeface="Constantia"/>
                <a:cs typeface="Constantia"/>
              </a:rPr>
              <a:t> 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spc="-25" dirty="0">
                <a:latin typeface="Constantia"/>
                <a:cs typeface="Constantia"/>
              </a:rPr>
              <a:t>с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spc="-5" dirty="0">
                <a:latin typeface="Constantia"/>
                <a:cs typeface="Constantia"/>
              </a:rPr>
              <a:t>б</a:t>
            </a:r>
            <a:r>
              <a:rPr sz="1500" dirty="0">
                <a:latin typeface="Constantia"/>
                <a:cs typeface="Constantia"/>
              </a:rPr>
              <a:t>е</a:t>
            </a:r>
            <a:r>
              <a:rPr sz="1500" spc="-5" dirty="0">
                <a:latin typeface="Constantia"/>
                <a:cs typeface="Constantia"/>
              </a:rPr>
              <a:t>нн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с</a:t>
            </a:r>
            <a:r>
              <a:rPr sz="1500" spc="-20" dirty="0">
                <a:latin typeface="Constantia"/>
                <a:cs typeface="Constantia"/>
              </a:rPr>
              <a:t>т</a:t>
            </a:r>
            <a:r>
              <a:rPr sz="1500" dirty="0">
                <a:latin typeface="Constantia"/>
                <a:cs typeface="Constantia"/>
              </a:rPr>
              <a:t>ей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</a:t>
            </a:r>
            <a:r>
              <a:rPr sz="1500" spc="-100" dirty="0">
                <a:latin typeface="Constantia"/>
                <a:cs typeface="Constantia"/>
              </a:rPr>
              <a:t> </a:t>
            </a:r>
            <a:r>
              <a:rPr sz="1500" spc="-25" dirty="0">
                <a:latin typeface="Constantia"/>
                <a:cs typeface="Constantia"/>
              </a:rPr>
              <a:t>с</a:t>
            </a:r>
            <a:r>
              <a:rPr sz="1500" spc="5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с</a:t>
            </a:r>
            <a:r>
              <a:rPr sz="1500" spc="-30" dirty="0">
                <a:latin typeface="Constantia"/>
                <a:cs typeface="Constantia"/>
              </a:rPr>
              <a:t>т</a:t>
            </a:r>
            <a:r>
              <a:rPr sz="1500" spc="-20" dirty="0">
                <a:latin typeface="Constantia"/>
                <a:cs typeface="Constantia"/>
              </a:rPr>
              <a:t>о</a:t>
            </a:r>
            <a:r>
              <a:rPr sz="1500" dirty="0">
                <a:latin typeface="Constantia"/>
                <a:cs typeface="Constantia"/>
              </a:rPr>
              <a:t>я</a:t>
            </a:r>
            <a:r>
              <a:rPr sz="1500" spc="-5" dirty="0">
                <a:latin typeface="Constantia"/>
                <a:cs typeface="Constantia"/>
              </a:rPr>
              <a:t>н</a:t>
            </a:r>
            <a:r>
              <a:rPr sz="1500" dirty="0">
                <a:latin typeface="Constantia"/>
                <a:cs typeface="Constantia"/>
              </a:rPr>
              <a:t>ия  </a:t>
            </a:r>
            <a:r>
              <a:rPr sz="1500" spc="-10" dirty="0">
                <a:latin typeface="Constantia"/>
                <a:cs typeface="Constantia"/>
              </a:rPr>
              <a:t>здоровья детей, представлены </a:t>
            </a:r>
            <a:r>
              <a:rPr sz="1500" dirty="0">
                <a:latin typeface="Constantia"/>
                <a:cs typeface="Constantia"/>
              </a:rPr>
              <a:t>в форме </a:t>
            </a:r>
            <a:r>
              <a:rPr sz="1500" spc="-15" dirty="0">
                <a:latin typeface="Constantia"/>
                <a:cs typeface="Constantia"/>
              </a:rPr>
              <a:t>таблицы, </a:t>
            </a:r>
            <a:r>
              <a:rPr sz="1500" dirty="0">
                <a:latin typeface="Constantia"/>
                <a:cs typeface="Constantia"/>
              </a:rPr>
              <a:t>в </a:t>
            </a:r>
            <a:r>
              <a:rPr sz="1500" spc="-10" dirty="0">
                <a:latin typeface="Constantia"/>
                <a:cs typeface="Constantia"/>
              </a:rPr>
              <a:t>которой </a:t>
            </a:r>
            <a:r>
              <a:rPr sz="1500" spc="-5" dirty="0">
                <a:latin typeface="Constantia"/>
                <a:cs typeface="Constantia"/>
              </a:rPr>
              <a:t>учтено время </a:t>
            </a:r>
            <a:r>
              <a:rPr sz="1500" spc="-20" dirty="0">
                <a:latin typeface="Constantia"/>
                <a:cs typeface="Constantia"/>
              </a:rPr>
              <a:t>года, </a:t>
            </a:r>
            <a:r>
              <a:rPr sz="1500" dirty="0">
                <a:latin typeface="Constantia"/>
                <a:cs typeface="Constantia"/>
              </a:rPr>
              <a:t>вид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деятельности</a:t>
            </a:r>
            <a:r>
              <a:rPr sz="1500" spc="-8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воспитанников.</a:t>
            </a:r>
            <a:endParaRPr sz="15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694432"/>
            <a:ext cx="21272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092835" algn="l"/>
              </a:tabLst>
            </a:pP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С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л</a:t>
            </a:r>
            <a:r>
              <a:rPr sz="2000" b="1" spc="-25" dirty="0">
                <a:solidFill>
                  <a:srgbClr val="444D26"/>
                </a:solidFill>
                <a:latin typeface="Calibri"/>
                <a:cs typeface="Calibri"/>
              </a:rPr>
              <a:t>е</a:t>
            </a:r>
            <a:r>
              <a:rPr sz="2000" b="1" spc="-30" dirty="0">
                <a:solidFill>
                  <a:srgbClr val="444D26"/>
                </a:solidFill>
                <a:latin typeface="Calibri"/>
                <a:cs typeface="Calibri"/>
              </a:rPr>
              <a:t>ду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е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т	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п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о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м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ни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т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ь,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42452" y="694432"/>
            <a:ext cx="21863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68325" algn="l"/>
              </a:tabLst>
            </a:pP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что	планирование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03014" y="694432"/>
            <a:ext cx="15506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непрерывной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26542" y="694432"/>
            <a:ext cx="195072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образовательной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2334" y="999332"/>
            <a:ext cx="15379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обеспечивает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89839" y="999332"/>
            <a:ext cx="1029969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р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а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з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ит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ие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10551" y="999332"/>
            <a:ext cx="17659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610995" algn="l"/>
              </a:tabLst>
            </a:pP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м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о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т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ив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ац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и	и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30615" y="1304233"/>
            <a:ext cx="23590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35660" algn="l"/>
                <a:tab pos="1143635" algn="l"/>
              </a:tabLst>
            </a:pP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дет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е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й	в	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ра</a:t>
            </a:r>
            <a:r>
              <a:rPr sz="2000" b="1" spc="-30" dirty="0">
                <a:solidFill>
                  <a:srgbClr val="444D26"/>
                </a:solidFill>
                <a:latin typeface="Calibri"/>
                <a:cs typeface="Calibri"/>
              </a:rPr>
              <a:t>з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ли</a:t>
            </a:r>
            <a:r>
              <a:rPr sz="2000" b="1" spc="5" dirty="0">
                <a:solidFill>
                  <a:srgbClr val="444D26"/>
                </a:solidFill>
                <a:latin typeface="Calibri"/>
                <a:cs typeface="Calibri"/>
              </a:rPr>
              <a:t>ч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н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ых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47190" y="1304233"/>
            <a:ext cx="6781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д</a:t>
            </a:r>
            <a:r>
              <a:rPr sz="2000" b="1" spc="-20" dirty="0">
                <a:solidFill>
                  <a:srgbClr val="444D26"/>
                </a:solidFill>
                <a:latin typeface="Calibri"/>
                <a:cs typeface="Calibri"/>
              </a:rPr>
              <a:t>ах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487067" y="999332"/>
            <a:ext cx="1528445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7239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личности, 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д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ея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т</a:t>
            </a:r>
            <a:r>
              <a:rPr sz="2000" b="1" spc="-40" dirty="0">
                <a:solidFill>
                  <a:srgbClr val="444D26"/>
                </a:solidFill>
                <a:latin typeface="Calibri"/>
                <a:cs typeface="Calibri"/>
              </a:rPr>
              <a:t>е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л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ь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н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ос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т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72673" y="1304233"/>
            <a:ext cx="16027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37185" algn="l"/>
              </a:tabLst>
            </a:pP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и	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охватывать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43481" y="999332"/>
            <a:ext cx="153035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д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ея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т</a:t>
            </a:r>
            <a:r>
              <a:rPr sz="2000" b="1" spc="-40" dirty="0">
                <a:solidFill>
                  <a:srgbClr val="444D26"/>
                </a:solidFill>
                <a:latin typeface="Calibri"/>
                <a:cs typeface="Calibri"/>
              </a:rPr>
              <a:t>е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ль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н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ос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т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и  с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п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о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с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о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б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н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о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с</a:t>
            </a:r>
            <a:r>
              <a:rPr sz="2000" b="1" spc="-15" dirty="0">
                <a:solidFill>
                  <a:srgbClr val="444D26"/>
                </a:solidFill>
                <a:latin typeface="Calibri"/>
                <a:cs typeface="Calibri"/>
              </a:rPr>
              <a:t>т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е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й 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структурные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67243" y="1609134"/>
            <a:ext cx="67081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60475" algn="l"/>
                <a:tab pos="3529329" algn="l"/>
                <a:tab pos="4777740" algn="l"/>
              </a:tabLst>
            </a:pP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единицы	(образовательные	области),	представляющие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43736" y="1914034"/>
            <a:ext cx="833374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определенные</a:t>
            </a:r>
            <a:r>
              <a:rPr sz="2000" b="1" spc="575" dirty="0">
                <a:solidFill>
                  <a:srgbClr val="444D26"/>
                </a:solidFill>
                <a:latin typeface="Calibri"/>
                <a:cs typeface="Calibri"/>
              </a:rPr>
              <a:t>  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направления</a:t>
            </a:r>
            <a:r>
              <a:rPr sz="2000" b="1" spc="590" dirty="0">
                <a:solidFill>
                  <a:srgbClr val="444D26"/>
                </a:solidFill>
                <a:latin typeface="Calibri"/>
                <a:cs typeface="Calibri"/>
              </a:rPr>
              <a:t>  </a:t>
            </a:r>
            <a:r>
              <a:rPr sz="2000" b="1" spc="59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развития</a:t>
            </a:r>
            <a:r>
              <a:rPr sz="2000" b="1" spc="590" dirty="0">
                <a:solidFill>
                  <a:srgbClr val="444D26"/>
                </a:solidFill>
                <a:latin typeface="Calibri"/>
                <a:cs typeface="Calibri"/>
              </a:rPr>
              <a:t>   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и     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образования</a:t>
            </a:r>
            <a:r>
              <a:rPr sz="2000" b="1" spc="440" dirty="0">
                <a:solidFill>
                  <a:srgbClr val="444D26"/>
                </a:solidFill>
                <a:latin typeface="Calibri"/>
                <a:cs typeface="Calibri"/>
              </a:rPr>
              <a:t>   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детей,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с 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последующим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закреплением </a:t>
            </a:r>
            <a:r>
              <a:rPr sz="2000" b="1" spc="-10" dirty="0">
                <a:solidFill>
                  <a:srgbClr val="444D26"/>
                </a:solidFill>
                <a:latin typeface="Calibri"/>
                <a:cs typeface="Calibri"/>
              </a:rPr>
              <a:t>материала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утром или 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вечером в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режиме </a:t>
            </a:r>
            <a:r>
              <a:rPr sz="20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дня.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1802" y="3357562"/>
            <a:ext cx="3071833" cy="2752721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71353" y="493801"/>
            <a:ext cx="49618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444D26"/>
                </a:solidFill>
                <a:latin typeface="Calibri"/>
                <a:cs typeface="Calibri"/>
              </a:rPr>
              <a:t>Распределение</a:t>
            </a:r>
            <a:r>
              <a:rPr sz="1800" b="1" spc="-6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44D26"/>
                </a:solidFill>
                <a:latin typeface="Calibri"/>
                <a:cs typeface="Calibri"/>
              </a:rPr>
              <a:t>процедур</a:t>
            </a:r>
            <a:r>
              <a:rPr sz="1800" b="1" spc="-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при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 закаливании </a:t>
            </a:r>
            <a:r>
              <a:rPr sz="1800" b="1" spc="-10" dirty="0">
                <a:solidFill>
                  <a:srgbClr val="444D26"/>
                </a:solidFill>
                <a:latin typeface="Calibri"/>
                <a:cs typeface="Calibri"/>
              </a:rPr>
              <a:t>детей</a:t>
            </a:r>
            <a:endParaRPr sz="18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36559" y="1208072"/>
          <a:ext cx="7806055" cy="46564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9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2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4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224">
                <a:tc>
                  <a:txBody>
                    <a:bodyPr/>
                    <a:lstStyle/>
                    <a:p>
                      <a:pPr marL="67183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Время</a:t>
                      </a:r>
                      <a:r>
                        <a:rPr sz="12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дня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0736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Тёплый</a:t>
                      </a:r>
                      <a:r>
                        <a:rPr sz="12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период</a:t>
                      </a:r>
                      <a:r>
                        <a:rPr sz="12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года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55562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Холодный</a:t>
                      </a:r>
                      <a:r>
                        <a:rPr sz="12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период</a:t>
                      </a:r>
                      <a:r>
                        <a:rPr sz="12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года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47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Утро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108585">
                        <a:lnSpc>
                          <a:spcPct val="98300"/>
                        </a:lnSpc>
                        <a:spcBef>
                          <a:spcPts val="1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Полоскание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горла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холодной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водой.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Утренняя гимнастика на открытом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воздухе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оздоровительным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бегом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245110">
                        <a:lnSpc>
                          <a:spcPct val="98300"/>
                        </a:lnSpc>
                        <a:spcBef>
                          <a:spcPts val="1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Полоскание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горла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холодной водой.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Воздушные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ванны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время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утренней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гимнастики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зале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66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5085" marR="499745">
                        <a:lnSpc>
                          <a:spcPct val="9830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время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непрерывной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образовательной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деятельности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224790">
                        <a:lnSpc>
                          <a:spcPct val="9890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Широкая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аэрация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групповой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комнате. Физическая культура на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открытом воздухе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облегченной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одежде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487680">
                        <a:lnSpc>
                          <a:spcPct val="9920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Пульсирующий микроклимат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групповой комнате. Физическая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культура на открытом воздухе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облегченной одежде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или в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зале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сочетании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воздушными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ваннами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64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44450">
                        <a:lnSpc>
                          <a:spcPct val="10000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Прогулка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114935">
                        <a:lnSpc>
                          <a:spcPct val="98300"/>
                        </a:lnSpc>
                        <a:spcBef>
                          <a:spcPts val="1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Солнечные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световоздушные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ванны,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подвижные</a:t>
                      </a:r>
                      <a:r>
                        <a:rPr sz="1200" spc="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игры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в 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облегченной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одежде,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игры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с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водой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49339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Подвижные игры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развлечения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соответствующей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погоде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одежде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44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4445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Дневной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сон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4450" marR="107314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Воздушные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ванны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время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переодевания,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сквозное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проветривание</a:t>
                      </a:r>
                      <a:r>
                        <a:rPr sz="1200" spc="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спальни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перед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сном,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одностороннее</a:t>
                      </a:r>
                      <a:r>
                        <a:rPr sz="1200" spc="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проветривание</a:t>
                      </a:r>
                      <a:r>
                        <a:rPr sz="1200" spc="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время сна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942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110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После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дневного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сна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40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445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Умывание,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мытье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рук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локтя,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хождение</a:t>
                      </a:r>
                      <a:r>
                        <a:rPr sz="1200" spc="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«Тропинке</a:t>
                      </a:r>
                      <a:r>
                        <a:rPr sz="1200" spc="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здоровья»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527330"/>
            <a:ext cx="8079740" cy="52895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14984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Непосредственная</a:t>
            </a:r>
            <a:r>
              <a:rPr sz="1600" b="1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образовательная</a:t>
            </a:r>
            <a:r>
              <a:rPr sz="1600" b="1" spc="-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деятельность</a:t>
            </a:r>
            <a:r>
              <a:rPr sz="1600" b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(представлено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16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44D26"/>
                </a:solidFill>
                <a:latin typeface="Calibri"/>
                <a:cs typeface="Calibri"/>
              </a:rPr>
              <a:t>форме</a:t>
            </a:r>
            <a:r>
              <a:rPr sz="16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44D26"/>
                </a:solidFill>
                <a:latin typeface="Calibri"/>
                <a:cs typeface="Calibri"/>
              </a:rPr>
              <a:t>таблицы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100">
              <a:latin typeface="Calibri"/>
              <a:cs typeface="Calibri"/>
            </a:endParaRPr>
          </a:p>
          <a:p>
            <a:pPr marL="285750" marR="10795" indent="-273685" algn="just">
              <a:lnSpc>
                <a:spcPct val="80000"/>
              </a:lnSpc>
              <a:buClr>
                <a:srgbClr val="E7BC29"/>
              </a:buClr>
              <a:buSzPct val="92857"/>
              <a:buFont typeface="Segoe UI Symbol"/>
              <a:buChar char="⚫"/>
              <a:tabLst>
                <a:tab pos="287020" algn="l"/>
              </a:tabLst>
            </a:pPr>
            <a:r>
              <a:rPr sz="1400" spc="-10" dirty="0">
                <a:latin typeface="Constantia"/>
                <a:cs typeface="Constantia"/>
              </a:rPr>
              <a:t>Воспитательно-образовательный</a:t>
            </a:r>
            <a:r>
              <a:rPr sz="1400" spc="3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процесс</a:t>
            </a:r>
            <a:r>
              <a:rPr sz="1400" spc="34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35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дошкольном</a:t>
            </a:r>
            <a:r>
              <a:rPr sz="1400" spc="32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отделении</a:t>
            </a:r>
            <a:r>
              <a:rPr sz="1400" spc="67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строится</a:t>
            </a:r>
            <a:r>
              <a:rPr sz="1400" spc="69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соответствии </a:t>
            </a:r>
            <a:r>
              <a:rPr sz="1400" dirty="0">
                <a:latin typeface="Constantia"/>
                <a:cs typeface="Constantia"/>
              </a:rPr>
              <a:t>c </a:t>
            </a:r>
            <a:r>
              <a:rPr sz="1400" spc="-5" dirty="0">
                <a:latin typeface="Constantia"/>
                <a:cs typeface="Constantia"/>
              </a:rPr>
              <a:t>Приказом Министерства образования </a:t>
            </a:r>
            <a:r>
              <a:rPr sz="1400" dirty="0">
                <a:latin typeface="Constantia"/>
                <a:cs typeface="Constantia"/>
              </a:rPr>
              <a:t>и </a:t>
            </a:r>
            <a:r>
              <a:rPr sz="1400" spc="-5" dirty="0">
                <a:latin typeface="Constantia"/>
                <a:cs typeface="Constantia"/>
              </a:rPr>
              <a:t>науки </a:t>
            </a:r>
            <a:r>
              <a:rPr sz="1400" spc="-10" dirty="0">
                <a:latin typeface="Constantia"/>
                <a:cs typeface="Constantia"/>
              </a:rPr>
              <a:t>Российской </a:t>
            </a:r>
            <a:r>
              <a:rPr sz="1400" dirty="0">
                <a:latin typeface="Constantia"/>
                <a:cs typeface="Constantia"/>
              </a:rPr>
              <a:t>Федерации </a:t>
            </a:r>
            <a:r>
              <a:rPr sz="1400" spc="-5" dirty="0">
                <a:latin typeface="Constantia"/>
                <a:cs typeface="Constantia"/>
              </a:rPr>
              <a:t>от </a:t>
            </a:r>
            <a:r>
              <a:rPr sz="1400" spc="-20" dirty="0">
                <a:latin typeface="Constantia"/>
                <a:cs typeface="Constantia"/>
              </a:rPr>
              <a:t>17 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октября</a:t>
            </a:r>
            <a:r>
              <a:rPr sz="1400" spc="-5" dirty="0">
                <a:latin typeface="Constantia"/>
                <a:cs typeface="Constantia"/>
              </a:rPr>
              <a:t> 2013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60" dirty="0">
                <a:latin typeface="Constantia"/>
                <a:cs typeface="Constantia"/>
              </a:rPr>
              <a:t>г.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№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1155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60" dirty="0">
                <a:latin typeface="Constantia"/>
                <a:cs typeface="Constantia"/>
              </a:rPr>
              <a:t>г.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Москва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«Об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утверждении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федерального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государственного 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образовательного </a:t>
            </a:r>
            <a:r>
              <a:rPr sz="1400" spc="-5" dirty="0">
                <a:latin typeface="Constantia"/>
                <a:cs typeface="Constantia"/>
              </a:rPr>
              <a:t>стандарта </a:t>
            </a:r>
            <a:r>
              <a:rPr sz="1400" spc="-15" dirty="0">
                <a:latin typeface="Constantia"/>
                <a:cs typeface="Constantia"/>
              </a:rPr>
              <a:t>дошкольного </a:t>
            </a:r>
            <a:r>
              <a:rPr sz="1400" spc="-5" dirty="0">
                <a:latin typeface="Constantia"/>
                <a:cs typeface="Constantia"/>
              </a:rPr>
              <a:t>образования», </a:t>
            </a:r>
            <a:r>
              <a:rPr sz="1400" dirty="0">
                <a:latin typeface="Constantia"/>
                <a:cs typeface="Constantia"/>
              </a:rPr>
              <a:t>СанПиНа </a:t>
            </a:r>
            <a:r>
              <a:rPr sz="1400" spc="-10" dirty="0">
                <a:latin typeface="Constantia"/>
                <a:cs typeface="Constantia"/>
              </a:rPr>
              <a:t>2.4.1.3049-13, утвержденного 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Постановлением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spc="-20" dirty="0">
                <a:latin typeface="Constantia"/>
                <a:cs typeface="Constantia"/>
              </a:rPr>
              <a:t>главного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санитарного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врача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5" dirty="0">
                <a:latin typeface="Constantia"/>
                <a:cs typeface="Constantia"/>
              </a:rPr>
              <a:t>РФ</a:t>
            </a:r>
            <a:r>
              <a:rPr sz="1400" spc="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от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15</a:t>
            </a:r>
            <a:r>
              <a:rPr sz="1400" spc="-5" dirty="0">
                <a:latin typeface="Constantia"/>
                <a:cs typeface="Constantia"/>
              </a:rPr>
              <a:t> мая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2013</a:t>
            </a:r>
            <a:r>
              <a:rPr sz="1400" dirty="0">
                <a:latin typeface="Constantia"/>
                <a:cs typeface="Constantia"/>
              </a:rPr>
              <a:t> №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26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(с изм.,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внесенными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Решением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Верховного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20" dirty="0">
                <a:latin typeface="Constantia"/>
                <a:cs typeface="Constantia"/>
              </a:rPr>
              <a:t>Суда</a:t>
            </a:r>
            <a:r>
              <a:rPr sz="1400" spc="31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РФот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04.04.2014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N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АКПИ14-281),</a:t>
            </a:r>
            <a:r>
              <a:rPr sz="1400" dirty="0">
                <a:latin typeface="Constantia"/>
                <a:cs typeface="Constantia"/>
              </a:rPr>
              <a:t> и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с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примерной</a:t>
            </a:r>
            <a:r>
              <a:rPr sz="1400" dirty="0">
                <a:latin typeface="Constantia"/>
                <a:cs typeface="Constantia"/>
              </a:rPr>
              <a:t> основной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общеобразовательной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программой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дошкольного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образования.</a:t>
            </a:r>
            <a:endParaRPr sz="1400">
              <a:latin typeface="Constantia"/>
              <a:cs typeface="Constantia"/>
            </a:endParaRPr>
          </a:p>
          <a:p>
            <a:pPr marL="285750" marR="5080" indent="-273685" algn="just">
              <a:lnSpc>
                <a:spcPct val="80000"/>
              </a:lnSpc>
              <a:spcBef>
                <a:spcPts val="335"/>
              </a:spcBef>
              <a:buClr>
                <a:srgbClr val="E7BC29"/>
              </a:buClr>
              <a:buSzPct val="92857"/>
              <a:buFont typeface="Segoe UI Symbol"/>
              <a:buChar char="⚫"/>
              <a:tabLst>
                <a:tab pos="287020" algn="l"/>
              </a:tabLst>
            </a:pPr>
            <a:r>
              <a:rPr sz="1400" spc="-5" dirty="0">
                <a:latin typeface="Constantia"/>
                <a:cs typeface="Constantia"/>
              </a:rPr>
              <a:t>Для детей </a:t>
            </a:r>
            <a:r>
              <a:rPr sz="1400" spc="-10" dirty="0">
                <a:latin typeface="Constantia"/>
                <a:cs typeface="Constantia"/>
              </a:rPr>
              <a:t>раннего </a:t>
            </a:r>
            <a:r>
              <a:rPr sz="1400" spc="-5" dirty="0">
                <a:latin typeface="Constantia"/>
                <a:cs typeface="Constantia"/>
              </a:rPr>
              <a:t>возраста от </a:t>
            </a:r>
            <a:r>
              <a:rPr sz="1400" dirty="0">
                <a:latin typeface="Constantia"/>
                <a:cs typeface="Constantia"/>
              </a:rPr>
              <a:t>1,5 </a:t>
            </a:r>
            <a:r>
              <a:rPr sz="1400" spc="-10" dirty="0">
                <a:latin typeface="Constantia"/>
                <a:cs typeface="Constantia"/>
              </a:rPr>
              <a:t>до </a:t>
            </a:r>
            <a:r>
              <a:rPr sz="1400" dirty="0">
                <a:latin typeface="Constantia"/>
                <a:cs typeface="Constantia"/>
              </a:rPr>
              <a:t>3 </a:t>
            </a:r>
            <a:r>
              <a:rPr sz="1400" spc="-5" dirty="0">
                <a:latin typeface="Constantia"/>
                <a:cs typeface="Constantia"/>
              </a:rPr>
              <a:t>лет длительность непосредственной образовательной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деятельности</a:t>
            </a:r>
            <a:r>
              <a:rPr sz="1400" dirty="0">
                <a:latin typeface="Constantia"/>
                <a:cs typeface="Constantia"/>
              </a:rPr>
              <a:t> не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должна</a:t>
            </a:r>
            <a:r>
              <a:rPr sz="1400" spc="-10" dirty="0">
                <a:latin typeface="Constantia"/>
                <a:cs typeface="Constantia"/>
              </a:rPr>
              <a:t> превышать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10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мин.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Допускается</a:t>
            </a:r>
            <a:r>
              <a:rPr sz="1400" spc="-5" dirty="0">
                <a:latin typeface="Constantia"/>
                <a:cs typeface="Constantia"/>
              </a:rPr>
              <a:t> осуществлять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образовательную </a:t>
            </a:r>
            <a:r>
              <a:rPr sz="1400" spc="-5" dirty="0">
                <a:latin typeface="Constantia"/>
                <a:cs typeface="Constantia"/>
              </a:rPr>
              <a:t> деятельность </a:t>
            </a:r>
            <a:r>
              <a:rPr sz="1400" dirty="0">
                <a:latin typeface="Constantia"/>
                <a:cs typeface="Constantia"/>
              </a:rPr>
              <a:t>в </a:t>
            </a:r>
            <a:r>
              <a:rPr sz="1400" spc="-5" dirty="0">
                <a:latin typeface="Constantia"/>
                <a:cs typeface="Constantia"/>
              </a:rPr>
              <a:t>первую </a:t>
            </a:r>
            <a:r>
              <a:rPr sz="1400" dirty="0">
                <a:latin typeface="Constantia"/>
                <a:cs typeface="Constantia"/>
              </a:rPr>
              <a:t>и во </a:t>
            </a:r>
            <a:r>
              <a:rPr sz="1400" spc="-10" dirty="0">
                <a:latin typeface="Constantia"/>
                <a:cs typeface="Constantia"/>
              </a:rPr>
              <a:t>вторую половину </a:t>
            </a:r>
            <a:r>
              <a:rPr sz="1400" dirty="0">
                <a:latin typeface="Constantia"/>
                <a:cs typeface="Constantia"/>
              </a:rPr>
              <a:t>дня </a:t>
            </a:r>
            <a:r>
              <a:rPr sz="1400" spc="-5" dirty="0">
                <a:latin typeface="Constantia"/>
                <a:cs typeface="Constantia"/>
              </a:rPr>
              <a:t>(по 8–10 </a:t>
            </a:r>
            <a:r>
              <a:rPr sz="1400" dirty="0">
                <a:latin typeface="Constantia"/>
                <a:cs typeface="Constantia"/>
              </a:rPr>
              <a:t>минут). </a:t>
            </a:r>
            <a:r>
              <a:rPr sz="1400" spc="-10" dirty="0">
                <a:latin typeface="Constantia"/>
                <a:cs typeface="Constantia"/>
              </a:rPr>
              <a:t>Допускается </a:t>
            </a:r>
            <a:r>
              <a:rPr sz="1400" spc="-5" dirty="0">
                <a:latin typeface="Constantia"/>
                <a:cs typeface="Constantia"/>
              </a:rPr>
              <a:t>осуществлять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образовательную </a:t>
            </a:r>
            <a:r>
              <a:rPr sz="1400" spc="-5" dirty="0">
                <a:latin typeface="Constantia"/>
                <a:cs typeface="Constantia"/>
              </a:rPr>
              <a:t>деятельность </a:t>
            </a:r>
            <a:r>
              <a:rPr sz="1400" dirty="0">
                <a:latin typeface="Constantia"/>
                <a:cs typeface="Constantia"/>
              </a:rPr>
              <a:t>на </a:t>
            </a:r>
            <a:r>
              <a:rPr sz="1400" spc="-5" dirty="0">
                <a:latin typeface="Constantia"/>
                <a:cs typeface="Constantia"/>
              </a:rPr>
              <a:t>игровой </a:t>
            </a:r>
            <a:r>
              <a:rPr sz="1400" spc="-10" dirty="0">
                <a:latin typeface="Constantia"/>
                <a:cs typeface="Constantia"/>
              </a:rPr>
              <a:t>площадке </a:t>
            </a:r>
            <a:r>
              <a:rPr sz="1400" dirty="0">
                <a:latin typeface="Constantia"/>
                <a:cs typeface="Constantia"/>
              </a:rPr>
              <a:t>во время </a:t>
            </a:r>
            <a:r>
              <a:rPr sz="1400" spc="-15" dirty="0">
                <a:latin typeface="Constantia"/>
                <a:cs typeface="Constantia"/>
              </a:rPr>
              <a:t>прогулки. Продолжительность 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непосредственно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образовательной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деятельности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для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детей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от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3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до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4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лет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–</a:t>
            </a:r>
            <a:r>
              <a:rPr sz="1400" spc="-5" dirty="0">
                <a:latin typeface="Constantia"/>
                <a:cs typeface="Constantia"/>
              </a:rPr>
              <a:t> не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более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15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минут,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для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детей от </a:t>
            </a:r>
            <a:r>
              <a:rPr sz="1400" dirty="0">
                <a:latin typeface="Constantia"/>
                <a:cs typeface="Constantia"/>
              </a:rPr>
              <a:t>4 </a:t>
            </a:r>
            <a:r>
              <a:rPr sz="1400" spc="-10" dirty="0">
                <a:latin typeface="Constantia"/>
                <a:cs typeface="Constantia"/>
              </a:rPr>
              <a:t>до </a:t>
            </a:r>
            <a:r>
              <a:rPr sz="1400" dirty="0">
                <a:latin typeface="Constantia"/>
                <a:cs typeface="Constantia"/>
              </a:rPr>
              <a:t>5 </a:t>
            </a:r>
            <a:r>
              <a:rPr sz="1400" spc="-5" dirty="0">
                <a:latin typeface="Constantia"/>
                <a:cs typeface="Constantia"/>
              </a:rPr>
              <a:t>лет </a:t>
            </a:r>
            <a:r>
              <a:rPr sz="1400" dirty="0">
                <a:latin typeface="Constantia"/>
                <a:cs typeface="Constantia"/>
              </a:rPr>
              <a:t>– не </a:t>
            </a:r>
            <a:r>
              <a:rPr sz="1400" spc="-15" dirty="0">
                <a:latin typeface="Constantia"/>
                <a:cs typeface="Constantia"/>
              </a:rPr>
              <a:t>более </a:t>
            </a:r>
            <a:r>
              <a:rPr sz="1400" dirty="0">
                <a:latin typeface="Constantia"/>
                <a:cs typeface="Constantia"/>
              </a:rPr>
              <a:t>20 </a:t>
            </a:r>
            <a:r>
              <a:rPr sz="1400" spc="-10" dirty="0">
                <a:latin typeface="Constantia"/>
                <a:cs typeface="Constantia"/>
              </a:rPr>
              <a:t>минут, </a:t>
            </a:r>
            <a:r>
              <a:rPr sz="1400" dirty="0">
                <a:latin typeface="Constantia"/>
                <a:cs typeface="Constantia"/>
              </a:rPr>
              <a:t>для </a:t>
            </a:r>
            <a:r>
              <a:rPr sz="1400" spc="-5" dirty="0">
                <a:latin typeface="Constantia"/>
                <a:cs typeface="Constantia"/>
              </a:rPr>
              <a:t>детей от </a:t>
            </a:r>
            <a:r>
              <a:rPr sz="1400" dirty="0">
                <a:latin typeface="Constantia"/>
                <a:cs typeface="Constantia"/>
              </a:rPr>
              <a:t>5 </a:t>
            </a:r>
            <a:r>
              <a:rPr sz="1400" spc="-15" dirty="0">
                <a:latin typeface="Constantia"/>
                <a:cs typeface="Constantia"/>
              </a:rPr>
              <a:t>до </a:t>
            </a:r>
            <a:r>
              <a:rPr sz="1400" dirty="0">
                <a:latin typeface="Constantia"/>
                <a:cs typeface="Constantia"/>
              </a:rPr>
              <a:t>6 </a:t>
            </a:r>
            <a:r>
              <a:rPr sz="1400" spc="-5" dirty="0">
                <a:latin typeface="Constantia"/>
                <a:cs typeface="Constantia"/>
              </a:rPr>
              <a:t>лет </a:t>
            </a:r>
            <a:r>
              <a:rPr sz="1400" dirty="0">
                <a:latin typeface="Constantia"/>
                <a:cs typeface="Constantia"/>
              </a:rPr>
              <a:t>– не </a:t>
            </a:r>
            <a:r>
              <a:rPr sz="1400" spc="-15" dirty="0">
                <a:latin typeface="Constantia"/>
                <a:cs typeface="Constantia"/>
              </a:rPr>
              <a:t>более 25 минут, </a:t>
            </a:r>
            <a:r>
              <a:rPr sz="1400" dirty="0">
                <a:latin typeface="Constantia"/>
                <a:cs typeface="Constantia"/>
              </a:rPr>
              <a:t>а для </a:t>
            </a:r>
            <a:r>
              <a:rPr sz="1400" spc="-10" dirty="0">
                <a:latin typeface="Constantia"/>
                <a:cs typeface="Constantia"/>
              </a:rPr>
              <a:t>детей </a:t>
            </a:r>
            <a:r>
              <a:rPr sz="1400" spc="-5" dirty="0">
                <a:latin typeface="Constantia"/>
                <a:cs typeface="Constantia"/>
              </a:rPr>
              <a:t> от </a:t>
            </a:r>
            <a:r>
              <a:rPr sz="1400" dirty="0">
                <a:latin typeface="Constantia"/>
                <a:cs typeface="Constantia"/>
              </a:rPr>
              <a:t>6 до 7 </a:t>
            </a:r>
            <a:r>
              <a:rPr sz="1400" spc="-5" dirty="0">
                <a:latin typeface="Constantia"/>
                <a:cs typeface="Constantia"/>
              </a:rPr>
              <a:t>лет </a:t>
            </a:r>
            <a:r>
              <a:rPr sz="1400" dirty="0">
                <a:latin typeface="Constantia"/>
                <a:cs typeface="Constantia"/>
              </a:rPr>
              <a:t>– не </a:t>
            </a:r>
            <a:r>
              <a:rPr sz="1400" spc="-15" dirty="0">
                <a:latin typeface="Constantia"/>
                <a:cs typeface="Constantia"/>
              </a:rPr>
              <a:t>более </a:t>
            </a:r>
            <a:r>
              <a:rPr sz="1400" spc="-5" dirty="0">
                <a:latin typeface="Constantia"/>
                <a:cs typeface="Constantia"/>
              </a:rPr>
              <a:t>30 </a:t>
            </a:r>
            <a:r>
              <a:rPr sz="1400" spc="-15" dirty="0">
                <a:latin typeface="Constantia"/>
                <a:cs typeface="Constantia"/>
              </a:rPr>
              <a:t>минут. </a:t>
            </a:r>
            <a:r>
              <a:rPr sz="1400" spc="-5" dirty="0">
                <a:latin typeface="Constantia"/>
                <a:cs typeface="Constantia"/>
              </a:rPr>
              <a:t>Максимально допустимый объем образовательной нагрузки </a:t>
            </a:r>
            <a:r>
              <a:rPr sz="1400" dirty="0">
                <a:latin typeface="Constantia"/>
                <a:cs typeface="Constantia"/>
              </a:rPr>
              <a:t>в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первой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половине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дня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младшей</a:t>
            </a:r>
            <a:r>
              <a:rPr sz="1400" dirty="0">
                <a:latin typeface="Constantia"/>
                <a:cs typeface="Constantia"/>
              </a:rPr>
              <a:t> и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средней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группах</a:t>
            </a:r>
            <a:r>
              <a:rPr sz="1400" dirty="0">
                <a:latin typeface="Constantia"/>
                <a:cs typeface="Constantia"/>
              </a:rPr>
              <a:t> не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превышает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30</a:t>
            </a:r>
            <a:r>
              <a:rPr sz="1400" dirty="0">
                <a:latin typeface="Constantia"/>
                <a:cs typeface="Constantia"/>
              </a:rPr>
              <a:t> и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40</a:t>
            </a:r>
            <a:r>
              <a:rPr sz="1400" dirty="0">
                <a:latin typeface="Constantia"/>
                <a:cs typeface="Constantia"/>
              </a:rPr>
              <a:t> минут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соответственно,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а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старшей</a:t>
            </a:r>
            <a:r>
              <a:rPr sz="1400" dirty="0">
                <a:latin typeface="Constantia"/>
                <a:cs typeface="Constantia"/>
              </a:rPr>
              <a:t> и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подготовительной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–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20" dirty="0">
                <a:latin typeface="Constantia"/>
                <a:cs typeface="Constantia"/>
              </a:rPr>
              <a:t>45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минут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1,5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часа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соответственно.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середине</a:t>
            </a:r>
            <a:r>
              <a:rPr sz="1400" dirty="0">
                <a:latin typeface="Constantia"/>
                <a:cs typeface="Constantia"/>
              </a:rPr>
              <a:t> времени,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отведенного</a:t>
            </a:r>
            <a:r>
              <a:rPr sz="1400" dirty="0">
                <a:latin typeface="Constantia"/>
                <a:cs typeface="Constantia"/>
              </a:rPr>
              <a:t> на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непрерывную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образовательную</a:t>
            </a:r>
            <a:r>
              <a:rPr sz="1400" spc="-5" dirty="0">
                <a:latin typeface="Constantia"/>
                <a:cs typeface="Constantia"/>
              </a:rPr>
              <a:t> деятельность,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проводят 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физкультурные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минутки.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Перерывы</a:t>
            </a:r>
            <a:r>
              <a:rPr sz="1400" dirty="0">
                <a:latin typeface="Constantia"/>
                <a:cs typeface="Constantia"/>
              </a:rPr>
              <a:t> между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периодами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образовательной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деятельности</a:t>
            </a:r>
            <a:r>
              <a:rPr sz="1400" dirty="0">
                <a:latin typeface="Constantia"/>
                <a:cs typeface="Constantia"/>
              </a:rPr>
              <a:t> –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не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менее 10 мин. </a:t>
            </a:r>
            <a:r>
              <a:rPr sz="1400" spc="-10" dirty="0">
                <a:latin typeface="Constantia"/>
                <a:cs typeface="Constantia"/>
              </a:rPr>
              <a:t>Образовательная </a:t>
            </a:r>
            <a:r>
              <a:rPr sz="1400" spc="-5" dirty="0">
                <a:latin typeface="Constantia"/>
                <a:cs typeface="Constantia"/>
              </a:rPr>
              <a:t>деятельность </a:t>
            </a:r>
            <a:r>
              <a:rPr sz="1400" dirty="0">
                <a:latin typeface="Constantia"/>
                <a:cs typeface="Constantia"/>
              </a:rPr>
              <a:t>с </a:t>
            </a:r>
            <a:r>
              <a:rPr sz="1400" spc="-5" dirty="0">
                <a:latin typeface="Constantia"/>
                <a:cs typeface="Constantia"/>
              </a:rPr>
              <a:t>детьми </a:t>
            </a:r>
            <a:r>
              <a:rPr sz="1400" spc="-10" dirty="0">
                <a:latin typeface="Constantia"/>
                <a:cs typeface="Constantia"/>
              </a:rPr>
              <a:t>старшего </a:t>
            </a:r>
            <a:r>
              <a:rPr sz="1400" spc="-15" dirty="0">
                <a:latin typeface="Constantia"/>
                <a:cs typeface="Constantia"/>
              </a:rPr>
              <a:t>дошкольного </a:t>
            </a:r>
            <a:r>
              <a:rPr sz="1400" spc="-5" dirty="0">
                <a:latin typeface="Constantia"/>
                <a:cs typeface="Constantia"/>
              </a:rPr>
              <a:t>возраста </a:t>
            </a:r>
            <a:r>
              <a:rPr sz="1400" spc="-15" dirty="0">
                <a:latin typeface="Constantia"/>
                <a:cs typeface="Constantia"/>
              </a:rPr>
              <a:t>может 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осуществляться </a:t>
            </a:r>
            <a:r>
              <a:rPr sz="1400" dirty="0">
                <a:latin typeface="Constantia"/>
                <a:cs typeface="Constantia"/>
              </a:rPr>
              <a:t>во </a:t>
            </a:r>
            <a:r>
              <a:rPr sz="1400" spc="-10" dirty="0">
                <a:latin typeface="Constantia"/>
                <a:cs typeface="Constantia"/>
              </a:rPr>
              <a:t>второй половине </a:t>
            </a:r>
            <a:r>
              <a:rPr sz="1400" dirty="0">
                <a:latin typeface="Constantia"/>
                <a:cs typeface="Constantia"/>
              </a:rPr>
              <a:t>дня </a:t>
            </a:r>
            <a:r>
              <a:rPr sz="1400" spc="-5" dirty="0">
                <a:latin typeface="Constantia"/>
                <a:cs typeface="Constantia"/>
              </a:rPr>
              <a:t>после </a:t>
            </a:r>
            <a:r>
              <a:rPr sz="1400" spc="-10" dirty="0">
                <a:latin typeface="Constantia"/>
                <a:cs typeface="Constantia"/>
              </a:rPr>
              <a:t>дневного </a:t>
            </a:r>
            <a:r>
              <a:rPr sz="1400" spc="-5" dirty="0">
                <a:latin typeface="Constantia"/>
                <a:cs typeface="Constantia"/>
              </a:rPr>
              <a:t>сна. </a:t>
            </a:r>
            <a:r>
              <a:rPr sz="1400" dirty="0">
                <a:latin typeface="Constantia"/>
                <a:cs typeface="Constantia"/>
              </a:rPr>
              <a:t>Ее </a:t>
            </a:r>
            <a:r>
              <a:rPr sz="1400" spc="-10" dirty="0">
                <a:latin typeface="Constantia"/>
                <a:cs typeface="Constantia"/>
              </a:rPr>
              <a:t>продолжительность </a:t>
            </a:r>
            <a:r>
              <a:rPr sz="1400" spc="-15" dirty="0">
                <a:latin typeface="Constantia"/>
                <a:cs typeface="Constantia"/>
              </a:rPr>
              <a:t>должна </a:t>
            </a:r>
            <a:r>
              <a:rPr sz="1400" spc="-10" dirty="0">
                <a:latin typeface="Constantia"/>
                <a:cs typeface="Constantia"/>
              </a:rPr>
              <a:t> составлять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не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более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25–30</a:t>
            </a:r>
            <a:r>
              <a:rPr sz="1400" dirty="0">
                <a:latin typeface="Constantia"/>
                <a:cs typeface="Constantia"/>
              </a:rPr>
              <a:t> минут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день.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середине</a:t>
            </a:r>
            <a:r>
              <a:rPr sz="1400" dirty="0">
                <a:latin typeface="Constantia"/>
                <a:cs typeface="Constantia"/>
              </a:rPr>
              <a:t> непосредственно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образовательной </a:t>
            </a:r>
            <a:r>
              <a:rPr sz="1400" spc="-5" dirty="0">
                <a:latin typeface="Constantia"/>
                <a:cs typeface="Constantia"/>
              </a:rPr>
              <a:t> деятельности </a:t>
            </a:r>
            <a:r>
              <a:rPr sz="1400" spc="-15" dirty="0">
                <a:latin typeface="Constantia"/>
                <a:cs typeface="Constantia"/>
              </a:rPr>
              <a:t>статического </a:t>
            </a:r>
            <a:r>
              <a:rPr sz="1400" spc="-5" dirty="0">
                <a:latin typeface="Constantia"/>
                <a:cs typeface="Constantia"/>
              </a:rPr>
              <a:t>характера </a:t>
            </a:r>
            <a:r>
              <a:rPr sz="1400" spc="-10" dirty="0">
                <a:latin typeface="Constantia"/>
                <a:cs typeface="Constantia"/>
              </a:rPr>
              <a:t>проводятся </a:t>
            </a:r>
            <a:r>
              <a:rPr sz="1400" spc="-15" dirty="0">
                <a:latin typeface="Constantia"/>
                <a:cs typeface="Constantia"/>
              </a:rPr>
              <a:t>физкультурные </a:t>
            </a:r>
            <a:r>
              <a:rPr sz="1400" dirty="0">
                <a:latin typeface="Constantia"/>
                <a:cs typeface="Constantia"/>
              </a:rPr>
              <a:t>минутки. </a:t>
            </a:r>
            <a:r>
              <a:rPr sz="1400" spc="-10" dirty="0">
                <a:latin typeface="Constantia"/>
                <a:cs typeface="Constantia"/>
              </a:rPr>
              <a:t>Образовательную </a:t>
            </a:r>
            <a:r>
              <a:rPr sz="1400" spc="-5" dirty="0">
                <a:latin typeface="Constantia"/>
                <a:cs typeface="Constantia"/>
              </a:rPr>
              <a:t> деятельность,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требующую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повышенной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познавательной</a:t>
            </a:r>
            <a:r>
              <a:rPr sz="1400" spc="-5" dirty="0">
                <a:latin typeface="Constantia"/>
                <a:cs typeface="Constantia"/>
              </a:rPr>
              <a:t> активности</a:t>
            </a:r>
            <a:r>
              <a:rPr sz="1400" dirty="0">
                <a:latin typeface="Constantia"/>
                <a:cs typeface="Constantia"/>
              </a:rPr>
              <a:t> и</a:t>
            </a:r>
            <a:r>
              <a:rPr sz="1400" spc="35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умственного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напряжения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детей,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следует</a:t>
            </a:r>
            <a:r>
              <a:rPr sz="1400" spc="-5" dirty="0">
                <a:latin typeface="Constantia"/>
                <a:cs typeface="Constantia"/>
              </a:rPr>
              <a:t> организовывать</a:t>
            </a:r>
            <a:r>
              <a:rPr sz="1400" dirty="0">
                <a:latin typeface="Constantia"/>
                <a:cs typeface="Constantia"/>
              </a:rPr>
              <a:t> в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первую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половину</a:t>
            </a:r>
            <a:r>
              <a:rPr sz="1400" spc="-5" dirty="0">
                <a:latin typeface="Constantia"/>
                <a:cs typeface="Constantia"/>
              </a:rPr>
              <a:t> дня.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Для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профилактики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утомления </a:t>
            </a:r>
            <a:r>
              <a:rPr sz="1400" spc="-10" dirty="0">
                <a:latin typeface="Constantia"/>
                <a:cs typeface="Constantia"/>
              </a:rPr>
              <a:t>детей рекомендуется </a:t>
            </a:r>
            <a:r>
              <a:rPr sz="1400" spc="-5" dirty="0">
                <a:latin typeface="Constantia"/>
                <a:cs typeface="Constantia"/>
              </a:rPr>
              <a:t>проводить </a:t>
            </a:r>
            <a:r>
              <a:rPr sz="1400" spc="-15" dirty="0">
                <a:latin typeface="Constantia"/>
                <a:cs typeface="Constantia"/>
              </a:rPr>
              <a:t>физкультурные, </a:t>
            </a:r>
            <a:r>
              <a:rPr sz="1400" spc="-5" dirty="0">
                <a:latin typeface="Constantia"/>
                <a:cs typeface="Constantia"/>
              </a:rPr>
              <a:t>музыкальные </a:t>
            </a:r>
            <a:r>
              <a:rPr sz="1400" dirty="0">
                <a:latin typeface="Constantia"/>
                <a:cs typeface="Constantia"/>
              </a:rPr>
              <a:t>занятия, ритмику и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20" dirty="0">
                <a:latin typeface="Constantia"/>
                <a:cs typeface="Constantia"/>
              </a:rPr>
              <a:t>т.д.</a:t>
            </a:r>
            <a:endParaRPr sz="1400">
              <a:latin typeface="Constantia"/>
              <a:cs typeface="Constantia"/>
            </a:endParaRPr>
          </a:p>
          <a:p>
            <a:pPr marL="287020" indent="-274320" algn="just">
              <a:lnSpc>
                <a:spcPct val="100000"/>
              </a:lnSpc>
              <a:spcBef>
                <a:spcPts val="5"/>
              </a:spcBef>
              <a:buClr>
                <a:srgbClr val="E7BC29"/>
              </a:buClr>
              <a:buSzPct val="92857"/>
              <a:buFont typeface="Segoe UI Symbol"/>
              <a:buChar char="⚫"/>
              <a:tabLst>
                <a:tab pos="287020" algn="l"/>
              </a:tabLst>
            </a:pPr>
            <a:r>
              <a:rPr sz="1400" spc="-5" dirty="0">
                <a:latin typeface="Constantia"/>
                <a:cs typeface="Constantia"/>
              </a:rPr>
              <a:t>Расписание</a:t>
            </a:r>
            <a:r>
              <a:rPr sz="1400" spc="-6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непосредственной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образовательной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деятельности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составляется</a:t>
            </a:r>
            <a:r>
              <a:rPr sz="1400" spc="-6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на</a:t>
            </a:r>
            <a:r>
              <a:rPr sz="1400" spc="-6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учебный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spc="-20" dirty="0">
                <a:latin typeface="Constantia"/>
                <a:cs typeface="Constantia"/>
              </a:rPr>
              <a:t>год.</a:t>
            </a:r>
            <a:endParaRPr sz="1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7807" y="499921"/>
            <a:ext cx="772604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Пример:</a:t>
            </a:r>
            <a:r>
              <a:rPr sz="1600" i="1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Расписание</a:t>
            </a:r>
            <a:r>
              <a:rPr sz="1600" i="1" spc="5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непосредственной</a:t>
            </a:r>
            <a:r>
              <a:rPr sz="1600" i="1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образовательной</a:t>
            </a:r>
            <a:r>
              <a:rPr sz="1600" i="1" spc="5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деятельности</a:t>
            </a:r>
            <a:r>
              <a:rPr sz="1600" i="1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на</a:t>
            </a:r>
            <a:r>
              <a:rPr sz="1600" i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2014–2015 </a:t>
            </a:r>
            <a:r>
              <a:rPr sz="1600" i="1" spc="-3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учебный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год</a:t>
            </a:r>
            <a:r>
              <a:rPr sz="1600" i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по</a:t>
            </a:r>
            <a:r>
              <a:rPr sz="1600" i="1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примерной</a:t>
            </a:r>
            <a:r>
              <a:rPr sz="1600" i="1" spc="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основной</a:t>
            </a:r>
            <a:r>
              <a:rPr sz="1600" i="1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общеобразовательной</a:t>
            </a:r>
            <a:r>
              <a:rPr sz="1600" i="1" spc="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программе</a:t>
            </a:r>
            <a:r>
              <a:rPr sz="1600" i="1" spc="5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дошкольного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образования</a:t>
            </a:r>
            <a:r>
              <a:rPr sz="1600" i="1" spc="5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«От</a:t>
            </a:r>
            <a:r>
              <a:rPr sz="1600" i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рождения</a:t>
            </a:r>
            <a:r>
              <a:rPr sz="1600" i="1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до</a:t>
            </a:r>
            <a:r>
              <a:rPr sz="1600" i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5" dirty="0">
                <a:solidFill>
                  <a:srgbClr val="444D26"/>
                </a:solidFill>
                <a:latin typeface="Calibri"/>
                <a:cs typeface="Calibri"/>
              </a:rPr>
              <a:t>школы»</a:t>
            </a:r>
            <a:r>
              <a:rPr sz="1600" i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под</a:t>
            </a:r>
            <a:r>
              <a:rPr sz="1600" i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редакцией</a:t>
            </a:r>
            <a:r>
              <a:rPr sz="1600" i="1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Н.Е.</a:t>
            </a:r>
            <a:r>
              <a:rPr sz="1600" i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Вераксы,</a:t>
            </a:r>
            <a:r>
              <a:rPr sz="1600" i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25" dirty="0">
                <a:solidFill>
                  <a:srgbClr val="444D26"/>
                </a:solidFill>
                <a:latin typeface="Calibri"/>
                <a:cs typeface="Calibri"/>
              </a:rPr>
              <a:t>Т.С.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Комаровой,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 М.А.Васильевой</a:t>
            </a:r>
            <a:r>
              <a:rPr sz="1600" i="1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(М.: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 Мозаика-Синтез,</a:t>
            </a:r>
            <a:r>
              <a:rPr sz="1600" i="1" spc="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44D26"/>
                </a:solidFill>
                <a:latin typeface="Calibri"/>
                <a:cs typeface="Calibri"/>
              </a:rPr>
              <a:t>2012</a:t>
            </a:r>
            <a:r>
              <a:rPr sz="1600" i="1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i="1" spc="-5" dirty="0">
                <a:solidFill>
                  <a:srgbClr val="444D26"/>
                </a:solidFill>
                <a:latin typeface="Calibri"/>
                <a:cs typeface="Calibri"/>
              </a:rPr>
              <a:t>г.).</a:t>
            </a:r>
            <a:endParaRPr sz="16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79435" y="1636702"/>
          <a:ext cx="7520305" cy="4728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5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7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73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2062">
                <a:tc>
                  <a:txBody>
                    <a:bodyPr/>
                    <a:lstStyle/>
                    <a:p>
                      <a:pPr marL="43815" marR="29781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День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 н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ели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Время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1098550" marR="59055" indent="-1033780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Вид непосредственно образовательной </a:t>
                      </a:r>
                      <a:r>
                        <a:rPr sz="1200" b="1" spc="-3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деятельности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170">
                <a:tc rowSpan="3">
                  <a:txBody>
                    <a:bodyPr/>
                    <a:lstStyle/>
                    <a:p>
                      <a:pPr marL="43815" marR="108585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5" dirty="0">
                          <a:latin typeface="Tahoma"/>
                          <a:cs typeface="Tahoma"/>
                        </a:rPr>
                        <a:t>П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он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еде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ь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 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ик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9.10–9.35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Речевое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развитие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163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9.45–10.10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 marR="37465">
                        <a:lnSpc>
                          <a:spcPts val="1390"/>
                        </a:lnSpc>
                        <a:spcBef>
                          <a:spcPts val="75"/>
                        </a:spcBef>
                        <a:tabLst>
                          <a:tab pos="2558415" algn="l"/>
                        </a:tabLst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уд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нн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-эс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тет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ич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	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. 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Рисование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45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16.10–16.35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 marR="1177290">
                        <a:lnSpc>
                          <a:spcPts val="139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Художественно-эстетическое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развитие.</a:t>
                      </a:r>
                      <a:r>
                        <a:rPr sz="1200" spc="3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Музыка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170">
                <a:tc rowSpan="3"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Вторник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9.10–9.35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 marR="37465">
                        <a:lnSpc>
                          <a:spcPts val="1390"/>
                        </a:lnSpc>
                        <a:spcBef>
                          <a:spcPts val="75"/>
                        </a:spcBef>
                        <a:tabLst>
                          <a:tab pos="1351280" algn="l"/>
                          <a:tab pos="2200275" algn="l"/>
                        </a:tabLst>
                      </a:pPr>
                      <a:r>
                        <a:rPr sz="1200" spc="5" dirty="0">
                          <a:latin typeface="Tahoma"/>
                          <a:cs typeface="Tahoma"/>
                        </a:rPr>
                        <a:t>П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ава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ьно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	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.	Ф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м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иро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ва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ие  целостной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картины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мира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17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9.45–10.10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 marR="37465">
                        <a:lnSpc>
                          <a:spcPts val="1390"/>
                        </a:lnSpc>
                        <a:spcBef>
                          <a:spcPts val="75"/>
                        </a:spcBef>
                        <a:tabLst>
                          <a:tab pos="2412365" algn="l"/>
                        </a:tabLst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уд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нно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	т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орч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. 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Лепка/аппликация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90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16.10–16.35.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Физическое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развитие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6342">
                <a:tc>
                  <a:txBody>
                    <a:bodyPr/>
                    <a:lstStyle/>
                    <a:p>
                      <a:pPr marL="4381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т.д.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0259" y="1283827"/>
            <a:ext cx="7803515" cy="466598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369570" algn="just">
              <a:lnSpc>
                <a:spcPts val="1620"/>
              </a:lnSpc>
              <a:spcBef>
                <a:spcPts val="305"/>
              </a:spcBef>
            </a:pPr>
            <a:r>
              <a:rPr sz="1500" b="1" spc="-5" dirty="0">
                <a:latin typeface="Constantia"/>
                <a:cs typeface="Constantia"/>
              </a:rPr>
              <a:t>Календарь</a:t>
            </a:r>
            <a:r>
              <a:rPr sz="1500" b="1" spc="-55" dirty="0">
                <a:latin typeface="Constantia"/>
                <a:cs typeface="Constantia"/>
              </a:rPr>
              <a:t> </a:t>
            </a:r>
            <a:r>
              <a:rPr sz="1500" b="1" spc="-10" dirty="0">
                <a:latin typeface="Constantia"/>
                <a:cs typeface="Constantia"/>
              </a:rPr>
              <a:t>праздников,</a:t>
            </a:r>
            <a:r>
              <a:rPr sz="1500" b="1" spc="-20" dirty="0">
                <a:latin typeface="Constantia"/>
                <a:cs typeface="Constantia"/>
              </a:rPr>
              <a:t> </a:t>
            </a:r>
            <a:r>
              <a:rPr sz="1500" b="1" spc="-10" dirty="0">
                <a:latin typeface="Constantia"/>
                <a:cs typeface="Constantia"/>
              </a:rPr>
              <a:t>знаменательных</a:t>
            </a:r>
            <a:r>
              <a:rPr sz="1500" b="1" spc="-100" dirty="0">
                <a:latin typeface="Constantia"/>
                <a:cs typeface="Constantia"/>
              </a:rPr>
              <a:t> </a:t>
            </a:r>
            <a:r>
              <a:rPr sz="1500" b="1" spc="-15" dirty="0">
                <a:latin typeface="Constantia"/>
                <a:cs typeface="Constantia"/>
              </a:rPr>
              <a:t>дат</a:t>
            </a:r>
            <a:r>
              <a:rPr sz="1500" b="1" spc="-45" dirty="0">
                <a:latin typeface="Constantia"/>
                <a:cs typeface="Constantia"/>
              </a:rPr>
              <a:t> </a:t>
            </a:r>
            <a:r>
              <a:rPr sz="1500" b="1" dirty="0">
                <a:latin typeface="Constantia"/>
                <a:cs typeface="Constantia"/>
              </a:rPr>
              <a:t>и</a:t>
            </a:r>
            <a:r>
              <a:rPr sz="1500" b="1" spc="-55" dirty="0">
                <a:latin typeface="Constantia"/>
                <a:cs typeface="Constantia"/>
              </a:rPr>
              <a:t> </a:t>
            </a:r>
            <a:r>
              <a:rPr sz="1500" b="1" spc="-5" dirty="0">
                <a:latin typeface="Constantia"/>
                <a:cs typeface="Constantia"/>
              </a:rPr>
              <a:t>событий</a:t>
            </a:r>
            <a:r>
              <a:rPr sz="1500" b="1" spc="3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(как</a:t>
            </a:r>
            <a:r>
              <a:rPr sz="1500" spc="-5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один</a:t>
            </a:r>
            <a:r>
              <a:rPr sz="1500" spc="-3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из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механизмов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реализации</a:t>
            </a:r>
            <a:r>
              <a:rPr sz="1500" spc="-3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Программы</a:t>
            </a:r>
            <a:r>
              <a:rPr sz="1500" spc="-10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через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комплексно-тематическое</a:t>
            </a:r>
            <a:r>
              <a:rPr sz="1500" spc="-9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планирование).</a:t>
            </a:r>
            <a:endParaRPr sz="1500">
              <a:latin typeface="Constantia"/>
              <a:cs typeface="Constantia"/>
            </a:endParaRPr>
          </a:p>
          <a:p>
            <a:pPr marL="12700" marR="8255" indent="438784" algn="just">
              <a:lnSpc>
                <a:spcPts val="1620"/>
              </a:lnSpc>
              <a:spcBef>
                <a:spcPts val="359"/>
              </a:spcBef>
            </a:pP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чем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суть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комплексно-тематического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планирования?</a:t>
            </a:r>
            <a:r>
              <a:rPr sz="1500" dirty="0">
                <a:latin typeface="Constantia"/>
                <a:cs typeface="Constantia"/>
              </a:rPr>
              <a:t> В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основу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реализации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программного </a:t>
            </a:r>
            <a:r>
              <a:rPr sz="1500" spc="-15" dirty="0">
                <a:latin typeface="Constantia"/>
                <a:cs typeface="Constantia"/>
              </a:rPr>
              <a:t>содержания </a:t>
            </a:r>
            <a:r>
              <a:rPr sz="1500" spc="-10" dirty="0">
                <a:latin typeface="Constantia"/>
                <a:cs typeface="Constantia"/>
              </a:rPr>
              <a:t>ставится тема, которая </a:t>
            </a:r>
            <a:r>
              <a:rPr sz="1500" spc="-5" dirty="0">
                <a:latin typeface="Constantia"/>
                <a:cs typeface="Constantia"/>
              </a:rPr>
              <a:t>выступает </a:t>
            </a:r>
            <a:r>
              <a:rPr sz="1500" dirty="0">
                <a:latin typeface="Constantia"/>
                <a:cs typeface="Constantia"/>
              </a:rPr>
              <a:t>как </a:t>
            </a:r>
            <a:r>
              <a:rPr sz="1500" spc="-5" dirty="0">
                <a:latin typeface="Constantia"/>
                <a:cs typeface="Constantia"/>
              </a:rPr>
              <a:t>сообщаемое знание </a:t>
            </a:r>
            <a:r>
              <a:rPr sz="1500" dirty="0">
                <a:latin typeface="Constantia"/>
                <a:cs typeface="Constantia"/>
              </a:rPr>
              <a:t>и 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представляется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эмоционально-образной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форме.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Реализация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темы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разных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видах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детской</a:t>
            </a:r>
            <a:r>
              <a:rPr sz="1500" spc="-10" dirty="0">
                <a:latin typeface="Constantia"/>
                <a:cs typeface="Constantia"/>
              </a:rPr>
              <a:t> деятельности</a:t>
            </a:r>
            <a:r>
              <a:rPr sz="1500" spc="-5" dirty="0">
                <a:latin typeface="Constantia"/>
                <a:cs typeface="Constantia"/>
              </a:rPr>
              <a:t> побуждает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взрослого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к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проявлению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творчества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организации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развивающей</a:t>
            </a:r>
            <a:r>
              <a:rPr sz="1500" spc="-6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предметно-пространственной</a:t>
            </a:r>
            <a:r>
              <a:rPr sz="1500" spc="-7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среды.</a:t>
            </a:r>
            <a:endParaRPr sz="1500">
              <a:latin typeface="Constantia"/>
              <a:cs typeface="Constantia"/>
            </a:endParaRPr>
          </a:p>
          <a:p>
            <a:pPr marL="12700" marR="5080" indent="435609" algn="just">
              <a:lnSpc>
                <a:spcPts val="1620"/>
              </a:lnSpc>
              <a:spcBef>
                <a:spcPts val="359"/>
              </a:spcBef>
            </a:pPr>
            <a:r>
              <a:rPr sz="1500" spc="-30" dirty="0">
                <a:latin typeface="Constantia"/>
                <a:cs typeface="Constantia"/>
              </a:rPr>
              <a:t>Такое </a:t>
            </a:r>
            <a:r>
              <a:rPr sz="1500" dirty="0">
                <a:latin typeface="Constantia"/>
                <a:cs typeface="Constantia"/>
              </a:rPr>
              <a:t>планирование </a:t>
            </a:r>
            <a:r>
              <a:rPr sz="1500" spc="-10" dirty="0">
                <a:latin typeface="Constantia"/>
                <a:cs typeface="Constantia"/>
              </a:rPr>
              <a:t>предполагает </a:t>
            </a:r>
            <a:r>
              <a:rPr sz="1500" spc="-20" dirty="0">
                <a:latin typeface="Constantia"/>
                <a:cs typeface="Constantia"/>
              </a:rPr>
              <a:t>соблюдение </a:t>
            </a:r>
            <a:r>
              <a:rPr sz="1500" spc="-10" dirty="0">
                <a:latin typeface="Constantia"/>
                <a:cs typeface="Constantia"/>
              </a:rPr>
              <a:t>определенных </a:t>
            </a:r>
            <a:r>
              <a:rPr sz="1500" spc="-5" dirty="0">
                <a:latin typeface="Constantia"/>
                <a:cs typeface="Constantia"/>
              </a:rPr>
              <a:t>принципов. </a:t>
            </a:r>
            <a:r>
              <a:rPr sz="1500" spc="-10" dirty="0">
                <a:latin typeface="Constantia"/>
                <a:cs typeface="Constantia"/>
              </a:rPr>
              <a:t>Первый </a:t>
            </a:r>
            <a:r>
              <a:rPr sz="1500" spc="-5" dirty="0">
                <a:latin typeface="Constantia"/>
                <a:cs typeface="Constantia"/>
              </a:rPr>
              <a:t> принцип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комплексно-тематического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планирования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предусматривает,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что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тема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может 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быть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выбрана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воспитателем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самостоятельно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или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заимствована</a:t>
            </a:r>
            <a:r>
              <a:rPr sz="1500" dirty="0">
                <a:latin typeface="Constantia"/>
                <a:cs typeface="Constantia"/>
              </a:rPr>
              <a:t> из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примерной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общеобразовательной </a:t>
            </a:r>
            <a:r>
              <a:rPr sz="1500" spc="-5" dirty="0">
                <a:latin typeface="Constantia"/>
                <a:cs typeface="Constantia"/>
              </a:rPr>
              <a:t>программы. </a:t>
            </a:r>
            <a:r>
              <a:rPr sz="1500" dirty="0">
                <a:latin typeface="Constantia"/>
                <a:cs typeface="Constantia"/>
              </a:rPr>
              <a:t>Она </a:t>
            </a:r>
            <a:r>
              <a:rPr sz="1500" spc="-10" dirty="0">
                <a:latin typeface="Constantia"/>
                <a:cs typeface="Constantia"/>
              </a:rPr>
              <a:t>реализуется </a:t>
            </a:r>
            <a:r>
              <a:rPr sz="1500" spc="-5" dirty="0">
                <a:latin typeface="Constantia"/>
                <a:cs typeface="Constantia"/>
              </a:rPr>
              <a:t>через разнообразные виды </a:t>
            </a:r>
            <a:r>
              <a:rPr sz="1500" spc="-15" dirty="0">
                <a:latin typeface="Constantia"/>
                <a:cs typeface="Constantia"/>
              </a:rPr>
              <a:t>детской </a:t>
            </a:r>
            <a:r>
              <a:rPr sz="1500" spc="-10" dirty="0">
                <a:latin typeface="Constantia"/>
                <a:cs typeface="Constantia"/>
              </a:rPr>
              <a:t> деятельности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с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интеграцией</a:t>
            </a:r>
            <a:r>
              <a:rPr sz="1500" dirty="0">
                <a:latin typeface="Constantia"/>
                <a:cs typeface="Constantia"/>
              </a:rPr>
              <a:t> в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содержании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нескольких</a:t>
            </a:r>
            <a:r>
              <a:rPr sz="1500" spc="-10" dirty="0">
                <a:latin typeface="Constantia"/>
                <a:cs typeface="Constantia"/>
              </a:rPr>
              <a:t> образовательных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областей 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20" dirty="0">
                <a:latin typeface="Constantia"/>
                <a:cs typeface="Constantia"/>
              </a:rPr>
              <a:t>(модулей),</a:t>
            </a:r>
            <a:r>
              <a:rPr sz="1500" spc="-1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с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использованием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адекватных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возрасту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форм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работы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с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детьми.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Второй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принцип</a:t>
            </a:r>
            <a:r>
              <a:rPr sz="1500" dirty="0">
                <a:latin typeface="Constantia"/>
                <a:cs typeface="Constantia"/>
              </a:rPr>
              <a:t> –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принцип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рациональности</a:t>
            </a:r>
            <a:r>
              <a:rPr sz="1500" dirty="0">
                <a:latin typeface="Constantia"/>
                <a:cs typeface="Constantia"/>
              </a:rPr>
              <a:t> –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понимается,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как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умение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определять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такие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способы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и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формы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организации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образовательного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процесса,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которые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позволяют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 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пределах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определенного</a:t>
            </a:r>
            <a:r>
              <a:rPr sz="1500" spc="-4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времени</a:t>
            </a:r>
            <a:r>
              <a:rPr sz="1500" spc="-3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без</a:t>
            </a:r>
            <a:r>
              <a:rPr sz="1500" spc="-3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перегрузки</a:t>
            </a:r>
            <a:r>
              <a:rPr sz="1500" spc="-2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детей</a:t>
            </a:r>
            <a:r>
              <a:rPr sz="1500" spc="-2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получить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качественный</a:t>
            </a:r>
            <a:r>
              <a:rPr sz="1500" spc="-25" dirty="0">
                <a:latin typeface="Constantia"/>
                <a:cs typeface="Constantia"/>
              </a:rPr>
              <a:t> </a:t>
            </a:r>
            <a:r>
              <a:rPr sz="1500" spc="-35" dirty="0">
                <a:latin typeface="Constantia"/>
                <a:cs typeface="Constantia"/>
              </a:rPr>
              <a:t>результат</a:t>
            </a:r>
            <a:endParaRPr sz="1500">
              <a:latin typeface="Constantia"/>
              <a:cs typeface="Constantia"/>
            </a:endParaRPr>
          </a:p>
          <a:p>
            <a:pPr marL="12700" marR="5715" algn="just">
              <a:lnSpc>
                <a:spcPts val="1620"/>
              </a:lnSpc>
            </a:pPr>
            <a:r>
              <a:rPr sz="1500" dirty="0">
                <a:latin typeface="Constantia"/>
                <a:cs typeface="Constantia"/>
              </a:rPr>
              <a:t>–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усвоение</a:t>
            </a:r>
            <a:r>
              <a:rPr sz="1500" spc="-5" dirty="0">
                <a:latin typeface="Constantia"/>
                <a:cs typeface="Constantia"/>
              </a:rPr>
              <a:t> воспитанниками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материала.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30" dirty="0">
                <a:latin typeface="Constantia"/>
                <a:cs typeface="Constantia"/>
              </a:rPr>
              <a:t>Темы,</a:t>
            </a:r>
            <a:r>
              <a:rPr sz="1500" spc="-2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в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рамках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которых</a:t>
            </a:r>
            <a:r>
              <a:rPr sz="1500" spc="-5" dirty="0">
                <a:latin typeface="Constantia"/>
                <a:cs typeface="Constantia"/>
              </a:rPr>
              <a:t> решаются 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образовательные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задачи,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должны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быть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социально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значимыми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для</a:t>
            </a:r>
            <a:r>
              <a:rPr sz="1500" spc="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общества,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семьи, 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государства, </a:t>
            </a:r>
            <a:r>
              <a:rPr sz="1500" dirty="0">
                <a:latin typeface="Constantia"/>
                <a:cs typeface="Constantia"/>
              </a:rPr>
              <a:t>кроме </a:t>
            </a:r>
            <a:r>
              <a:rPr sz="1500" spc="-25" dirty="0">
                <a:latin typeface="Constantia"/>
                <a:cs typeface="Constantia"/>
              </a:rPr>
              <a:t>того, </a:t>
            </a:r>
            <a:r>
              <a:rPr sz="1500" spc="-15" dirty="0">
                <a:latin typeface="Constantia"/>
                <a:cs typeface="Constantia"/>
              </a:rPr>
              <a:t>должны </a:t>
            </a:r>
            <a:r>
              <a:rPr sz="1500" spc="-10" dirty="0">
                <a:latin typeface="Constantia"/>
                <a:cs typeface="Constantia"/>
              </a:rPr>
              <a:t>вызывать </a:t>
            </a:r>
            <a:r>
              <a:rPr sz="1500" spc="-5" dirty="0">
                <a:latin typeface="Constantia"/>
                <a:cs typeface="Constantia"/>
              </a:rPr>
              <a:t>личностный </a:t>
            </a:r>
            <a:r>
              <a:rPr sz="1500" spc="-10" dirty="0">
                <a:latin typeface="Constantia"/>
                <a:cs typeface="Constantia"/>
              </a:rPr>
              <a:t>интерес детей, </a:t>
            </a:r>
            <a:r>
              <a:rPr sz="1500" spc="-15" dirty="0">
                <a:latin typeface="Constantia"/>
                <a:cs typeface="Constantia"/>
              </a:rPr>
              <a:t>положительное 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эмоциональное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отношение.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Основу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нашего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комплексно-тематического</a:t>
            </a:r>
            <a:r>
              <a:rPr sz="1500" spc="-10" dirty="0">
                <a:latin typeface="Constantia"/>
                <a:cs typeface="Constantia"/>
              </a:rPr>
              <a:t> </a:t>
            </a:r>
            <a:r>
              <a:rPr sz="1500" dirty="0">
                <a:latin typeface="Constantia"/>
                <a:cs typeface="Constantia"/>
              </a:rPr>
              <a:t>планирования </a:t>
            </a:r>
            <a:r>
              <a:rPr sz="1500" spc="-36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представляет</a:t>
            </a:r>
            <a:r>
              <a:rPr sz="1500" spc="-5" dirty="0">
                <a:latin typeface="Constantia"/>
                <a:cs typeface="Constantia"/>
              </a:rPr>
              <a:t> примерный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календарь</a:t>
            </a:r>
            <a:r>
              <a:rPr sz="150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праздников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(событий),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тематика</a:t>
            </a:r>
            <a:r>
              <a:rPr sz="1500" spc="-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которых </a:t>
            </a:r>
            <a:r>
              <a:rPr sz="1500" spc="-5" dirty="0">
                <a:latin typeface="Constantia"/>
                <a:cs typeface="Constantia"/>
              </a:rPr>
              <a:t> ориентирована</a:t>
            </a:r>
            <a:r>
              <a:rPr sz="1500" spc="-9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на</a:t>
            </a:r>
            <a:r>
              <a:rPr sz="1500" spc="-55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все</a:t>
            </a:r>
            <a:r>
              <a:rPr sz="1500" spc="-90" dirty="0">
                <a:latin typeface="Constantia"/>
                <a:cs typeface="Constantia"/>
              </a:rPr>
              <a:t> </a:t>
            </a:r>
            <a:r>
              <a:rPr sz="1500" spc="-10" dirty="0">
                <a:latin typeface="Constantia"/>
                <a:cs typeface="Constantia"/>
              </a:rPr>
              <a:t>направления</a:t>
            </a:r>
            <a:r>
              <a:rPr sz="1500" spc="-35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развития</a:t>
            </a:r>
            <a:r>
              <a:rPr sz="1500" spc="-4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ребёнка</a:t>
            </a:r>
            <a:r>
              <a:rPr sz="1500" spc="-100" dirty="0">
                <a:latin typeface="Constantia"/>
                <a:cs typeface="Constantia"/>
              </a:rPr>
              <a:t> </a:t>
            </a:r>
            <a:r>
              <a:rPr sz="1500" spc="-15" dirty="0">
                <a:latin typeface="Constantia"/>
                <a:cs typeface="Constantia"/>
              </a:rPr>
              <a:t>дошкольного</a:t>
            </a:r>
            <a:r>
              <a:rPr sz="1500" spc="-50" dirty="0">
                <a:latin typeface="Constantia"/>
                <a:cs typeface="Constantia"/>
              </a:rPr>
              <a:t> </a:t>
            </a:r>
            <a:r>
              <a:rPr sz="1500" spc="-5" dirty="0">
                <a:latin typeface="Constantia"/>
                <a:cs typeface="Constantia"/>
              </a:rPr>
              <a:t>возраста.</a:t>
            </a:r>
            <a:endParaRPr sz="150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64525" y="660697"/>
            <a:ext cx="64001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II</a:t>
            </a:r>
            <a:r>
              <a:rPr spc="-5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р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а</a:t>
            </a:r>
            <a:r>
              <a:rPr spc="-30" dirty="0">
                <a:solidFill>
                  <a:srgbClr val="000000"/>
                </a:solidFill>
                <a:latin typeface="Constantia"/>
                <a:cs typeface="Constantia"/>
              </a:rPr>
              <a:t>з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д</a:t>
            </a:r>
            <a:r>
              <a:rPr spc="-20" dirty="0">
                <a:solidFill>
                  <a:srgbClr val="000000"/>
                </a:solidFill>
                <a:latin typeface="Constantia"/>
                <a:cs typeface="Constantia"/>
              </a:rPr>
              <a:t>е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л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.</a:t>
            </a:r>
            <a:r>
              <a:rPr spc="-3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В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ос</a:t>
            </a:r>
            <a:r>
              <a:rPr spc="5" dirty="0">
                <a:solidFill>
                  <a:srgbClr val="000000"/>
                </a:solidFill>
                <a:latin typeface="Constantia"/>
                <a:cs typeface="Constantia"/>
              </a:rPr>
              <a:t>п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и</a:t>
            </a:r>
            <a:r>
              <a:rPr spc="-25" dirty="0">
                <a:solidFill>
                  <a:srgbClr val="000000"/>
                </a:solidFill>
                <a:latin typeface="Constantia"/>
                <a:cs typeface="Constantia"/>
              </a:rPr>
              <a:t>т</a:t>
            </a:r>
            <a:r>
              <a:rPr spc="-55" dirty="0">
                <a:solidFill>
                  <a:srgbClr val="000000"/>
                </a:solidFill>
                <a:latin typeface="Constantia"/>
                <a:cs typeface="Constantia"/>
              </a:rPr>
              <a:t>а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т</a:t>
            </a:r>
            <a:r>
              <a:rPr spc="-20" dirty="0">
                <a:solidFill>
                  <a:srgbClr val="000000"/>
                </a:solidFill>
                <a:latin typeface="Constantia"/>
                <a:cs typeface="Constantia"/>
              </a:rPr>
              <a:t>е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л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ьно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-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б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р</a:t>
            </a:r>
            <a:r>
              <a:rPr spc="-10" dirty="0">
                <a:solidFill>
                  <a:srgbClr val="000000"/>
                </a:solidFill>
                <a:latin typeface="Constantia"/>
                <a:cs typeface="Constantia"/>
              </a:rPr>
              <a:t>а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з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в</a:t>
            </a:r>
            <a:r>
              <a:rPr spc="-55" dirty="0">
                <a:solidFill>
                  <a:srgbClr val="000000"/>
                </a:solidFill>
                <a:latin typeface="Constantia"/>
                <a:cs typeface="Constantia"/>
              </a:rPr>
              <a:t>а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т</a:t>
            </a:r>
            <a:r>
              <a:rPr spc="-20" dirty="0">
                <a:solidFill>
                  <a:srgbClr val="000000"/>
                </a:solidFill>
                <a:latin typeface="Constantia"/>
                <a:cs typeface="Constantia"/>
              </a:rPr>
              <a:t>е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л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ьн</a:t>
            </a:r>
            <a:r>
              <a:rPr spc="-20" dirty="0">
                <a:solidFill>
                  <a:srgbClr val="000000"/>
                </a:solidFill>
                <a:latin typeface="Constantia"/>
                <a:cs typeface="Constantia"/>
              </a:rPr>
              <a:t>а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я</a:t>
            </a:r>
            <a:r>
              <a:rPr spc="-120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pc="-10" dirty="0">
                <a:solidFill>
                  <a:srgbClr val="000000"/>
                </a:solidFill>
                <a:latin typeface="Constantia"/>
                <a:cs typeface="Constantia"/>
              </a:rPr>
              <a:t>д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е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я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т</a:t>
            </a:r>
            <a:r>
              <a:rPr spc="-20" dirty="0">
                <a:solidFill>
                  <a:srgbClr val="000000"/>
                </a:solidFill>
                <a:latin typeface="Constantia"/>
                <a:cs typeface="Constantia"/>
              </a:rPr>
              <a:t>е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л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ьность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07998" y="922321"/>
          <a:ext cx="7877809" cy="48710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6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7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5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74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71556"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Месяц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Неделя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75565" marR="69850" algn="ctr">
                        <a:lnSpc>
                          <a:spcPct val="98300"/>
                        </a:lnSpc>
                        <a:spcBef>
                          <a:spcPts val="10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Пе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b="1" spc="5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нь</a:t>
                      </a:r>
                      <a:r>
                        <a:rPr sz="1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dirty="0">
                          <a:latin typeface="Tahoma"/>
                          <a:cs typeface="Tahoma"/>
                        </a:rPr>
                        <a:t>осно  вных </a:t>
                      </a:r>
                      <a:r>
                        <a:rPr sz="12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праздников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0"/>
                        </a:lnSpc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Тема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778">
                <a:tc rowSpan="2">
                  <a:txBody>
                    <a:bodyPr/>
                    <a:lstStyle/>
                    <a:p>
                      <a:pPr marL="3683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Сентябрь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830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6830" marR="57785">
                        <a:lnSpc>
                          <a:spcPts val="1440"/>
                        </a:lnSpc>
                        <a:spcBef>
                          <a:spcPts val="3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День знаний,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День города,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День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воспитателя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endParaRPr sz="1200">
                        <a:latin typeface="Tahoma"/>
                        <a:cs typeface="Tahoma"/>
                      </a:endParaRPr>
                    </a:p>
                    <a:p>
                      <a:pPr marL="36830" marR="57785">
                        <a:lnSpc>
                          <a:spcPts val="1390"/>
                        </a:lnSpc>
                        <a:spcBef>
                          <a:spcPts val="4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всех</a:t>
                      </a:r>
                      <a:r>
                        <a:rPr sz="12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дошкольных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работников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Наш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город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15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4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Осень.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Приметы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осени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778">
                <a:tc rowSpan="3"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Октябрь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1–2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6195" marR="118745">
                        <a:lnSpc>
                          <a:spcPct val="989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М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ж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ду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ный  день Музыки,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День пожилых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людей,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мире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человек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77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3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Мой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дом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77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4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Хлеб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всему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голова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71556">
                <a:tc>
                  <a:txBody>
                    <a:bodyPr/>
                    <a:lstStyle/>
                    <a:p>
                      <a:pPr marL="36195">
                        <a:lnSpc>
                          <a:spcPts val="1380"/>
                        </a:lnSpc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т.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д.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793088" y="5735844"/>
            <a:ext cx="777430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Constantia"/>
                <a:cs typeface="Constantia"/>
              </a:rPr>
              <a:t>Каждое</a:t>
            </a:r>
            <a:r>
              <a:rPr sz="1400" spc="-8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учреждение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составляет</a:t>
            </a:r>
            <a:r>
              <a:rPr sz="1400" spc="-7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свое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комплексно-тематическое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планирование,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ориентируясь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на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spc="-20" dirty="0">
                <a:latin typeface="Constantia"/>
                <a:cs typeface="Constantia"/>
              </a:rPr>
              <a:t>Программу,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которую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реализует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учреждение.</a:t>
            </a:r>
            <a:endParaRPr sz="1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83611" y="983599"/>
            <a:ext cx="42525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444D26"/>
                </a:solidFill>
                <a:latin typeface="Calibri"/>
                <a:cs typeface="Calibri"/>
              </a:rPr>
              <a:t>Сотрудничество</a:t>
            </a:r>
            <a:r>
              <a:rPr sz="1800" b="1" spc="-5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с</a:t>
            </a:r>
            <a:r>
              <a:rPr sz="1800" b="1" spc="-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семьями</a:t>
            </a:r>
            <a:r>
              <a:rPr sz="1800" b="1" spc="-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воспитанников</a:t>
            </a:r>
            <a:endParaRPr sz="18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36559" y="1636698"/>
          <a:ext cx="8020684" cy="4728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1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4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4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5185">
                <a:tc>
                  <a:txBody>
                    <a:bodyPr/>
                    <a:lstStyle/>
                    <a:p>
                      <a:pPr marL="26543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Дата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85407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200" b="1" dirty="0">
                          <a:latin typeface="Tahoma"/>
                          <a:cs typeface="Tahoma"/>
                        </a:rPr>
                        <a:t>Форма</a:t>
                      </a:r>
                      <a:r>
                        <a:rPr sz="12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сотрудничества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200" b="1" spc="-5" dirty="0">
                          <a:latin typeface="Tahoma"/>
                          <a:cs typeface="Tahoma"/>
                        </a:rPr>
                        <a:t>Цель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7149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28</a:t>
                      </a:r>
                      <a:r>
                        <a:rPr sz="12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августа</a:t>
                      </a:r>
                      <a:endParaRPr sz="1200">
                        <a:latin typeface="Tahoma"/>
                        <a:cs typeface="Tahoma"/>
                      </a:endParaRPr>
                    </a:p>
                    <a:p>
                      <a:pPr marL="29209" marR="237490">
                        <a:lnSpc>
                          <a:spcPts val="1390"/>
                        </a:lnSpc>
                        <a:spcBef>
                          <a:spcPts val="90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по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5 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тяб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ря</a:t>
                      </a:r>
                      <a:endParaRPr sz="1200">
                        <a:latin typeface="Tahoma"/>
                        <a:cs typeface="Tahoma"/>
                      </a:endParaRPr>
                    </a:p>
                    <a:p>
                      <a:pPr marL="29209" marR="128905">
                        <a:lnSpc>
                          <a:spcPct val="98300"/>
                        </a:lnSpc>
                        <a:spcBef>
                          <a:spcPts val="1235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Ад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ци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я  в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течение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месяца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77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Совместная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подготовка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учебному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году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 marR="32384">
                        <a:lnSpc>
                          <a:spcPct val="98900"/>
                        </a:lnSpc>
                        <a:spcBef>
                          <a:spcPts val="15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Настроить родителей на плодотворную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совместную работу по плану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правилам группы.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Провести работу по адаптации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детей к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новой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группе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воспитателям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185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11.09–20.09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Анкетирование «Я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ребенок»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 marR="645160">
                        <a:lnSpc>
                          <a:spcPts val="1390"/>
                        </a:lnSpc>
                        <a:spcBef>
                          <a:spcPts val="229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Узнать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семьях, их интересах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 целях в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воспитании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ребенка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065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28.09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 marR="765810">
                        <a:lnSpc>
                          <a:spcPts val="1390"/>
                        </a:lnSpc>
                        <a:spcBef>
                          <a:spcPts val="229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Консультация «Организация семейных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прогулок»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 marR="322580" algn="just">
                        <a:lnSpc>
                          <a:spcPct val="98300"/>
                        </a:lnSpc>
                        <a:spcBef>
                          <a:spcPts val="16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Дать рекомендации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совместном отдыхе на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улице,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важности игры на свежем воздухе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учетом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заинтересованности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детей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2136">
                <a:tc rowSpan="2">
                  <a:txBody>
                    <a:bodyPr/>
                    <a:lstStyle/>
                    <a:p>
                      <a:pPr marL="29209" marR="182880">
                        <a:lnSpc>
                          <a:spcPts val="1390"/>
                        </a:lnSpc>
                        <a:spcBef>
                          <a:spcPts val="229"/>
                        </a:spcBef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те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ние  месяца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 marR="60960">
                        <a:lnSpc>
                          <a:spcPts val="1390"/>
                        </a:lnSpc>
                        <a:spcBef>
                          <a:spcPts val="229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Участие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 досуге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элементами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туризма «В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гости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Лесовику</a:t>
                      </a:r>
                      <a:r>
                        <a:rPr sz="12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»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 marR="443230">
                        <a:lnSpc>
                          <a:spcPts val="1390"/>
                        </a:lnSpc>
                        <a:spcBef>
                          <a:spcPts val="229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Приобщать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детей и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родителей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активному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отдыху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518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Консультации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запросу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29209" marR="38100">
                        <a:lnSpc>
                          <a:spcPts val="1390"/>
                        </a:lnSpc>
                        <a:spcBef>
                          <a:spcPts val="229"/>
                        </a:spcBef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Просветительская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работа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вопросах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воспитания </a:t>
                      </a:r>
                      <a:r>
                        <a:rPr sz="1200" spc="-3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развития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воспитанников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0259" y="1343263"/>
            <a:ext cx="7797800" cy="60198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485775" algn="just">
              <a:lnSpc>
                <a:spcPct val="103800"/>
              </a:lnSpc>
              <a:spcBef>
                <a:spcPts val="150"/>
              </a:spcBef>
            </a:pPr>
            <a:r>
              <a:rPr sz="1200" spc="-5" dirty="0">
                <a:latin typeface="Constantia"/>
                <a:cs typeface="Constantia"/>
              </a:rPr>
              <a:t>Планирование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непосредственной</a:t>
            </a:r>
            <a:r>
              <a:rPr sz="1200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образовательной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деятельности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представлено</a:t>
            </a:r>
            <a:r>
              <a:rPr sz="1200" spc="-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в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форме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15" dirty="0">
                <a:latin typeface="Constantia"/>
                <a:cs typeface="Constantia"/>
              </a:rPr>
              <a:t>таблицы.</a:t>
            </a:r>
            <a:r>
              <a:rPr sz="1200" spc="-10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В 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первой графе </a:t>
            </a:r>
            <a:r>
              <a:rPr sz="1200" spc="-5" dirty="0">
                <a:latin typeface="Constantia"/>
                <a:cs typeface="Constantia"/>
              </a:rPr>
              <a:t>пишется день </a:t>
            </a:r>
            <a:r>
              <a:rPr sz="1200" spc="-10" dirty="0">
                <a:latin typeface="Constantia"/>
                <a:cs typeface="Constantia"/>
              </a:rPr>
              <a:t>недели </a:t>
            </a:r>
            <a:r>
              <a:rPr sz="1200" dirty="0">
                <a:latin typeface="Constantia"/>
                <a:cs typeface="Constantia"/>
              </a:rPr>
              <a:t>и </a:t>
            </a:r>
            <a:r>
              <a:rPr sz="1200" spc="-15" dirty="0">
                <a:latin typeface="Constantia"/>
                <a:cs typeface="Constantia"/>
              </a:rPr>
              <a:t>дата, </a:t>
            </a:r>
            <a:r>
              <a:rPr sz="1200" dirty="0">
                <a:latin typeface="Constantia"/>
                <a:cs typeface="Constantia"/>
              </a:rPr>
              <a:t>во </a:t>
            </a:r>
            <a:r>
              <a:rPr sz="1200" spc="-5" dirty="0">
                <a:latin typeface="Constantia"/>
                <a:cs typeface="Constantia"/>
              </a:rPr>
              <a:t>второй </a:t>
            </a:r>
            <a:r>
              <a:rPr sz="1200" dirty="0">
                <a:latin typeface="Constantia"/>
                <a:cs typeface="Constantia"/>
              </a:rPr>
              <a:t>графе –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образовательная </a:t>
            </a:r>
            <a:r>
              <a:rPr sz="1200" spc="-15" dirty="0">
                <a:latin typeface="Constantia"/>
                <a:cs typeface="Constantia"/>
              </a:rPr>
              <a:t>область, </a:t>
            </a:r>
            <a:r>
              <a:rPr sz="1200" dirty="0">
                <a:latin typeface="Constantia"/>
                <a:cs typeface="Constantia"/>
              </a:rPr>
              <a:t>в </a:t>
            </a:r>
            <a:r>
              <a:rPr sz="1200" spc="-5" dirty="0">
                <a:latin typeface="Constantia"/>
                <a:cs typeface="Constantia"/>
              </a:rPr>
              <a:t>третьей </a:t>
            </a:r>
            <a:r>
              <a:rPr sz="1200" dirty="0">
                <a:latin typeface="Constantia"/>
                <a:cs typeface="Constantia"/>
              </a:rPr>
              <a:t>графе – </a:t>
            </a:r>
            <a:r>
              <a:rPr sz="1200" spc="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задачи,</a:t>
            </a:r>
            <a:r>
              <a:rPr sz="1200" spc="-4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методический</a:t>
            </a:r>
            <a:r>
              <a:rPr sz="1200" spc="-60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источник</a:t>
            </a:r>
            <a:r>
              <a:rPr sz="1200" spc="-6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(откуда</a:t>
            </a:r>
            <a:r>
              <a:rPr sz="1200" spc="-6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берется</a:t>
            </a:r>
            <a:r>
              <a:rPr sz="1200" spc="-35" dirty="0">
                <a:latin typeface="Constantia"/>
                <a:cs typeface="Constantia"/>
              </a:rPr>
              <a:t> </a:t>
            </a:r>
            <a:r>
              <a:rPr sz="1200" spc="-10" dirty="0">
                <a:latin typeface="Constantia"/>
                <a:cs typeface="Constantia"/>
              </a:rPr>
              <a:t>материал</a:t>
            </a:r>
            <a:r>
              <a:rPr sz="1200" spc="-55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и</a:t>
            </a:r>
            <a:r>
              <a:rPr sz="1200" spc="-50" dirty="0">
                <a:latin typeface="Constantia"/>
                <a:cs typeface="Constantia"/>
              </a:rPr>
              <a:t> </a:t>
            </a:r>
            <a:r>
              <a:rPr sz="1200" dirty="0">
                <a:latin typeface="Constantia"/>
                <a:cs typeface="Constantia"/>
              </a:rPr>
              <a:t>номер</a:t>
            </a:r>
            <a:r>
              <a:rPr sz="1200" spc="-65" dirty="0">
                <a:latin typeface="Constantia"/>
                <a:cs typeface="Constantia"/>
              </a:rPr>
              <a:t> </a:t>
            </a:r>
            <a:r>
              <a:rPr sz="1200" spc="-5" dirty="0">
                <a:latin typeface="Constantia"/>
                <a:cs typeface="Constantia"/>
              </a:rPr>
              <a:t>страницы).</a:t>
            </a:r>
            <a:endParaRPr sz="120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0212" y="589259"/>
            <a:ext cx="7291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П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ла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н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и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ро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ва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н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и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е</a:t>
            </a:r>
            <a:r>
              <a:rPr spc="-10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pc="-35" dirty="0">
                <a:solidFill>
                  <a:srgbClr val="000000"/>
                </a:solidFill>
                <a:latin typeface="Constantia"/>
                <a:cs typeface="Constantia"/>
              </a:rPr>
              <a:t>с</a:t>
            </a:r>
            <a:r>
              <a:rPr spc="-50" dirty="0">
                <a:solidFill>
                  <a:srgbClr val="000000"/>
                </a:solidFill>
                <a:latin typeface="Constantia"/>
                <a:cs typeface="Constantia"/>
              </a:rPr>
              <a:t>о</a:t>
            </a:r>
            <a:r>
              <a:rPr spc="-10" dirty="0">
                <a:solidFill>
                  <a:srgbClr val="000000"/>
                </a:solidFill>
                <a:latin typeface="Constantia"/>
                <a:cs typeface="Constantia"/>
              </a:rPr>
              <a:t>д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е</a:t>
            </a:r>
            <a:r>
              <a:rPr spc="-35" dirty="0">
                <a:solidFill>
                  <a:srgbClr val="000000"/>
                </a:solidFill>
                <a:latin typeface="Constantia"/>
                <a:cs typeface="Constantia"/>
              </a:rPr>
              <a:t>р</a:t>
            </a:r>
            <a:r>
              <a:rPr spc="-10" dirty="0">
                <a:solidFill>
                  <a:srgbClr val="000000"/>
                </a:solidFill>
                <a:latin typeface="Constantia"/>
                <a:cs typeface="Constantia"/>
              </a:rPr>
              <a:t>ж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а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н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и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я</a:t>
            </a:r>
            <a:r>
              <a:rPr spc="-100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не</a:t>
            </a:r>
            <a:r>
              <a:rPr spc="5" dirty="0">
                <a:solidFill>
                  <a:srgbClr val="000000"/>
                </a:solidFill>
                <a:latin typeface="Constantia"/>
                <a:cs typeface="Constantia"/>
              </a:rPr>
              <a:t>п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осре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д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ст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в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ен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н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ой</a:t>
            </a:r>
            <a:r>
              <a:rPr spc="-12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б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р</a:t>
            </a:r>
            <a:r>
              <a:rPr spc="-10" dirty="0">
                <a:solidFill>
                  <a:srgbClr val="000000"/>
                </a:solidFill>
                <a:latin typeface="Constantia"/>
                <a:cs typeface="Constantia"/>
              </a:rPr>
              <a:t>а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з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в</a:t>
            </a:r>
            <a:r>
              <a:rPr spc="-55" dirty="0">
                <a:solidFill>
                  <a:srgbClr val="000000"/>
                </a:solidFill>
                <a:latin typeface="Constantia"/>
                <a:cs typeface="Constantia"/>
              </a:rPr>
              <a:t>а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т</a:t>
            </a:r>
            <a:r>
              <a:rPr spc="-20" dirty="0">
                <a:solidFill>
                  <a:srgbClr val="000000"/>
                </a:solidFill>
                <a:latin typeface="Constantia"/>
                <a:cs typeface="Constantia"/>
              </a:rPr>
              <a:t>е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л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ьной  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деятельности</a:t>
            </a:r>
            <a:r>
              <a:rPr spc="-9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(на</a:t>
            </a:r>
            <a:r>
              <a:rPr spc="-7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pc="-15" dirty="0">
                <a:solidFill>
                  <a:srgbClr val="000000"/>
                </a:solidFill>
                <a:latin typeface="Constantia"/>
                <a:cs typeface="Constantia"/>
              </a:rPr>
              <a:t>неделю,</a:t>
            </a:r>
            <a:r>
              <a:rPr spc="-60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месяц)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36559" y="2065326"/>
          <a:ext cx="8020684" cy="46151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7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98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65961">
                <a:tc>
                  <a:txBody>
                    <a:bodyPr/>
                    <a:lstStyle/>
                    <a:p>
                      <a:pPr marL="45085">
                        <a:lnSpc>
                          <a:spcPts val="1265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Понедельник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09.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02. 2015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265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Речевое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развитие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«Сказочка»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45085" marR="186690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Художественно-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эстетическое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развитие.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Рисование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45085">
                        <a:lnSpc>
                          <a:spcPts val="127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«Море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волнуется»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45085" marR="379095">
                        <a:lnSpc>
                          <a:spcPct val="982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Художественно-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эстетическое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развитие.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Музыка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38735" algn="just">
                        <a:lnSpc>
                          <a:spcPts val="1320"/>
                        </a:lnSpc>
                        <a:spcBef>
                          <a:spcPts val="35"/>
                        </a:spcBef>
                      </a:pPr>
                      <a:r>
                        <a:rPr sz="1150" spc="-3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Задачи:</a:t>
                      </a:r>
                      <a:r>
                        <a:rPr sz="1150" spc="-25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вовлекать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в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коллективное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обсуждение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сюжета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сочинения;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побуждать</a:t>
                      </a:r>
                      <a:r>
                        <a:rPr sz="1100" spc="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детей  самостоятельно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строить</a:t>
                      </a:r>
                      <a:r>
                        <a:rPr sz="1100" spc="3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небольшой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текст-повествование</a:t>
                      </a:r>
                      <a:r>
                        <a:rPr sz="1100" spc="3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по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45085" marR="38735" algn="just">
                        <a:lnSpc>
                          <a:spcPts val="1270"/>
                        </a:lnSpc>
                        <a:spcBef>
                          <a:spcPts val="4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набору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игрушек; обогащать словарь детей образными словами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выражениями;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развивать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речевой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слух,</a:t>
                      </a:r>
                      <a:r>
                        <a:rPr sz="11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речевое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дыхание.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(стр.</a:t>
                      </a:r>
                      <a:r>
                        <a:rPr sz="11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435)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5085" marR="38100" algn="just">
                        <a:lnSpc>
                          <a:spcPct val="98500"/>
                        </a:lnSpc>
                      </a:pPr>
                      <a:r>
                        <a:rPr sz="1150" spc="-3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Задачи: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вызвать интерес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к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созданию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образа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моря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по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замыслу; создать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условия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для творческого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применения освоенных умений; учить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детей договариваться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планировать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коллективную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работу;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развивать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воображение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и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чувство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композиции.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(стр.</a:t>
                      </a:r>
                      <a:r>
                        <a:rPr sz="11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430)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5085" algn="just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плану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музыкального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руководителя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6518">
                <a:tc>
                  <a:txBody>
                    <a:bodyPr/>
                    <a:lstStyle/>
                    <a:p>
                      <a:pPr marL="45085">
                        <a:lnSpc>
                          <a:spcPts val="126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Вторник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10.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02. 2015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483870">
                        <a:lnSpc>
                          <a:spcPts val="1320"/>
                        </a:lnSpc>
                        <a:spcBef>
                          <a:spcPts val="35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П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ава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ное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развитие.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45085" marR="247650">
                        <a:lnSpc>
                          <a:spcPts val="1320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Формирование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Целостной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Картины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45085" marR="459105">
                        <a:lnSpc>
                          <a:spcPts val="1270"/>
                        </a:lnSpc>
                        <a:spcBef>
                          <a:spcPts val="4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Мира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«Водный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транспорт»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45085" marR="492125">
                        <a:lnSpc>
                          <a:spcPct val="982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ж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ес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нн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-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эстетическое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развитие.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45085" marR="57150">
                        <a:lnSpc>
                          <a:spcPct val="982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Лепка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«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Кто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в море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живет» (дельфин,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кит,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акула)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ts val="1275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Физическое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развитие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45085" marR="36195">
                        <a:lnSpc>
                          <a:spcPts val="1320"/>
                        </a:lnSpc>
                        <a:spcBef>
                          <a:spcPts val="35"/>
                        </a:spcBef>
                      </a:pPr>
                      <a:r>
                        <a:rPr sz="1150" spc="-3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Задачи:</a:t>
                      </a:r>
                      <a:r>
                        <a:rPr sz="1150" spc="165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познакомить</a:t>
                      </a:r>
                      <a:r>
                        <a:rPr sz="1100" spc="1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100" spc="1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spc="1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образованием;</a:t>
                      </a:r>
                      <a:r>
                        <a:rPr sz="1100" spc="1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учить</a:t>
                      </a:r>
                      <a:r>
                        <a:rPr sz="1100" spc="1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100" spc="1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различать</a:t>
                      </a:r>
                      <a:r>
                        <a:rPr sz="1100" spc="1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некоторые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виды</a:t>
                      </a:r>
                      <a:r>
                        <a:rPr sz="11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водного</a:t>
                      </a:r>
                      <a:r>
                        <a:rPr sz="11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транспорта</a:t>
                      </a:r>
                      <a:r>
                        <a:rPr sz="1100" spc="2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1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названиям;</a:t>
                      </a:r>
                      <a:r>
                        <a:rPr sz="1100" spc="2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формировать</a:t>
                      </a:r>
                      <a:r>
                        <a:rPr sz="1100" spc="2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представление</a:t>
                      </a:r>
                      <a:r>
                        <a:rPr sz="1100" spc="2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1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45085" marR="37465">
                        <a:lnSpc>
                          <a:spcPts val="1270"/>
                        </a:lnSpc>
                        <a:spcBef>
                          <a:spcPts val="40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путешествии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по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воде»;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знакомить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с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особенностями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перемещения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на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водном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транспорте.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(стр.</a:t>
                      </a:r>
                      <a:r>
                        <a:rPr sz="1100" spc="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425)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5085" marR="36830" algn="just">
                        <a:lnSpc>
                          <a:spcPct val="99300"/>
                        </a:lnSpc>
                      </a:pPr>
                      <a:r>
                        <a:rPr sz="1150" spc="-30" dirty="0">
                          <a:solidFill>
                            <a:srgbClr val="424242"/>
                          </a:solidFill>
                          <a:latin typeface="Tahoma"/>
                          <a:cs typeface="Tahoma"/>
                        </a:rPr>
                        <a:t>Задачи: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продолжить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освоение детьми рельефной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лепки: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создавать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упрощенные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фигуры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морских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обитателей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(кит,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дельфин,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акула),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прикреплять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фону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(основе),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украшать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лепными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элементами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и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контррельефными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(прорезными)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рисунками; ориентировать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детей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на поиск гармоничных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сочетаний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разных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форм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и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развивать комбинаторные способности; совершенствовать умение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оформлять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поделки;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вызвать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интерес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к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раскрытию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этой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темы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в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других</a:t>
                      </a:r>
                      <a:r>
                        <a:rPr sz="1100" spc="3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видах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художественной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деятельности.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(стр.</a:t>
                      </a:r>
                      <a:r>
                        <a:rPr sz="11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437)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ts val="1275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плану</a:t>
                      </a:r>
                      <a:r>
                        <a:rPr sz="11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воспитателя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10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физической</a:t>
                      </a:r>
                      <a:r>
                        <a:rPr sz="11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культуре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70649" y="493801"/>
            <a:ext cx="61048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Планирование</a:t>
            </a:r>
            <a:r>
              <a:rPr spc="-15" dirty="0"/>
              <a:t> </a:t>
            </a:r>
            <a:r>
              <a:rPr dirty="0"/>
              <a:t>непрерывной</a:t>
            </a:r>
            <a:r>
              <a:rPr spc="-40" dirty="0"/>
              <a:t> </a:t>
            </a:r>
            <a:r>
              <a:rPr spc="-5" dirty="0"/>
              <a:t>образовательной</a:t>
            </a:r>
            <a:r>
              <a:rPr spc="-40" dirty="0"/>
              <a:t> </a:t>
            </a:r>
            <a:r>
              <a:rPr spc="-10" dirty="0"/>
              <a:t>деятельности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7279" y="976740"/>
            <a:ext cx="8077834" cy="504698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85750" marR="6985" indent="220345" algn="just">
              <a:lnSpc>
                <a:spcPct val="80000"/>
              </a:lnSpc>
              <a:spcBef>
                <a:spcPts val="480"/>
              </a:spcBef>
            </a:pPr>
            <a:r>
              <a:rPr sz="1600" spc="-5" dirty="0">
                <a:latin typeface="Constantia"/>
                <a:cs typeface="Constantia"/>
              </a:rPr>
              <a:t>Планирование непрерывной </a:t>
            </a:r>
            <a:r>
              <a:rPr sz="1600" spc="-10" dirty="0">
                <a:latin typeface="Constantia"/>
                <a:cs typeface="Constantia"/>
              </a:rPr>
              <a:t>образовательной деятельности </a:t>
            </a:r>
            <a:r>
              <a:rPr sz="1600" spc="-5" dirty="0">
                <a:latin typeface="Constantia"/>
                <a:cs typeface="Constantia"/>
              </a:rPr>
              <a:t>учитывает </a:t>
            </a:r>
            <a:r>
              <a:rPr sz="1600" spc="-15" dirty="0">
                <a:latin typeface="Constantia"/>
                <a:cs typeface="Constantia"/>
              </a:rPr>
              <a:t>создание 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условий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для развития ребенка,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открывающих </a:t>
            </a:r>
            <a:r>
              <a:rPr sz="1600" spc="-10" dirty="0">
                <a:latin typeface="Constantia"/>
                <a:cs typeface="Constantia"/>
              </a:rPr>
              <a:t>возможности </a:t>
            </a:r>
            <a:r>
              <a:rPr sz="1600" dirty="0">
                <a:latin typeface="Constantia"/>
                <a:cs typeface="Constantia"/>
              </a:rPr>
              <a:t>для </a:t>
            </a:r>
            <a:r>
              <a:rPr sz="1600" spc="-20" dirty="0">
                <a:latin typeface="Constantia"/>
                <a:cs typeface="Constantia"/>
              </a:rPr>
              <a:t>его </a:t>
            </a:r>
            <a:r>
              <a:rPr sz="1600" spc="-10" dirty="0">
                <a:latin typeface="Constantia"/>
                <a:cs typeface="Constantia"/>
              </a:rPr>
              <a:t>позитивной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социализации,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его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личностного</a:t>
            </a:r>
            <a:r>
              <a:rPr sz="1600" spc="-5" dirty="0">
                <a:latin typeface="Constantia"/>
                <a:cs typeface="Constantia"/>
              </a:rPr>
              <a:t> развития,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развития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инициативы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творческих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способностей</a:t>
            </a:r>
            <a:r>
              <a:rPr sz="1600" spc="-5" dirty="0">
                <a:latin typeface="Constantia"/>
                <a:cs typeface="Constantia"/>
              </a:rPr>
              <a:t> на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основе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сотрудничества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со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взрослыми</a:t>
            </a:r>
            <a:r>
              <a:rPr sz="1600" spc="-5" dirty="0">
                <a:latin typeface="Constantia"/>
                <a:cs typeface="Constantia"/>
              </a:rPr>
              <a:t> 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сверстниками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соответствующих</a:t>
            </a:r>
            <a:r>
              <a:rPr sz="1600" spc="-5" dirty="0">
                <a:latin typeface="Constantia"/>
                <a:cs typeface="Constantia"/>
              </a:rPr>
              <a:t> возрасту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видах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деятельности;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создание</a:t>
            </a:r>
            <a:r>
              <a:rPr sz="1600" spc="-10" dirty="0">
                <a:latin typeface="Constantia"/>
                <a:cs typeface="Constantia"/>
              </a:rPr>
              <a:t> развивающей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образовательной</a:t>
            </a:r>
            <a:r>
              <a:rPr sz="1600" spc="-5" dirty="0">
                <a:latin typeface="Constantia"/>
                <a:cs typeface="Constantia"/>
              </a:rPr>
              <a:t> среды,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которая</a:t>
            </a:r>
            <a:r>
              <a:rPr sz="1600" spc="-10" dirty="0">
                <a:latin typeface="Constantia"/>
                <a:cs typeface="Constantia"/>
              </a:rPr>
              <a:t> представляет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собой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систему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условий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социализации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индивидуализации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детей.</a:t>
            </a:r>
            <a:endParaRPr sz="1600">
              <a:latin typeface="Constantia"/>
              <a:cs typeface="Constantia"/>
            </a:endParaRPr>
          </a:p>
          <a:p>
            <a:pPr marL="285750" marR="8890" indent="283210" algn="just">
              <a:lnSpc>
                <a:spcPct val="80000"/>
              </a:lnSpc>
              <a:spcBef>
                <a:spcPts val="380"/>
              </a:spcBef>
            </a:pPr>
            <a:r>
              <a:rPr sz="1600" spc="-5" dirty="0">
                <a:latin typeface="Constantia"/>
                <a:cs typeface="Constantia"/>
              </a:rPr>
              <a:t>Планирование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непрерывной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образовательной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определяет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на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конкретный </a:t>
            </a:r>
            <a:r>
              <a:rPr sz="1600" spc="-5" dirty="0">
                <a:latin typeface="Constantia"/>
                <a:cs typeface="Constantia"/>
              </a:rPr>
              <a:t>отрезок </a:t>
            </a:r>
            <a:r>
              <a:rPr sz="1600" spc="-10" dirty="0">
                <a:latin typeface="Constantia"/>
                <a:cs typeface="Constantia"/>
              </a:rPr>
              <a:t>времени конкретные </a:t>
            </a:r>
            <a:r>
              <a:rPr sz="1600" spc="-15" dirty="0">
                <a:latin typeface="Constantia"/>
                <a:cs typeface="Constantia"/>
              </a:rPr>
              <a:t>задачи </a:t>
            </a:r>
            <a:r>
              <a:rPr sz="1600" spc="-10" dirty="0">
                <a:latin typeface="Constantia"/>
                <a:cs typeface="Constantia"/>
              </a:rPr>
              <a:t>воспитательно-образовательной </a:t>
            </a:r>
            <a:r>
              <a:rPr sz="1600" spc="-5" dirty="0">
                <a:latin typeface="Constantia"/>
                <a:cs typeface="Constantia"/>
              </a:rPr>
              <a:t> работы, отбор основных видов </a:t>
            </a:r>
            <a:r>
              <a:rPr sz="1600" spc="-10" dirty="0">
                <a:latin typeface="Constantia"/>
                <a:cs typeface="Constantia"/>
              </a:rPr>
              <a:t>деятельности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0" dirty="0">
                <a:latin typeface="Constantia"/>
                <a:cs typeface="Constantia"/>
              </a:rPr>
              <a:t>способов </a:t>
            </a:r>
            <a:r>
              <a:rPr sz="1600" spc="5" dirty="0">
                <a:latin typeface="Constantia"/>
                <a:cs typeface="Constantia"/>
              </a:rPr>
              <a:t>их </a:t>
            </a:r>
            <a:r>
              <a:rPr sz="1600" spc="-5" dirty="0">
                <a:latin typeface="Constantia"/>
                <a:cs typeface="Constantia"/>
              </a:rPr>
              <a:t>организации, </a:t>
            </a:r>
            <a:r>
              <a:rPr sz="1600" spc="-10" dirty="0">
                <a:latin typeface="Constantia"/>
                <a:cs typeface="Constantia"/>
              </a:rPr>
              <a:t>средств </a:t>
            </a:r>
            <a:r>
              <a:rPr sz="1600" spc="-5" dirty="0">
                <a:latin typeface="Constantia"/>
                <a:cs typeface="Constantia"/>
              </a:rPr>
              <a:t> решения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поставленных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задач.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нем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предусматривается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характер</a:t>
            </a:r>
            <a:r>
              <a:rPr sz="1600" spc="-5" dirty="0">
                <a:latin typeface="Constantia"/>
                <a:cs typeface="Constantia"/>
              </a:rPr>
              <a:t> связи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взаимодействие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различных</a:t>
            </a:r>
            <a:r>
              <a:rPr sz="1600" spc="-5" dirty="0">
                <a:latin typeface="Constantia"/>
                <a:cs typeface="Constantia"/>
              </a:rPr>
              <a:t> средств,</a:t>
            </a:r>
            <a:r>
              <a:rPr sz="1600" dirty="0">
                <a:latin typeface="Constantia"/>
                <a:cs typeface="Constantia"/>
              </a:rPr>
              <a:t> форм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методов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обучения</a:t>
            </a:r>
            <a:r>
              <a:rPr sz="1600" spc="-5" dirty="0">
                <a:latin typeface="Constantia"/>
                <a:cs typeface="Constantia"/>
              </a:rPr>
              <a:t> и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воспитания,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сочетание </a:t>
            </a:r>
            <a:r>
              <a:rPr sz="1600" spc="-10" dirty="0">
                <a:latin typeface="Constantia"/>
                <a:cs typeface="Constantia"/>
              </a:rPr>
              <a:t>деятельности детей, </a:t>
            </a:r>
            <a:r>
              <a:rPr sz="1600" spc="-15" dirty="0">
                <a:latin typeface="Constantia"/>
                <a:cs typeface="Constantia"/>
              </a:rPr>
              <a:t>организуемой </a:t>
            </a:r>
            <a:r>
              <a:rPr sz="1600" spc="-10" dirty="0">
                <a:latin typeface="Constantia"/>
                <a:cs typeface="Constantia"/>
              </a:rPr>
              <a:t>воспитателем, </a:t>
            </a:r>
            <a:r>
              <a:rPr sz="1600" spc="-5" dirty="0">
                <a:latin typeface="Constantia"/>
                <a:cs typeface="Constantia"/>
              </a:rPr>
              <a:t>с их </a:t>
            </a:r>
            <a:r>
              <a:rPr sz="1600" spc="-10" dirty="0">
                <a:latin typeface="Constantia"/>
                <a:cs typeface="Constantia"/>
              </a:rPr>
              <a:t>самостоятельной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деятельностью,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коллективной,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совместной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индивидуальной.</a:t>
            </a:r>
            <a:endParaRPr sz="1600">
              <a:latin typeface="Constantia"/>
              <a:cs typeface="Constantia"/>
            </a:endParaRPr>
          </a:p>
          <a:p>
            <a:pPr marL="287020" marR="11430" indent="-274955" algn="just">
              <a:lnSpc>
                <a:spcPct val="80000"/>
              </a:lnSpc>
              <a:spcBef>
                <a:spcPts val="385"/>
              </a:spcBef>
            </a:pPr>
            <a:r>
              <a:rPr sz="1600" i="1" spc="-10" dirty="0">
                <a:latin typeface="Constantia"/>
                <a:cs typeface="Constantia"/>
              </a:rPr>
              <a:t>Целью</a:t>
            </a:r>
            <a:r>
              <a:rPr sz="1600" i="1" spc="-5" dirty="0">
                <a:latin typeface="Constantia"/>
                <a:cs typeface="Constantia"/>
              </a:rPr>
              <a:t> планирования</a:t>
            </a:r>
            <a:r>
              <a:rPr sz="1600" i="1" dirty="0">
                <a:latin typeface="Constantia"/>
                <a:cs typeface="Constantia"/>
              </a:rPr>
              <a:t> </a:t>
            </a:r>
            <a:r>
              <a:rPr sz="1600" i="1" spc="-5" dirty="0">
                <a:latin typeface="Constantia"/>
                <a:cs typeface="Constantia"/>
              </a:rPr>
              <a:t>педагогического</a:t>
            </a:r>
            <a:r>
              <a:rPr sz="1600" i="1" dirty="0">
                <a:latin typeface="Constantia"/>
                <a:cs typeface="Constantia"/>
              </a:rPr>
              <a:t> </a:t>
            </a:r>
            <a:r>
              <a:rPr sz="1600" i="1" spc="-10" dirty="0">
                <a:latin typeface="Constantia"/>
                <a:cs typeface="Constantia"/>
              </a:rPr>
              <a:t>процесса</a:t>
            </a:r>
            <a:r>
              <a:rPr sz="1600" i="1" spc="-5" dirty="0">
                <a:latin typeface="Constantia"/>
                <a:cs typeface="Constantia"/>
              </a:rPr>
              <a:t> является</a:t>
            </a:r>
            <a:r>
              <a:rPr sz="1600" i="1" dirty="0">
                <a:latin typeface="Constantia"/>
                <a:cs typeface="Constantia"/>
              </a:rPr>
              <a:t> </a:t>
            </a:r>
            <a:r>
              <a:rPr sz="1600" i="1" spc="-5" dirty="0">
                <a:latin typeface="Constantia"/>
                <a:cs typeface="Constantia"/>
              </a:rPr>
              <a:t>создание</a:t>
            </a:r>
            <a:r>
              <a:rPr sz="1600" i="1" dirty="0">
                <a:latin typeface="Constantia"/>
                <a:cs typeface="Constantia"/>
              </a:rPr>
              <a:t> </a:t>
            </a:r>
            <a:r>
              <a:rPr sz="1600" i="1" spc="-10" dirty="0">
                <a:latin typeface="Constantia"/>
                <a:cs typeface="Constantia"/>
              </a:rPr>
              <a:t>целого </a:t>
            </a:r>
            <a:r>
              <a:rPr sz="1600" i="1" spc="-5" dirty="0">
                <a:latin typeface="Constantia"/>
                <a:cs typeface="Constantia"/>
              </a:rPr>
              <a:t> образовательного</a:t>
            </a:r>
            <a:r>
              <a:rPr sz="1600" i="1" dirty="0">
                <a:latin typeface="Constantia"/>
                <a:cs typeface="Constantia"/>
              </a:rPr>
              <a:t> </a:t>
            </a:r>
            <a:r>
              <a:rPr sz="1600" i="1" spc="-5" dirty="0">
                <a:latin typeface="Constantia"/>
                <a:cs typeface="Constantia"/>
              </a:rPr>
              <a:t>продукта,</a:t>
            </a:r>
            <a:r>
              <a:rPr sz="1600" i="1" dirty="0">
                <a:latin typeface="Constantia"/>
                <a:cs typeface="Constantia"/>
              </a:rPr>
              <a:t> </a:t>
            </a:r>
            <a:r>
              <a:rPr sz="1600" i="1" spc="-5" dirty="0">
                <a:latin typeface="Constantia"/>
                <a:cs typeface="Constantia"/>
              </a:rPr>
              <a:t>соответствующего</a:t>
            </a:r>
            <a:r>
              <a:rPr sz="1600" i="1" dirty="0">
                <a:latin typeface="Constantia"/>
                <a:cs typeface="Constantia"/>
              </a:rPr>
              <a:t> </a:t>
            </a:r>
            <a:r>
              <a:rPr sz="1600" i="1" spc="-10" dirty="0">
                <a:latin typeface="Constantia"/>
                <a:cs typeface="Constantia"/>
              </a:rPr>
              <a:t>интеграции</a:t>
            </a:r>
            <a:r>
              <a:rPr sz="1600" i="1" spc="-5" dirty="0">
                <a:latin typeface="Constantia"/>
                <a:cs typeface="Constantia"/>
              </a:rPr>
              <a:t> воспитательно- </a:t>
            </a:r>
            <a:r>
              <a:rPr sz="1600" i="1" spc="-365" dirty="0">
                <a:latin typeface="Constantia"/>
                <a:cs typeface="Constantia"/>
              </a:rPr>
              <a:t> </a:t>
            </a:r>
            <a:r>
              <a:rPr sz="1600" i="1" spc="-10" dirty="0">
                <a:latin typeface="Constantia"/>
                <a:cs typeface="Constantia"/>
              </a:rPr>
              <a:t>образовательной</a:t>
            </a:r>
            <a:r>
              <a:rPr sz="1600" i="1" spc="15" dirty="0">
                <a:latin typeface="Constantia"/>
                <a:cs typeface="Constantia"/>
              </a:rPr>
              <a:t> </a:t>
            </a:r>
            <a:r>
              <a:rPr sz="1600" i="1" spc="-10" dirty="0">
                <a:latin typeface="Constantia"/>
                <a:cs typeface="Constantia"/>
              </a:rPr>
              <a:t>деятельности.</a:t>
            </a:r>
            <a:endParaRPr sz="1600">
              <a:latin typeface="Constantia"/>
              <a:cs typeface="Constantia"/>
            </a:endParaRPr>
          </a:p>
          <a:p>
            <a:pPr marL="12700" algn="just">
              <a:lnSpc>
                <a:spcPct val="100000"/>
              </a:lnSpc>
            </a:pPr>
            <a:r>
              <a:rPr sz="1600" b="1" spc="-5" dirty="0">
                <a:latin typeface="Constantia"/>
                <a:cs typeface="Constantia"/>
              </a:rPr>
              <a:t>Планирование</a:t>
            </a:r>
            <a:r>
              <a:rPr sz="1600" b="1" spc="-15" dirty="0">
                <a:latin typeface="Constantia"/>
                <a:cs typeface="Constantia"/>
              </a:rPr>
              <a:t> </a:t>
            </a:r>
            <a:r>
              <a:rPr sz="1600" b="1" spc="-5" dirty="0">
                <a:latin typeface="Constantia"/>
                <a:cs typeface="Constantia"/>
              </a:rPr>
              <a:t>непрерывной</a:t>
            </a:r>
            <a:r>
              <a:rPr sz="1600" b="1" spc="-25" dirty="0">
                <a:latin typeface="Constantia"/>
                <a:cs typeface="Constantia"/>
              </a:rPr>
              <a:t> </a:t>
            </a:r>
            <a:r>
              <a:rPr sz="1600" b="1" spc="-10" dirty="0">
                <a:latin typeface="Constantia"/>
                <a:cs typeface="Constantia"/>
              </a:rPr>
              <a:t>образовательной</a:t>
            </a:r>
            <a:r>
              <a:rPr sz="1600" b="1" spc="-25" dirty="0">
                <a:latin typeface="Constantia"/>
                <a:cs typeface="Constantia"/>
              </a:rPr>
              <a:t> </a:t>
            </a:r>
            <a:r>
              <a:rPr sz="1600" b="1" spc="-10" dirty="0">
                <a:latin typeface="Constantia"/>
                <a:cs typeface="Constantia"/>
              </a:rPr>
              <a:t>деятельности</a:t>
            </a:r>
            <a:r>
              <a:rPr sz="1600" b="1" spc="-15" dirty="0">
                <a:latin typeface="Constantia"/>
                <a:cs typeface="Constantia"/>
              </a:rPr>
              <a:t> </a:t>
            </a:r>
            <a:r>
              <a:rPr sz="1600" b="1" spc="-5" dirty="0">
                <a:latin typeface="Constantia"/>
                <a:cs typeface="Constantia"/>
              </a:rPr>
              <a:t>обеспечивает</a:t>
            </a:r>
            <a:r>
              <a:rPr sz="1600" spc="-5" dirty="0">
                <a:latin typeface="Constantia"/>
                <a:cs typeface="Constantia"/>
              </a:rPr>
              <a:t>:</a:t>
            </a:r>
            <a:endParaRPr sz="1600">
              <a:latin typeface="Constantia"/>
              <a:cs typeface="Constantia"/>
            </a:endParaRPr>
          </a:p>
          <a:p>
            <a:pPr marL="250190" marR="6985" indent="-250190">
              <a:lnSpc>
                <a:spcPct val="80000"/>
              </a:lnSpc>
              <a:spcBef>
                <a:spcPts val="385"/>
              </a:spcBef>
              <a:buChar char="–"/>
              <a:tabLst>
                <a:tab pos="250190" algn="l"/>
                <a:tab pos="250825" algn="l"/>
                <a:tab pos="1743710" algn="l"/>
                <a:tab pos="2769235" algn="l"/>
                <a:tab pos="4005579" algn="l"/>
                <a:tab pos="5358765" algn="l"/>
                <a:tab pos="6673850" algn="l"/>
                <a:tab pos="7015480" algn="l"/>
                <a:tab pos="7531734" algn="l"/>
              </a:tabLst>
            </a:pPr>
            <a:r>
              <a:rPr sz="1600" spc="-10" dirty="0">
                <a:latin typeface="Constantia"/>
                <a:cs typeface="Constantia"/>
              </a:rPr>
              <a:t>«</a:t>
            </a:r>
            <a:r>
              <a:rPr sz="1600" spc="5" dirty="0">
                <a:latin typeface="Constantia"/>
                <a:cs typeface="Constantia"/>
              </a:rPr>
              <a:t>п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30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ж</a:t>
            </a:r>
            <a:r>
              <a:rPr sz="1600" spc="-5" dirty="0">
                <a:latin typeface="Constantia"/>
                <a:cs typeface="Constantia"/>
              </a:rPr>
              <a:t>ива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ие»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dirty="0">
                <a:latin typeface="Constantia"/>
                <a:cs typeface="Constantia"/>
              </a:rPr>
              <a:t>б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0" dirty="0">
                <a:latin typeface="Constantia"/>
                <a:cs typeface="Constantia"/>
              </a:rPr>
              <a:t>к</a:t>
            </a:r>
            <a:r>
              <a:rPr sz="1600" spc="5" dirty="0">
                <a:latin typeface="Constantia"/>
                <a:cs typeface="Constantia"/>
              </a:rPr>
              <a:t>о</a:t>
            </a:r>
            <a:r>
              <a:rPr sz="1600" spc="-5" dirty="0">
                <a:latin typeface="Constantia"/>
                <a:cs typeface="Constantia"/>
              </a:rPr>
              <a:t>м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0" dirty="0">
                <a:latin typeface="Constantia"/>
                <a:cs typeface="Constantia"/>
              </a:rPr>
              <a:t>с</a:t>
            </a:r>
            <a:r>
              <a:rPr sz="1600" spc="-40" dirty="0">
                <a:latin typeface="Constantia"/>
                <a:cs typeface="Constantia"/>
              </a:rPr>
              <a:t>о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50" dirty="0">
                <a:latin typeface="Constantia"/>
                <a:cs typeface="Constantia"/>
              </a:rPr>
              <a:t>р</a:t>
            </a:r>
            <a:r>
              <a:rPr sz="1600" spc="-10" dirty="0">
                <a:latin typeface="Constantia"/>
                <a:cs typeface="Constantia"/>
              </a:rPr>
              <a:t>ж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ия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5" dirty="0">
                <a:latin typeface="Constantia"/>
                <a:cs typeface="Constantia"/>
              </a:rPr>
              <a:t>ш</a:t>
            </a:r>
            <a:r>
              <a:rPr sz="1600" spc="-35" dirty="0">
                <a:latin typeface="Constantia"/>
                <a:cs typeface="Constantia"/>
              </a:rPr>
              <a:t>к</a:t>
            </a:r>
            <a:r>
              <a:rPr sz="1600" spc="-80" dirty="0">
                <a:latin typeface="Constantia"/>
                <a:cs typeface="Constantia"/>
              </a:rPr>
              <a:t>о</a:t>
            </a:r>
            <a:r>
              <a:rPr sz="1600" spc="-5" dirty="0">
                <a:latin typeface="Constantia"/>
                <a:cs typeface="Constantia"/>
              </a:rPr>
              <a:t>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45" dirty="0">
                <a:latin typeface="Constantia"/>
                <a:cs typeface="Constantia"/>
              </a:rPr>
              <a:t>г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10" dirty="0">
                <a:latin typeface="Constantia"/>
                <a:cs typeface="Constantia"/>
              </a:rPr>
              <a:t>б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15" dirty="0">
                <a:latin typeface="Constantia"/>
                <a:cs typeface="Constantia"/>
              </a:rPr>
              <a:t>з</a:t>
            </a:r>
            <a:r>
              <a:rPr sz="1600" spc="-5" dirty="0">
                <a:latin typeface="Constantia"/>
                <a:cs typeface="Constantia"/>
              </a:rPr>
              <a:t>ова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ия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" dirty="0">
                <a:latin typeface="Constantia"/>
                <a:cs typeface="Constantia"/>
              </a:rPr>
              <a:t>во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50" dirty="0">
                <a:latin typeface="Constantia"/>
                <a:cs typeface="Constantia"/>
              </a:rPr>
              <a:t>с</a:t>
            </a:r>
            <a:r>
              <a:rPr sz="1600" spc="-5" dirty="0">
                <a:latin typeface="Constantia"/>
                <a:cs typeface="Constantia"/>
              </a:rPr>
              <a:t>ех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" dirty="0">
                <a:latin typeface="Constantia"/>
                <a:cs typeface="Constantia"/>
              </a:rPr>
              <a:t>видах  </a:t>
            </a:r>
            <a:r>
              <a:rPr sz="1600" spc="-10" dirty="0">
                <a:latin typeface="Constantia"/>
                <a:cs typeface="Constantia"/>
              </a:rPr>
              <a:t>деятельности;</a:t>
            </a:r>
            <a:endParaRPr sz="1600">
              <a:latin typeface="Constantia"/>
              <a:cs typeface="Constantia"/>
            </a:endParaRPr>
          </a:p>
          <a:p>
            <a:pPr marL="267335" marR="12700" indent="-267335">
              <a:lnSpc>
                <a:spcPct val="80000"/>
              </a:lnSpc>
              <a:spcBef>
                <a:spcPts val="385"/>
              </a:spcBef>
              <a:buChar char="–"/>
              <a:tabLst>
                <a:tab pos="267335" algn="l"/>
                <a:tab pos="267970" algn="l"/>
                <a:tab pos="2613025" algn="l"/>
                <a:tab pos="4610735" algn="l"/>
                <a:tab pos="4883785" algn="l"/>
                <a:tab pos="6098540" algn="l"/>
                <a:tab pos="6630034" algn="l"/>
                <a:tab pos="7326630" algn="l"/>
              </a:tabLst>
            </a:pPr>
            <a:r>
              <a:rPr sz="1600" spc="-50" dirty="0">
                <a:latin typeface="Constantia"/>
                <a:cs typeface="Constantia"/>
              </a:rPr>
              <a:t>с</a:t>
            </a:r>
            <a:r>
              <a:rPr sz="1600" spc="-5" dirty="0">
                <a:latin typeface="Constantia"/>
                <a:cs typeface="Constantia"/>
              </a:rPr>
              <a:t>оциаль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о-</a:t>
            </a:r>
            <a:r>
              <a:rPr sz="1600" spc="-10" dirty="0">
                <a:latin typeface="Constantia"/>
                <a:cs typeface="Constantia"/>
              </a:rPr>
              <a:t>л</a:t>
            </a:r>
            <a:r>
              <a:rPr sz="1600" spc="5" dirty="0">
                <a:latin typeface="Constantia"/>
                <a:cs typeface="Constantia"/>
              </a:rPr>
              <a:t>и</a:t>
            </a:r>
            <a:r>
              <a:rPr sz="1600" spc="-5" dirty="0">
                <a:latin typeface="Constantia"/>
                <a:cs typeface="Constantia"/>
              </a:rPr>
              <a:t>ч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ст</a:t>
            </a:r>
            <a:r>
              <a:rPr sz="1600" spc="5" dirty="0">
                <a:latin typeface="Constantia"/>
                <a:cs typeface="Constantia"/>
              </a:rPr>
              <a:t>н</a:t>
            </a:r>
            <a:r>
              <a:rPr sz="1600" spc="-10" dirty="0">
                <a:latin typeface="Constantia"/>
                <a:cs typeface="Constantia"/>
              </a:rPr>
              <a:t>у</a:t>
            </a:r>
            <a:r>
              <a:rPr sz="1600" spc="-5" dirty="0">
                <a:latin typeface="Constantia"/>
                <a:cs typeface="Constantia"/>
              </a:rPr>
              <a:t>ю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5" dirty="0">
                <a:latin typeface="Constantia"/>
                <a:cs typeface="Constantia"/>
              </a:rPr>
              <a:t>о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ие</a:t>
            </a:r>
            <a:r>
              <a:rPr sz="1600" spc="-10" dirty="0">
                <a:latin typeface="Constantia"/>
                <a:cs typeface="Constantia"/>
              </a:rPr>
              <a:t>нт</a:t>
            </a:r>
            <a:r>
              <a:rPr sz="1600" spc="10" dirty="0">
                <a:latin typeface="Constantia"/>
                <a:cs typeface="Constantia"/>
              </a:rPr>
              <a:t>и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ова</a:t>
            </a:r>
            <a:r>
              <a:rPr sz="1600" spc="-10" dirty="0">
                <a:latin typeface="Constantia"/>
                <a:cs typeface="Constantia"/>
              </a:rPr>
              <a:t>нн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с</a:t>
            </a:r>
            <a:r>
              <a:rPr sz="1600" dirty="0">
                <a:latin typeface="Constantia"/>
                <a:cs typeface="Constantia"/>
              </a:rPr>
              <a:t>т</a:t>
            </a:r>
            <a:r>
              <a:rPr sz="1600" spc="-5" dirty="0">
                <a:latin typeface="Constantia"/>
                <a:cs typeface="Constantia"/>
              </a:rPr>
              <a:t>ь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10" dirty="0">
                <a:latin typeface="Constantia"/>
                <a:cs typeface="Constantia"/>
              </a:rPr>
              <a:t>м</a:t>
            </a:r>
            <a:r>
              <a:rPr sz="1600" spc="5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т</a:t>
            </a:r>
            <a:r>
              <a:rPr sz="1600" spc="-5" dirty="0">
                <a:latin typeface="Constantia"/>
                <a:cs typeface="Constantia"/>
              </a:rPr>
              <a:t>ивацию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50" dirty="0">
                <a:latin typeface="Constantia"/>
                <a:cs typeface="Constantia"/>
              </a:rPr>
              <a:t>с</a:t>
            </a:r>
            <a:r>
              <a:rPr sz="1600" spc="-5" dirty="0">
                <a:latin typeface="Constantia"/>
                <a:cs typeface="Constantia"/>
              </a:rPr>
              <a:t>ех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" dirty="0">
                <a:latin typeface="Constantia"/>
                <a:cs typeface="Constantia"/>
              </a:rPr>
              <a:t>ви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ов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35" dirty="0">
                <a:latin typeface="Constantia"/>
                <a:cs typeface="Constantia"/>
              </a:rPr>
              <a:t>т</a:t>
            </a:r>
            <a:r>
              <a:rPr sz="1600" spc="-10" dirty="0">
                <a:latin typeface="Constantia"/>
                <a:cs typeface="Constantia"/>
              </a:rPr>
              <a:t>с</a:t>
            </a:r>
            <a:r>
              <a:rPr sz="1600" spc="-50" dirty="0">
                <a:latin typeface="Constantia"/>
                <a:cs typeface="Constantia"/>
              </a:rPr>
              <a:t>к</a:t>
            </a:r>
            <a:r>
              <a:rPr sz="1600" spc="-5" dirty="0">
                <a:latin typeface="Constantia"/>
                <a:cs typeface="Constantia"/>
              </a:rPr>
              <a:t>ой  </a:t>
            </a:r>
            <a:r>
              <a:rPr sz="1600" spc="-10" dirty="0">
                <a:latin typeface="Constantia"/>
                <a:cs typeface="Constantia"/>
              </a:rPr>
              <a:t>деятельности;</a:t>
            </a:r>
            <a:endParaRPr sz="1600">
              <a:latin typeface="Constantia"/>
              <a:cs typeface="Constantia"/>
            </a:endParaRPr>
          </a:p>
          <a:p>
            <a:pPr marL="245110" marR="5080" indent="-245110">
              <a:lnSpc>
                <a:spcPct val="80000"/>
              </a:lnSpc>
              <a:spcBef>
                <a:spcPts val="384"/>
              </a:spcBef>
              <a:buChar char="–"/>
              <a:tabLst>
                <a:tab pos="245110" algn="l"/>
                <a:tab pos="245745" algn="l"/>
                <a:tab pos="5612130" algn="l"/>
                <a:tab pos="6712584" algn="l"/>
                <a:tab pos="7583170" algn="l"/>
              </a:tabLst>
            </a:pPr>
            <a:r>
              <a:rPr sz="1600" spc="-10" dirty="0">
                <a:latin typeface="Constantia"/>
                <a:cs typeface="Constantia"/>
              </a:rPr>
              <a:t>п</a:t>
            </a:r>
            <a:r>
              <a:rPr sz="1600" spc="-55" dirty="0">
                <a:latin typeface="Constantia"/>
                <a:cs typeface="Constantia"/>
              </a:rPr>
              <a:t>о</a:t>
            </a:r>
            <a:r>
              <a:rPr sz="1600" spc="-5" dirty="0">
                <a:latin typeface="Constantia"/>
                <a:cs typeface="Constantia"/>
              </a:rPr>
              <a:t>д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50" dirty="0">
                <a:latin typeface="Constantia"/>
                <a:cs typeface="Constantia"/>
              </a:rPr>
              <a:t>р</a:t>
            </a:r>
            <a:r>
              <a:rPr sz="1600" spc="-10" dirty="0">
                <a:latin typeface="Constantia"/>
                <a:cs typeface="Constantia"/>
              </a:rPr>
              <a:t>ж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ие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195" dirty="0">
                <a:latin typeface="Constantia"/>
                <a:cs typeface="Constantia"/>
              </a:rPr>
              <a:t> </a:t>
            </a:r>
            <a:r>
              <a:rPr sz="1600" spc="5" dirty="0">
                <a:latin typeface="Constantia"/>
                <a:cs typeface="Constantia"/>
              </a:rPr>
              <a:t>э</a:t>
            </a:r>
            <a:r>
              <a:rPr sz="1600" spc="-10" dirty="0">
                <a:latin typeface="Constantia"/>
                <a:cs typeface="Constantia"/>
              </a:rPr>
              <a:t>м</a:t>
            </a:r>
            <a:r>
              <a:rPr sz="1600" spc="-5" dirty="0">
                <a:latin typeface="Constantia"/>
                <a:cs typeface="Constantia"/>
              </a:rPr>
              <a:t>оцио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аль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19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</a:t>
            </a:r>
            <a:r>
              <a:rPr sz="1600" spc="-80" dirty="0">
                <a:latin typeface="Constantia"/>
                <a:cs typeface="Constantia"/>
              </a:rPr>
              <a:t>о</a:t>
            </a:r>
            <a:r>
              <a:rPr sz="1600" spc="-5" dirty="0">
                <a:latin typeface="Constantia"/>
                <a:cs typeface="Constantia"/>
              </a:rPr>
              <a:t>л</a:t>
            </a:r>
            <a:r>
              <a:rPr sz="1600" spc="-30" dirty="0">
                <a:latin typeface="Constantia"/>
                <a:cs typeface="Constantia"/>
              </a:rPr>
              <a:t>о</a:t>
            </a:r>
            <a:r>
              <a:rPr sz="1600" spc="-10" dirty="0">
                <a:latin typeface="Constantia"/>
                <a:cs typeface="Constantia"/>
              </a:rPr>
              <a:t>ж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25" dirty="0">
                <a:latin typeface="Constantia"/>
                <a:cs typeface="Constantia"/>
              </a:rPr>
              <a:t>т</a:t>
            </a:r>
            <a:r>
              <a:rPr sz="1600" spc="-30" dirty="0">
                <a:latin typeface="Constantia"/>
                <a:cs typeface="Constantia"/>
              </a:rPr>
              <a:t>е</a:t>
            </a:r>
            <a:r>
              <a:rPr sz="1600" spc="-5" dirty="0">
                <a:latin typeface="Constantia"/>
                <a:cs typeface="Constantia"/>
              </a:rPr>
              <a:t>ль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spc="-30" dirty="0">
                <a:latin typeface="Constantia"/>
                <a:cs typeface="Constantia"/>
              </a:rPr>
              <a:t>г</a:t>
            </a:r>
            <a:r>
              <a:rPr sz="1600" spc="-5" dirty="0">
                <a:latin typeface="Constantia"/>
                <a:cs typeface="Constantia"/>
              </a:rPr>
              <a:t>о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18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10" dirty="0">
                <a:latin typeface="Constantia"/>
                <a:cs typeface="Constantia"/>
              </a:rPr>
              <a:t>с</a:t>
            </a:r>
            <a:r>
              <a:rPr sz="1600" dirty="0">
                <a:latin typeface="Constantia"/>
                <a:cs typeface="Constantia"/>
              </a:rPr>
              <a:t>т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40" dirty="0">
                <a:latin typeface="Constantia"/>
                <a:cs typeface="Constantia"/>
              </a:rPr>
              <a:t>о</a:t>
            </a:r>
            <a:r>
              <a:rPr sz="1600" spc="-5" dirty="0">
                <a:latin typeface="Constantia"/>
                <a:cs typeface="Constantia"/>
              </a:rPr>
              <a:t>я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dirty="0">
                <a:latin typeface="Constantia"/>
                <a:cs typeface="Constantia"/>
              </a:rPr>
              <a:t>б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15" dirty="0">
                <a:latin typeface="Constantia"/>
                <a:cs typeface="Constantia"/>
              </a:rPr>
              <a:t>к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18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25" dirty="0">
                <a:latin typeface="Constantia"/>
                <a:cs typeface="Constantia"/>
              </a:rPr>
              <a:t>т</a:t>
            </a:r>
            <a:r>
              <a:rPr sz="1600" spc="-5" dirty="0">
                <a:latin typeface="Constantia"/>
                <a:cs typeface="Constantia"/>
              </a:rPr>
              <a:t>ече</a:t>
            </a:r>
            <a:r>
              <a:rPr sz="1600" spc="-10" dirty="0">
                <a:latin typeface="Constantia"/>
                <a:cs typeface="Constantia"/>
              </a:rPr>
              <a:t>н</a:t>
            </a:r>
            <a:r>
              <a:rPr sz="1600" spc="-5" dirty="0">
                <a:latin typeface="Constantia"/>
                <a:cs typeface="Constantia"/>
              </a:rPr>
              <a:t>ие</a:t>
            </a:r>
            <a:r>
              <a:rPr sz="1600" dirty="0">
                <a:latin typeface="Constantia"/>
                <a:cs typeface="Constantia"/>
              </a:rPr>
              <a:t>	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50" dirty="0">
                <a:latin typeface="Constantia"/>
                <a:cs typeface="Constantia"/>
              </a:rPr>
              <a:t>с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45" dirty="0">
                <a:latin typeface="Constantia"/>
                <a:cs typeface="Constantia"/>
              </a:rPr>
              <a:t>г</a:t>
            </a:r>
            <a:r>
              <a:rPr sz="1600" spc="-5" dirty="0">
                <a:latin typeface="Constantia"/>
                <a:cs typeface="Constantia"/>
              </a:rPr>
              <a:t>о  </a:t>
            </a:r>
            <a:r>
              <a:rPr sz="1600" spc="-15" dirty="0">
                <a:latin typeface="Constantia"/>
                <a:cs typeface="Constantia"/>
              </a:rPr>
              <a:t>периода</a:t>
            </a:r>
            <a:r>
              <a:rPr sz="1600" spc="-9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освоения</a:t>
            </a:r>
            <a:r>
              <a:rPr sz="1600" spc="-3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Программы.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65" y="701850"/>
            <a:ext cx="8045450" cy="4063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92020" marR="70485" indent="-2088514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solidFill>
                  <a:srgbClr val="444D26"/>
                </a:solidFill>
                <a:latin typeface="Calibri"/>
                <a:cs typeface="Calibri"/>
              </a:rPr>
              <a:t>Содержание</a:t>
            </a:r>
            <a:r>
              <a:rPr sz="16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планирования</a:t>
            </a:r>
            <a:r>
              <a:rPr sz="16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должно</a:t>
            </a:r>
            <a:r>
              <a:rPr sz="16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отражать</a:t>
            </a:r>
            <a:r>
              <a:rPr sz="1600" b="1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следующие</a:t>
            </a:r>
            <a:r>
              <a:rPr sz="1600" b="1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аспекты социальной ситуации </a:t>
            </a:r>
            <a:r>
              <a:rPr sz="1600" b="1" spc="-3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развития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 ребёнка</a:t>
            </a:r>
            <a:r>
              <a:rPr sz="16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4D26"/>
                </a:solidFill>
                <a:latin typeface="Calibri"/>
                <a:cs typeface="Calibri"/>
              </a:rPr>
              <a:t>дошкольного </a:t>
            </a:r>
            <a:r>
              <a:rPr sz="1600" b="1" spc="-5" dirty="0">
                <a:solidFill>
                  <a:srgbClr val="444D26"/>
                </a:solidFill>
                <a:latin typeface="Calibri"/>
                <a:cs typeface="Calibri"/>
              </a:rPr>
              <a:t>возраста: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100">
              <a:latin typeface="Calibri"/>
              <a:cs typeface="Calibri"/>
            </a:endParaRPr>
          </a:p>
          <a:p>
            <a:pPr marL="160655" indent="-148590">
              <a:lnSpc>
                <a:spcPct val="100000"/>
              </a:lnSpc>
              <a:buChar char="–"/>
              <a:tabLst>
                <a:tab pos="161290" algn="l"/>
              </a:tabLst>
            </a:pPr>
            <a:r>
              <a:rPr sz="1600" spc="-10" dirty="0">
                <a:latin typeface="Constantia"/>
                <a:cs typeface="Constantia"/>
              </a:rPr>
              <a:t>предметно-пространственная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развивающая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образовательная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среда;</a:t>
            </a:r>
            <a:endParaRPr sz="1600">
              <a:latin typeface="Constantia"/>
              <a:cs typeface="Constantia"/>
            </a:endParaRPr>
          </a:p>
          <a:p>
            <a:pPr marL="158750" indent="-146685">
              <a:lnSpc>
                <a:spcPct val="100000"/>
              </a:lnSpc>
              <a:spcBef>
                <a:spcPts val="385"/>
              </a:spcBef>
              <a:buChar char="–"/>
              <a:tabLst>
                <a:tab pos="159385" algn="l"/>
              </a:tabLst>
            </a:pPr>
            <a:r>
              <a:rPr sz="1600" spc="-10" dirty="0">
                <a:latin typeface="Constantia"/>
                <a:cs typeface="Constantia"/>
              </a:rPr>
              <a:t>характер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взаимодействия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со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взрослыми;</a:t>
            </a:r>
            <a:endParaRPr sz="1600">
              <a:latin typeface="Constantia"/>
              <a:cs typeface="Constantia"/>
            </a:endParaRPr>
          </a:p>
          <a:p>
            <a:pPr marL="158750" indent="-146685">
              <a:lnSpc>
                <a:spcPct val="100000"/>
              </a:lnSpc>
              <a:spcBef>
                <a:spcPts val="385"/>
              </a:spcBef>
              <a:buChar char="–"/>
              <a:tabLst>
                <a:tab pos="159385" algn="l"/>
              </a:tabLst>
            </a:pPr>
            <a:r>
              <a:rPr sz="1600" spc="-20" dirty="0">
                <a:latin typeface="Constantia"/>
                <a:cs typeface="Constantia"/>
              </a:rPr>
              <a:t>х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15" dirty="0">
                <a:latin typeface="Constantia"/>
                <a:cs typeface="Constantia"/>
              </a:rPr>
              <a:t>р</a:t>
            </a:r>
            <a:r>
              <a:rPr sz="1600" spc="-5" dirty="0">
                <a:latin typeface="Constantia"/>
                <a:cs typeface="Constantia"/>
              </a:rPr>
              <a:t>а</a:t>
            </a:r>
            <a:r>
              <a:rPr sz="1600" spc="-10" dirty="0">
                <a:latin typeface="Constantia"/>
                <a:cs typeface="Constantia"/>
              </a:rPr>
              <a:t>к</a:t>
            </a:r>
            <a:r>
              <a:rPr sz="1600" spc="-25" dirty="0">
                <a:latin typeface="Constantia"/>
                <a:cs typeface="Constantia"/>
              </a:rPr>
              <a:t>т</a:t>
            </a:r>
            <a:r>
              <a:rPr sz="1600" spc="-5" dirty="0">
                <a:latin typeface="Constantia"/>
                <a:cs typeface="Constantia"/>
              </a:rPr>
              <a:t>ер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30" dirty="0">
                <a:latin typeface="Constantia"/>
                <a:cs typeface="Constantia"/>
              </a:rPr>
              <a:t>в</a:t>
            </a:r>
            <a:r>
              <a:rPr sz="1600" spc="-5" dirty="0">
                <a:latin typeface="Constantia"/>
                <a:cs typeface="Constantia"/>
              </a:rPr>
              <a:t>заи</a:t>
            </a:r>
            <a:r>
              <a:rPr sz="1600" spc="-10" dirty="0">
                <a:latin typeface="Constantia"/>
                <a:cs typeface="Constantia"/>
              </a:rPr>
              <a:t>м</a:t>
            </a:r>
            <a:r>
              <a:rPr sz="1600" spc="-55" dirty="0">
                <a:latin typeface="Constantia"/>
                <a:cs typeface="Constantia"/>
              </a:rPr>
              <a:t>о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ей</a:t>
            </a:r>
            <a:r>
              <a:rPr sz="1600" spc="-10" dirty="0">
                <a:latin typeface="Constantia"/>
                <a:cs typeface="Constantia"/>
              </a:rPr>
              <a:t>ст</a:t>
            </a:r>
            <a:r>
              <a:rPr sz="1600" spc="-5" dirty="0">
                <a:latin typeface="Constantia"/>
                <a:cs typeface="Constantia"/>
              </a:rPr>
              <a:t>вия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9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</a:t>
            </a:r>
            <a:r>
              <a:rPr sz="1600" spc="-35" dirty="0">
                <a:latin typeface="Constantia"/>
                <a:cs typeface="Constantia"/>
              </a:rPr>
              <a:t>р</a:t>
            </a:r>
            <a:r>
              <a:rPr sz="1600" spc="-10" dirty="0">
                <a:latin typeface="Constantia"/>
                <a:cs typeface="Constantia"/>
              </a:rPr>
              <a:t>уг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10" dirty="0">
                <a:latin typeface="Constantia"/>
                <a:cs typeface="Constantia"/>
              </a:rPr>
              <a:t>м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д</a:t>
            </a:r>
            <a:r>
              <a:rPr sz="1600" spc="-5" dirty="0">
                <a:latin typeface="Constantia"/>
                <a:cs typeface="Constantia"/>
              </a:rPr>
              <a:t>е</a:t>
            </a:r>
            <a:r>
              <a:rPr sz="1600" spc="-10" dirty="0">
                <a:latin typeface="Constantia"/>
                <a:cs typeface="Constantia"/>
              </a:rPr>
              <a:t>т</a:t>
            </a:r>
            <a:r>
              <a:rPr sz="1600" spc="-5" dirty="0">
                <a:latin typeface="Constantia"/>
                <a:cs typeface="Constantia"/>
              </a:rPr>
              <a:t>ь</a:t>
            </a:r>
            <a:r>
              <a:rPr sz="1600" spc="-10" dirty="0">
                <a:latin typeface="Constantia"/>
                <a:cs typeface="Constantia"/>
              </a:rPr>
              <a:t>м</a:t>
            </a:r>
            <a:r>
              <a:rPr sz="1600" spc="-5" dirty="0">
                <a:latin typeface="Constantia"/>
                <a:cs typeface="Constantia"/>
              </a:rPr>
              <a:t>и;</a:t>
            </a:r>
            <a:endParaRPr sz="1600">
              <a:latin typeface="Constantia"/>
              <a:cs typeface="Constantia"/>
            </a:endParaRPr>
          </a:p>
          <a:p>
            <a:pPr marL="158750" indent="-146685">
              <a:lnSpc>
                <a:spcPct val="100000"/>
              </a:lnSpc>
              <a:spcBef>
                <a:spcPts val="385"/>
              </a:spcBef>
              <a:buChar char="–"/>
              <a:tabLst>
                <a:tab pos="159385" algn="l"/>
              </a:tabLst>
            </a:pPr>
            <a:r>
              <a:rPr sz="1600" spc="-10" dirty="0">
                <a:latin typeface="Constantia"/>
                <a:cs typeface="Constantia"/>
              </a:rPr>
              <a:t>система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отношений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ребёнка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к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40" dirty="0">
                <a:latin typeface="Constantia"/>
                <a:cs typeface="Constantia"/>
              </a:rPr>
              <a:t>миру,</a:t>
            </a:r>
            <a:r>
              <a:rPr sz="1600" spc="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к</a:t>
            </a:r>
            <a:r>
              <a:rPr sz="1600" spc="-9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другим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людям,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к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себе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30" dirty="0">
                <a:latin typeface="Constantia"/>
                <a:cs typeface="Constantia"/>
              </a:rPr>
              <a:t>самому.</a:t>
            </a:r>
            <a:endParaRPr sz="1600">
              <a:latin typeface="Constantia"/>
              <a:cs typeface="Constantia"/>
            </a:endParaRPr>
          </a:p>
          <a:p>
            <a:pPr>
              <a:lnSpc>
                <a:spcPct val="100000"/>
              </a:lnSpc>
            </a:pPr>
            <a:endParaRPr sz="2200">
              <a:latin typeface="Constantia"/>
              <a:cs typeface="Constantia"/>
            </a:endParaRPr>
          </a:p>
          <a:p>
            <a:pPr marL="286385" marR="649605" indent="485775">
              <a:lnSpc>
                <a:spcPct val="100000"/>
              </a:lnSpc>
              <a:spcBef>
                <a:spcPts val="5"/>
              </a:spcBef>
            </a:pPr>
            <a:r>
              <a:rPr sz="1600" spc="-5" dirty="0">
                <a:latin typeface="Constantia"/>
                <a:cs typeface="Constantia"/>
              </a:rPr>
              <a:t>Планирование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непрерывной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образовательной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строится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учетом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всех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режимных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моментов, </a:t>
            </a:r>
            <a:r>
              <a:rPr sz="1600" spc="-15" dirty="0">
                <a:latin typeface="Constantia"/>
                <a:cs typeface="Constantia"/>
              </a:rPr>
              <a:t>которые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планируются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i="1" spc="-10" dirty="0">
                <a:latin typeface="Constantia"/>
                <a:cs typeface="Constantia"/>
              </a:rPr>
              <a:t>первой</a:t>
            </a:r>
            <a:endParaRPr sz="1600">
              <a:latin typeface="Constantia"/>
              <a:cs typeface="Constantia"/>
            </a:endParaRPr>
          </a:p>
          <a:p>
            <a:pPr marL="286385">
              <a:lnSpc>
                <a:spcPct val="100000"/>
              </a:lnSpc>
            </a:pPr>
            <a:r>
              <a:rPr sz="1600" i="1" spc="-10" dirty="0">
                <a:latin typeface="Constantia"/>
                <a:cs typeface="Constantia"/>
              </a:rPr>
              <a:t>графе</a:t>
            </a:r>
            <a:r>
              <a:rPr sz="1600" i="1" spc="3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(</a:t>
            </a:r>
            <a:r>
              <a:rPr sz="1600" b="1" spc="-10" dirty="0">
                <a:latin typeface="Constantia"/>
                <a:cs typeface="Constantia"/>
              </a:rPr>
              <a:t>переносятся</a:t>
            </a:r>
            <a:r>
              <a:rPr sz="1600" b="1" spc="-5" dirty="0">
                <a:latin typeface="Constantia"/>
                <a:cs typeface="Constantia"/>
              </a:rPr>
              <a:t> из</a:t>
            </a:r>
            <a:r>
              <a:rPr sz="1600" b="1" spc="-30" dirty="0">
                <a:latin typeface="Constantia"/>
                <a:cs typeface="Constantia"/>
              </a:rPr>
              <a:t> </a:t>
            </a:r>
            <a:r>
              <a:rPr sz="1600" b="1" spc="-10" dirty="0">
                <a:latin typeface="Constantia"/>
                <a:cs typeface="Constantia"/>
              </a:rPr>
              <a:t>режима</a:t>
            </a:r>
            <a:r>
              <a:rPr sz="1600" spc="-10" dirty="0">
                <a:latin typeface="Constantia"/>
                <a:cs typeface="Constantia"/>
              </a:rPr>
              <a:t>).</a:t>
            </a:r>
            <a:endParaRPr sz="1600">
              <a:latin typeface="Constantia"/>
              <a:cs typeface="Constantia"/>
            </a:endParaRPr>
          </a:p>
          <a:p>
            <a:pPr marL="286385" marR="5080" indent="389255">
              <a:lnSpc>
                <a:spcPct val="100000"/>
              </a:lnSpc>
              <a:spcBef>
                <a:spcPts val="384"/>
              </a:spcBef>
            </a:pPr>
            <a:r>
              <a:rPr sz="1600" i="1" spc="-5" dirty="0">
                <a:latin typeface="Constantia"/>
                <a:cs typeface="Constantia"/>
              </a:rPr>
              <a:t>Во второй </a:t>
            </a:r>
            <a:r>
              <a:rPr sz="1600" i="1" spc="-10" dirty="0">
                <a:latin typeface="Constantia"/>
                <a:cs typeface="Constantia"/>
              </a:rPr>
              <a:t>графе </a:t>
            </a:r>
            <a:r>
              <a:rPr sz="1600" spc="-15" dirty="0">
                <a:latin typeface="Constantia"/>
                <a:cs typeface="Constantia"/>
              </a:rPr>
              <a:t>планируется </a:t>
            </a:r>
            <a:r>
              <a:rPr sz="1600" spc="-10" dirty="0">
                <a:latin typeface="Constantia"/>
                <a:cs typeface="Constantia"/>
              </a:rPr>
              <a:t>совместная деятельность </a:t>
            </a:r>
            <a:r>
              <a:rPr sz="1600" spc="-15" dirty="0">
                <a:latin typeface="Constantia"/>
                <a:cs typeface="Constantia"/>
              </a:rPr>
              <a:t>воспитателя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воспитанников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учетом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интеграции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образовательных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областей.</a:t>
            </a:r>
            <a:r>
              <a:rPr sz="1600" spc="1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Работа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проводится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для </a:t>
            </a:r>
            <a:r>
              <a:rPr sz="1600" spc="-15" dirty="0">
                <a:latin typeface="Constantia"/>
                <a:cs typeface="Constantia"/>
              </a:rPr>
              <a:t>всей </a:t>
            </a:r>
            <a:r>
              <a:rPr sz="1600" spc="-10" dirty="0">
                <a:latin typeface="Constantia"/>
                <a:cs typeface="Constantia"/>
              </a:rPr>
              <a:t>группы </a:t>
            </a:r>
            <a:r>
              <a:rPr sz="1600" spc="-5" dirty="0">
                <a:latin typeface="Constantia"/>
                <a:cs typeface="Constantia"/>
              </a:rPr>
              <a:t>или по </a:t>
            </a:r>
            <a:r>
              <a:rPr sz="1600" spc="-15" dirty="0">
                <a:latin typeface="Constantia"/>
                <a:cs typeface="Constantia"/>
              </a:rPr>
              <a:t>подгруппам. </a:t>
            </a:r>
            <a:r>
              <a:rPr sz="1600" spc="-10" dirty="0">
                <a:latin typeface="Constantia"/>
                <a:cs typeface="Constantia"/>
              </a:rPr>
              <a:t>Планируются следующие </a:t>
            </a:r>
            <a:r>
              <a:rPr sz="1600" spc="-5" dirty="0">
                <a:latin typeface="Constantia"/>
                <a:cs typeface="Constantia"/>
              </a:rPr>
              <a:t>формы </a:t>
            </a:r>
            <a:r>
              <a:rPr sz="1600" spc="-10" dirty="0">
                <a:latin typeface="Constantia"/>
                <a:cs typeface="Constantia"/>
              </a:rPr>
              <a:t>совместной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деятельности.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775" y="844532"/>
            <a:ext cx="8067675" cy="4939030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287020" marR="5080" indent="-274955">
              <a:lnSpc>
                <a:spcPts val="1250"/>
              </a:lnSpc>
              <a:spcBef>
                <a:spcPts val="395"/>
              </a:spcBef>
            </a:pPr>
            <a:r>
              <a:rPr sz="1300" b="1" spc="-10" dirty="0">
                <a:latin typeface="Constantia"/>
                <a:cs typeface="Constantia"/>
              </a:rPr>
              <a:t>Беседы </a:t>
            </a:r>
            <a:r>
              <a:rPr sz="1300" spc="-10" dirty="0">
                <a:latin typeface="Constantia"/>
                <a:cs typeface="Constantia"/>
              </a:rPr>
              <a:t>планируются </a:t>
            </a:r>
            <a:r>
              <a:rPr sz="1300" spc="-15" dirty="0">
                <a:latin typeface="Constantia"/>
                <a:cs typeface="Constantia"/>
              </a:rPr>
              <a:t>воспитателем. </a:t>
            </a:r>
            <a:r>
              <a:rPr sz="1300" spc="-35" dirty="0">
                <a:latin typeface="Constantia"/>
                <a:cs typeface="Constantia"/>
              </a:rPr>
              <a:t>Темы </a:t>
            </a:r>
            <a:r>
              <a:rPr sz="1300" spc="-10" dirty="0">
                <a:latin typeface="Constantia"/>
                <a:cs typeface="Constantia"/>
              </a:rPr>
              <a:t>бесед </a:t>
            </a:r>
            <a:r>
              <a:rPr sz="1300" spc="-5" dirty="0">
                <a:latin typeface="Constantia"/>
                <a:cs typeface="Constantia"/>
              </a:rPr>
              <a:t>намечаются в </a:t>
            </a:r>
            <a:r>
              <a:rPr sz="1300" spc="-10" dirty="0">
                <a:latin typeface="Constantia"/>
                <a:cs typeface="Constantia"/>
              </a:rPr>
              <a:t>соответствии </a:t>
            </a:r>
            <a:r>
              <a:rPr sz="1300" spc="-5" dirty="0">
                <a:latin typeface="Constantia"/>
                <a:cs typeface="Constantia"/>
              </a:rPr>
              <a:t>с </a:t>
            </a:r>
            <a:r>
              <a:rPr sz="1300" spc="-10" dirty="0">
                <a:latin typeface="Constantia"/>
                <a:cs typeface="Constantia"/>
              </a:rPr>
              <a:t>программой. Беседа </a:t>
            </a:r>
            <a:r>
              <a:rPr sz="1300" spc="-5" dirty="0">
                <a:latin typeface="Constantia"/>
                <a:cs typeface="Constantia"/>
              </a:rPr>
              <a:t>(как </a:t>
            </a:r>
            <a:r>
              <a:rPr sz="1300" dirty="0">
                <a:latin typeface="Constantia"/>
                <a:cs typeface="Constantia"/>
              </a:rPr>
              <a:t> </a:t>
            </a:r>
            <a:r>
              <a:rPr sz="1300" spc="-20" dirty="0">
                <a:latin typeface="Constantia"/>
                <a:cs typeface="Constantia"/>
              </a:rPr>
              <a:t>метод </a:t>
            </a:r>
            <a:r>
              <a:rPr sz="1300" spc="-10" dirty="0">
                <a:latin typeface="Constantia"/>
                <a:cs typeface="Constantia"/>
              </a:rPr>
              <a:t>обучения) </a:t>
            </a:r>
            <a:r>
              <a:rPr sz="1300" spc="-5" dirty="0">
                <a:latin typeface="Constantia"/>
                <a:cs typeface="Constantia"/>
              </a:rPr>
              <a:t>– </a:t>
            </a:r>
            <a:r>
              <a:rPr sz="1300" spc="-10" dirty="0">
                <a:latin typeface="Constantia"/>
                <a:cs typeface="Constantia"/>
              </a:rPr>
              <a:t>это целенаправленный, </a:t>
            </a:r>
            <a:r>
              <a:rPr sz="1300" spc="-5" dirty="0">
                <a:latin typeface="Constantia"/>
                <a:cs typeface="Constantia"/>
              </a:rPr>
              <a:t>заранее </a:t>
            </a:r>
            <a:r>
              <a:rPr sz="1300" spc="-15" dirty="0">
                <a:latin typeface="Constantia"/>
                <a:cs typeface="Constantia"/>
              </a:rPr>
              <a:t>подготовленный разговор воспитателя </a:t>
            </a:r>
            <a:r>
              <a:rPr sz="1300" spc="-5" dirty="0">
                <a:latin typeface="Constantia"/>
                <a:cs typeface="Constantia"/>
              </a:rPr>
              <a:t>с </a:t>
            </a:r>
            <a:r>
              <a:rPr sz="1300" spc="-10" dirty="0">
                <a:latin typeface="Constantia"/>
                <a:cs typeface="Constantia"/>
              </a:rPr>
              <a:t>группой </a:t>
            </a:r>
            <a:r>
              <a:rPr sz="1300" spc="-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детей</a:t>
            </a:r>
            <a:r>
              <a:rPr sz="1300" spc="-3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на</a:t>
            </a:r>
            <a:r>
              <a:rPr sz="1300" spc="-6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определенную</a:t>
            </a:r>
            <a:r>
              <a:rPr sz="1300" spc="-35" dirty="0">
                <a:latin typeface="Constantia"/>
                <a:cs typeface="Constantia"/>
              </a:rPr>
              <a:t> тему.</a:t>
            </a:r>
            <a:r>
              <a:rPr sz="1300" spc="15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Важно,</a:t>
            </a:r>
            <a:r>
              <a:rPr sz="1300" spc="-3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чтобы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темы</a:t>
            </a:r>
            <a:r>
              <a:rPr sz="1300" spc="-3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бесед</a:t>
            </a:r>
            <a:r>
              <a:rPr sz="1300" spc="-3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имели</a:t>
            </a:r>
            <a:r>
              <a:rPr sz="1300" spc="-3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положительно-эмоциональное</a:t>
            </a:r>
            <a:r>
              <a:rPr sz="1300" spc="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значение.</a:t>
            </a:r>
            <a:endParaRPr sz="1300">
              <a:latin typeface="Constantia"/>
              <a:cs typeface="Constantia"/>
            </a:endParaRPr>
          </a:p>
          <a:p>
            <a:pPr marL="287020" marR="446405" indent="-274320" algn="just">
              <a:lnSpc>
                <a:spcPts val="1250"/>
              </a:lnSpc>
              <a:spcBef>
                <a:spcPts val="305"/>
              </a:spcBef>
            </a:pPr>
            <a:r>
              <a:rPr sz="1300" b="1" spc="-15" dirty="0">
                <a:latin typeface="Constantia"/>
                <a:cs typeface="Constantia"/>
              </a:rPr>
              <a:t>Утренняя </a:t>
            </a:r>
            <a:r>
              <a:rPr sz="1300" b="1" spc="-5" dirty="0">
                <a:latin typeface="Constantia"/>
                <a:cs typeface="Constantia"/>
              </a:rPr>
              <a:t>гимнастика </a:t>
            </a:r>
            <a:r>
              <a:rPr sz="1300" spc="-15" dirty="0">
                <a:latin typeface="Constantia"/>
                <a:cs typeface="Constantia"/>
              </a:rPr>
              <a:t>планируется </a:t>
            </a:r>
            <a:r>
              <a:rPr sz="1300" spc="-5" dirty="0">
                <a:latin typeface="Constantia"/>
                <a:cs typeface="Constantia"/>
              </a:rPr>
              <a:t>на </a:t>
            </a:r>
            <a:r>
              <a:rPr sz="1300" spc="-20" dirty="0">
                <a:latin typeface="Constantia"/>
                <a:cs typeface="Constantia"/>
              </a:rPr>
              <a:t>неделю. </a:t>
            </a:r>
            <a:r>
              <a:rPr sz="1300" spc="-5" dirty="0">
                <a:latin typeface="Constantia"/>
                <a:cs typeface="Constantia"/>
              </a:rPr>
              <a:t>В планировании </a:t>
            </a:r>
            <a:r>
              <a:rPr sz="1300" spc="-10" dirty="0">
                <a:latin typeface="Constantia"/>
                <a:cs typeface="Constantia"/>
              </a:rPr>
              <a:t>указывается номер </a:t>
            </a:r>
            <a:r>
              <a:rPr sz="1300" spc="-15" dirty="0">
                <a:latin typeface="Constantia"/>
                <a:cs typeface="Constantia"/>
              </a:rPr>
              <a:t>комплекса, </a:t>
            </a:r>
            <a:r>
              <a:rPr sz="1300" spc="-10" dirty="0">
                <a:latin typeface="Constantia"/>
                <a:cs typeface="Constantia"/>
              </a:rPr>
              <a:t>если </a:t>
            </a:r>
            <a:r>
              <a:rPr sz="1300" spc="-315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комплекс планируется воспитателем </a:t>
            </a:r>
            <a:r>
              <a:rPr sz="1300" spc="-5" dirty="0">
                <a:latin typeface="Constantia"/>
                <a:cs typeface="Constantia"/>
              </a:rPr>
              <a:t>по </a:t>
            </a:r>
            <a:r>
              <a:rPr sz="1300" spc="-10" dirty="0">
                <a:latin typeface="Constantia"/>
                <a:cs typeface="Constantia"/>
              </a:rPr>
              <a:t>физической </a:t>
            </a:r>
            <a:r>
              <a:rPr sz="1300" spc="-20" dirty="0">
                <a:latin typeface="Constantia"/>
                <a:cs typeface="Constantia"/>
              </a:rPr>
              <a:t>культуре. </a:t>
            </a:r>
            <a:r>
              <a:rPr sz="1300" spc="-10" dirty="0">
                <a:latin typeface="Constantia"/>
                <a:cs typeface="Constantia"/>
              </a:rPr>
              <a:t>Если </a:t>
            </a:r>
            <a:r>
              <a:rPr sz="1300" spc="-20" dirty="0">
                <a:latin typeface="Constantia"/>
                <a:cs typeface="Constantia"/>
              </a:rPr>
              <a:t>же </a:t>
            </a:r>
            <a:r>
              <a:rPr sz="1300" spc="-15" dirty="0">
                <a:latin typeface="Constantia"/>
                <a:cs typeface="Constantia"/>
              </a:rPr>
              <a:t>планирует воспитатель, </a:t>
            </a:r>
            <a:r>
              <a:rPr sz="1300" spc="-10" dirty="0">
                <a:latin typeface="Constantia"/>
                <a:cs typeface="Constantia"/>
              </a:rPr>
              <a:t>то </a:t>
            </a:r>
            <a:r>
              <a:rPr sz="1300" spc="-31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нужно</a:t>
            </a:r>
            <a:r>
              <a:rPr sz="1300" spc="-7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учитывать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следующие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методические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требования:</a:t>
            </a:r>
            <a:endParaRPr sz="1300">
              <a:latin typeface="Constantia"/>
              <a:cs typeface="Constantia"/>
            </a:endParaRPr>
          </a:p>
          <a:p>
            <a:pPr marL="287020" marR="311150" indent="-274955">
              <a:lnSpc>
                <a:spcPts val="1250"/>
              </a:lnSpc>
              <a:spcBef>
                <a:spcPts val="305"/>
              </a:spcBef>
            </a:pPr>
            <a:r>
              <a:rPr sz="1300" spc="-15" dirty="0">
                <a:latin typeface="Constantia"/>
                <a:cs typeface="Constantia"/>
              </a:rPr>
              <a:t>Комплекс</a:t>
            </a:r>
            <a:r>
              <a:rPr sz="1300" spc="-6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утренней гимнастики</a:t>
            </a:r>
            <a:r>
              <a:rPr sz="1300" spc="-55" dirty="0">
                <a:latin typeface="Constantia"/>
                <a:cs typeface="Constantia"/>
              </a:rPr>
              <a:t> </a:t>
            </a:r>
            <a:r>
              <a:rPr sz="1300" spc="-25" dirty="0">
                <a:latin typeface="Constantia"/>
                <a:cs typeface="Constantia"/>
              </a:rPr>
              <a:t>должен</a:t>
            </a:r>
            <a:r>
              <a:rPr sz="1300" spc="-10" dirty="0">
                <a:latin typeface="Constantia"/>
                <a:cs typeface="Constantia"/>
              </a:rPr>
              <a:t> повторять</a:t>
            </a:r>
            <a:r>
              <a:rPr sz="1300" spc="-4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пройденный</a:t>
            </a:r>
            <a:r>
              <a:rPr sz="1300" spc="-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ранее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детьми</a:t>
            </a:r>
            <a:r>
              <a:rPr sz="1300" spc="-3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материал</a:t>
            </a:r>
            <a:r>
              <a:rPr sz="1300" spc="-2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на</a:t>
            </a:r>
            <a:r>
              <a:rPr sz="1300" spc="-3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занятиях</a:t>
            </a:r>
            <a:r>
              <a:rPr sz="1300" spc="-3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по </a:t>
            </a:r>
            <a:r>
              <a:rPr sz="1300" spc="-315" dirty="0">
                <a:latin typeface="Constantia"/>
                <a:cs typeface="Constantia"/>
              </a:rPr>
              <a:t> </a:t>
            </a:r>
            <a:r>
              <a:rPr sz="1300" spc="-20" dirty="0">
                <a:latin typeface="Constantia"/>
                <a:cs typeface="Constantia"/>
              </a:rPr>
              <a:t>физкультуре;</a:t>
            </a:r>
            <a:endParaRPr sz="1300">
              <a:latin typeface="Constantia"/>
              <a:cs typeface="Constantia"/>
            </a:endParaRPr>
          </a:p>
          <a:p>
            <a:pPr marL="148590" indent="-136525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149225" algn="l"/>
              </a:tabLst>
            </a:pPr>
            <a:r>
              <a:rPr sz="1300" spc="-15" dirty="0">
                <a:latin typeface="Constantia"/>
                <a:cs typeface="Constantia"/>
              </a:rPr>
              <a:t>Комплекс</a:t>
            </a:r>
            <a:r>
              <a:rPr sz="1300" spc="-4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состоит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из:</a:t>
            </a:r>
            <a:r>
              <a:rPr sz="1300" spc="-15" dirty="0">
                <a:latin typeface="Constantia"/>
                <a:cs typeface="Constantia"/>
              </a:rPr>
              <a:t> вводной</a:t>
            </a:r>
            <a:r>
              <a:rPr sz="1300" spc="-4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части,</a:t>
            </a:r>
            <a:r>
              <a:rPr sz="1300" spc="-1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основных</a:t>
            </a:r>
            <a:r>
              <a:rPr sz="1300" spc="-3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движений,</a:t>
            </a:r>
            <a:r>
              <a:rPr sz="1300" spc="-1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заключительной</a:t>
            </a:r>
            <a:r>
              <a:rPr sz="1300" spc="-3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части.</a:t>
            </a:r>
            <a:endParaRPr sz="1300">
              <a:latin typeface="Constantia"/>
              <a:cs typeface="Constantia"/>
            </a:endParaRPr>
          </a:p>
          <a:p>
            <a:pPr marL="174625" indent="-162560">
              <a:lnSpc>
                <a:spcPct val="100000"/>
              </a:lnSpc>
              <a:buAutoNum type="arabicPeriod"/>
              <a:tabLst>
                <a:tab pos="175260" algn="l"/>
              </a:tabLst>
            </a:pPr>
            <a:r>
              <a:rPr sz="1300" spc="-15" dirty="0">
                <a:latin typeface="Constantia"/>
                <a:cs typeface="Constantia"/>
              </a:rPr>
              <a:t>Рекомендовано</a:t>
            </a:r>
            <a:r>
              <a:rPr sz="1300" spc="-2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в</a:t>
            </a:r>
            <a:r>
              <a:rPr sz="1300" spc="-1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каждой</a:t>
            </a:r>
            <a:r>
              <a:rPr sz="1300" spc="-5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части</a:t>
            </a:r>
            <a:r>
              <a:rPr sz="1300" spc="-4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указывать</a:t>
            </a:r>
            <a:r>
              <a:rPr sz="1300" spc="-6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дозировку</a:t>
            </a:r>
            <a:r>
              <a:rPr sz="1300" spc="-3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по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времени.</a:t>
            </a:r>
            <a:endParaRPr sz="1300">
              <a:latin typeface="Constantia"/>
              <a:cs typeface="Constantia"/>
            </a:endParaRPr>
          </a:p>
          <a:p>
            <a:pPr marL="170180" indent="-158115">
              <a:lnSpc>
                <a:spcPct val="100000"/>
              </a:lnSpc>
              <a:buAutoNum type="arabicPeriod"/>
              <a:tabLst>
                <a:tab pos="170815" algn="l"/>
              </a:tabLst>
            </a:pPr>
            <a:r>
              <a:rPr sz="1300" spc="-15" dirty="0">
                <a:latin typeface="Constantia"/>
                <a:cs typeface="Constantia"/>
              </a:rPr>
              <a:t>Комплекс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утренней гимнастики</a:t>
            </a:r>
            <a:r>
              <a:rPr sz="1300" spc="-45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составляется</a:t>
            </a:r>
            <a:r>
              <a:rPr sz="1300" spc="-25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педагогом</a:t>
            </a:r>
            <a:r>
              <a:rPr sz="1300" spc="-2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на</a:t>
            </a:r>
            <a:r>
              <a:rPr sz="1300" spc="-7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две</a:t>
            </a:r>
            <a:r>
              <a:rPr sz="1300" spc="-3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недели.</a:t>
            </a:r>
            <a:endParaRPr sz="1300">
              <a:latin typeface="Constantia"/>
              <a:cs typeface="Constantia"/>
            </a:endParaRPr>
          </a:p>
          <a:p>
            <a:pPr marL="287655" marR="369570" indent="-274955">
              <a:lnSpc>
                <a:spcPts val="1250"/>
              </a:lnSpc>
              <a:spcBef>
                <a:spcPts val="300"/>
              </a:spcBef>
            </a:pPr>
            <a:r>
              <a:rPr sz="1300" b="1" spc="-10" dirty="0">
                <a:latin typeface="Constantia"/>
                <a:cs typeface="Constantia"/>
              </a:rPr>
              <a:t>Организация </a:t>
            </a:r>
            <a:r>
              <a:rPr sz="1300" b="1" spc="-15" dirty="0">
                <a:latin typeface="Constantia"/>
                <a:cs typeface="Constantia"/>
              </a:rPr>
              <a:t>пальчиковых игр. </a:t>
            </a:r>
            <a:r>
              <a:rPr sz="1300" spc="-15" dirty="0">
                <a:latin typeface="Constantia"/>
                <a:cs typeface="Constantia"/>
              </a:rPr>
              <a:t>Комплекс </a:t>
            </a:r>
            <a:r>
              <a:rPr sz="1300" spc="-10" dirty="0">
                <a:latin typeface="Constantia"/>
                <a:cs typeface="Constantia"/>
              </a:rPr>
              <a:t>подбирается </a:t>
            </a:r>
            <a:r>
              <a:rPr sz="1300" spc="-15" dirty="0">
                <a:latin typeface="Constantia"/>
                <a:cs typeface="Constantia"/>
              </a:rPr>
              <a:t>воспитателем, </a:t>
            </a:r>
            <a:r>
              <a:rPr sz="1300" spc="-5" dirty="0">
                <a:latin typeface="Constantia"/>
                <a:cs typeface="Constantia"/>
              </a:rPr>
              <a:t>он </a:t>
            </a:r>
            <a:r>
              <a:rPr sz="1300" spc="-20" dirty="0">
                <a:latin typeface="Constantia"/>
                <a:cs typeface="Constantia"/>
              </a:rPr>
              <a:t>содержит </a:t>
            </a:r>
            <a:r>
              <a:rPr sz="1300" spc="-10" dirty="0">
                <a:latin typeface="Constantia"/>
                <a:cs typeface="Constantia"/>
              </a:rPr>
              <a:t>две-три </a:t>
            </a:r>
            <a:r>
              <a:rPr sz="1300" spc="-5" dirty="0">
                <a:latin typeface="Constantia"/>
                <a:cs typeface="Constantia"/>
              </a:rPr>
              <a:t>игры на </a:t>
            </a:r>
            <a:r>
              <a:rPr sz="1300" spc="-31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развитие </a:t>
            </a:r>
            <a:r>
              <a:rPr sz="1300" spc="-20" dirty="0">
                <a:latin typeface="Constantia"/>
                <a:cs typeface="Constantia"/>
              </a:rPr>
              <a:t>мелкой </a:t>
            </a:r>
            <a:r>
              <a:rPr sz="1300" spc="-10" dirty="0">
                <a:latin typeface="Constantia"/>
                <a:cs typeface="Constantia"/>
              </a:rPr>
              <a:t>моторики. </a:t>
            </a:r>
            <a:r>
              <a:rPr sz="1300" spc="-5" dirty="0">
                <a:latin typeface="Constantia"/>
                <a:cs typeface="Constantia"/>
              </a:rPr>
              <a:t>Из них </a:t>
            </a:r>
            <a:r>
              <a:rPr sz="1300" spc="-10" dirty="0">
                <a:latin typeface="Constantia"/>
                <a:cs typeface="Constantia"/>
              </a:rPr>
              <a:t>две </a:t>
            </a:r>
            <a:r>
              <a:rPr sz="1300" spc="-5" dirty="0">
                <a:latin typeface="Constantia"/>
                <a:cs typeface="Constantia"/>
              </a:rPr>
              <a:t>игры, </a:t>
            </a:r>
            <a:r>
              <a:rPr sz="1300" spc="-10" dirty="0">
                <a:latin typeface="Constantia"/>
                <a:cs typeface="Constantia"/>
              </a:rPr>
              <a:t>знакомые </a:t>
            </a:r>
            <a:r>
              <a:rPr sz="1300" spc="-15" dirty="0">
                <a:latin typeface="Constantia"/>
                <a:cs typeface="Constantia"/>
              </a:rPr>
              <a:t>детям, </a:t>
            </a:r>
            <a:r>
              <a:rPr sz="1300" spc="-5" dirty="0">
                <a:latin typeface="Constantia"/>
                <a:cs typeface="Constantia"/>
              </a:rPr>
              <a:t>и </a:t>
            </a:r>
            <a:r>
              <a:rPr sz="1300" spc="-15" dirty="0">
                <a:latin typeface="Constantia"/>
                <a:cs typeface="Constantia"/>
              </a:rPr>
              <a:t>одна </a:t>
            </a:r>
            <a:r>
              <a:rPr sz="1300" spc="-10" dirty="0">
                <a:latin typeface="Constantia"/>
                <a:cs typeface="Constantia"/>
              </a:rPr>
              <a:t>новая. </a:t>
            </a:r>
            <a:r>
              <a:rPr sz="1300" spc="-5" dirty="0">
                <a:latin typeface="Constantia"/>
                <a:cs typeface="Constantia"/>
              </a:rPr>
              <a:t>В планировании </a:t>
            </a:r>
            <a:r>
              <a:rPr sz="130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помечается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название</a:t>
            </a:r>
            <a:r>
              <a:rPr sz="1300" spc="-4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игр</a:t>
            </a:r>
            <a:r>
              <a:rPr sz="1300" spc="-6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или</a:t>
            </a:r>
            <a:r>
              <a:rPr sz="1300" spc="-3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номер</a:t>
            </a:r>
            <a:r>
              <a:rPr sz="1300" spc="-45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комплекса,</a:t>
            </a:r>
            <a:r>
              <a:rPr sz="130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источник, </a:t>
            </a:r>
            <a:r>
              <a:rPr sz="1300" spc="-5" dirty="0">
                <a:latin typeface="Constantia"/>
                <a:cs typeface="Constantia"/>
              </a:rPr>
              <a:t>страница</a:t>
            </a:r>
            <a:r>
              <a:rPr sz="1300" spc="-4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и</a:t>
            </a:r>
            <a:r>
              <a:rPr sz="1300" spc="-45" dirty="0">
                <a:latin typeface="Constantia"/>
                <a:cs typeface="Constantia"/>
              </a:rPr>
              <a:t> </a:t>
            </a:r>
            <a:r>
              <a:rPr sz="1300" spc="-20" dirty="0">
                <a:latin typeface="Constantia"/>
                <a:cs typeface="Constantia"/>
              </a:rPr>
              <a:t>автор.</a:t>
            </a:r>
            <a:endParaRPr sz="1300">
              <a:latin typeface="Constantia"/>
              <a:cs typeface="Constantia"/>
            </a:endParaRPr>
          </a:p>
          <a:p>
            <a:pPr marL="287020" marR="278130" indent="-274320">
              <a:lnSpc>
                <a:spcPts val="1250"/>
              </a:lnSpc>
              <a:spcBef>
                <a:spcPts val="310"/>
              </a:spcBef>
            </a:pPr>
            <a:r>
              <a:rPr sz="1300" b="1" spc="-10" dirty="0">
                <a:latin typeface="Constantia"/>
                <a:cs typeface="Constantia"/>
              </a:rPr>
              <a:t>Организация </a:t>
            </a:r>
            <a:r>
              <a:rPr sz="1300" b="1" spc="-5" dirty="0">
                <a:latin typeface="Constantia"/>
                <a:cs typeface="Constantia"/>
              </a:rPr>
              <a:t>гигиенических </a:t>
            </a:r>
            <a:r>
              <a:rPr sz="1300" b="1" spc="-10" dirty="0">
                <a:latin typeface="Constantia"/>
                <a:cs typeface="Constantia"/>
              </a:rPr>
              <a:t>процедур </a:t>
            </a:r>
            <a:r>
              <a:rPr sz="1300" spc="-10" dirty="0">
                <a:latin typeface="Constantia"/>
                <a:cs typeface="Constantia"/>
              </a:rPr>
              <a:t>планируются </a:t>
            </a:r>
            <a:r>
              <a:rPr sz="1300" spc="-5" dirty="0">
                <a:latin typeface="Constantia"/>
                <a:cs typeface="Constantia"/>
              </a:rPr>
              <a:t>с </a:t>
            </a:r>
            <a:r>
              <a:rPr sz="1300" spc="-10" dirty="0">
                <a:latin typeface="Constantia"/>
                <a:cs typeface="Constantia"/>
              </a:rPr>
              <a:t>учетом воспитательных </a:t>
            </a:r>
            <a:r>
              <a:rPr sz="1300" spc="-15" dirty="0">
                <a:latin typeface="Constantia"/>
                <a:cs typeface="Constantia"/>
              </a:rPr>
              <a:t>задач, здесь </a:t>
            </a:r>
            <a:r>
              <a:rPr sz="1300" spc="-20" dirty="0">
                <a:latin typeface="Constantia"/>
                <a:cs typeface="Constantia"/>
              </a:rPr>
              <a:t>же </a:t>
            </a:r>
            <a:r>
              <a:rPr sz="1300" spc="-5" dirty="0">
                <a:latin typeface="Constantia"/>
                <a:cs typeface="Constantia"/>
              </a:rPr>
              <a:t>могут </a:t>
            </a:r>
            <a:r>
              <a:rPr sz="1300" spc="-31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реализовываться</a:t>
            </a:r>
            <a:r>
              <a:rPr sz="1300" spc="-45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элементы </a:t>
            </a:r>
            <a:r>
              <a:rPr sz="1300" spc="-5" dirty="0">
                <a:latin typeface="Constantia"/>
                <a:cs typeface="Constantia"/>
              </a:rPr>
              <a:t>закаливания.</a:t>
            </a:r>
            <a:endParaRPr sz="1300">
              <a:latin typeface="Constantia"/>
              <a:cs typeface="Constantia"/>
            </a:endParaRPr>
          </a:p>
          <a:p>
            <a:pPr marL="287020" marR="213360" indent="-274320">
              <a:lnSpc>
                <a:spcPts val="1250"/>
              </a:lnSpc>
              <a:spcBef>
                <a:spcPts val="305"/>
              </a:spcBef>
            </a:pPr>
            <a:r>
              <a:rPr sz="1300" b="1" spc="-10" dirty="0">
                <a:latin typeface="Constantia"/>
                <a:cs typeface="Constantia"/>
              </a:rPr>
              <a:t>Организация </a:t>
            </a:r>
            <a:r>
              <a:rPr sz="1300" b="1" spc="-20" dirty="0">
                <a:latin typeface="Constantia"/>
                <a:cs typeface="Constantia"/>
              </a:rPr>
              <a:t>трудовых </a:t>
            </a:r>
            <a:r>
              <a:rPr sz="1300" b="1" spc="-10" dirty="0">
                <a:latin typeface="Constantia"/>
                <a:cs typeface="Constantia"/>
              </a:rPr>
              <a:t>поручений, дежурств </a:t>
            </a:r>
            <a:r>
              <a:rPr sz="1300" spc="-15" dirty="0">
                <a:latin typeface="Constantia"/>
                <a:cs typeface="Constantia"/>
              </a:rPr>
              <a:t>планируется </a:t>
            </a:r>
            <a:r>
              <a:rPr sz="1300" spc="-5" dirty="0">
                <a:latin typeface="Constantia"/>
                <a:cs typeface="Constantia"/>
              </a:rPr>
              <a:t>с </a:t>
            </a:r>
            <a:r>
              <a:rPr sz="1300" spc="-10" dirty="0">
                <a:latin typeface="Constantia"/>
                <a:cs typeface="Constantia"/>
              </a:rPr>
              <a:t>учетом воспитательных </a:t>
            </a:r>
            <a:r>
              <a:rPr sz="1300" spc="-5" dirty="0">
                <a:latin typeface="Constantia"/>
                <a:cs typeface="Constantia"/>
              </a:rPr>
              <a:t>и </a:t>
            </a:r>
            <a:r>
              <a:rPr sz="1300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образовательных задач. </a:t>
            </a:r>
            <a:r>
              <a:rPr sz="1300" spc="-10" dirty="0">
                <a:latin typeface="Constantia"/>
                <a:cs typeface="Constantia"/>
              </a:rPr>
              <a:t>Следует учитывать </a:t>
            </a:r>
            <a:r>
              <a:rPr sz="1300" spc="-5" dirty="0">
                <a:latin typeface="Constantia"/>
                <a:cs typeface="Constantia"/>
              </a:rPr>
              <a:t>следующие </a:t>
            </a:r>
            <a:r>
              <a:rPr sz="1300" spc="-10" dirty="0">
                <a:latin typeface="Constantia"/>
                <a:cs typeface="Constantia"/>
              </a:rPr>
              <a:t>формы организации </a:t>
            </a:r>
            <a:r>
              <a:rPr sz="1300" spc="-20" dirty="0">
                <a:latin typeface="Constantia"/>
                <a:cs typeface="Constantia"/>
              </a:rPr>
              <a:t>трудовой </a:t>
            </a:r>
            <a:r>
              <a:rPr sz="1300" spc="-10" dirty="0">
                <a:latin typeface="Constantia"/>
                <a:cs typeface="Constantia"/>
              </a:rPr>
              <a:t>деятельности: </a:t>
            </a:r>
            <a:r>
              <a:rPr sz="1300" spc="-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культурно-гигиенические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навыки,</a:t>
            </a:r>
            <a:r>
              <a:rPr sz="1300" spc="-2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самообслуживание,</a:t>
            </a:r>
            <a:r>
              <a:rPr sz="1300" spc="-1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общественно-полезный</a:t>
            </a:r>
            <a:r>
              <a:rPr sz="1300" spc="-5" dirty="0">
                <a:latin typeface="Constantia"/>
                <a:cs typeface="Constantia"/>
              </a:rPr>
              <a:t> </a:t>
            </a:r>
            <a:r>
              <a:rPr sz="1300" spc="-20" dirty="0">
                <a:latin typeface="Constantia"/>
                <a:cs typeface="Constantia"/>
              </a:rPr>
              <a:t>труд,</a:t>
            </a:r>
            <a:r>
              <a:rPr sz="1300" spc="-10" dirty="0">
                <a:latin typeface="Constantia"/>
                <a:cs typeface="Constantia"/>
              </a:rPr>
              <a:t> </a:t>
            </a:r>
            <a:r>
              <a:rPr sz="1300" spc="-30" dirty="0">
                <a:latin typeface="Constantia"/>
                <a:cs typeface="Constantia"/>
              </a:rPr>
              <a:t>труд</a:t>
            </a:r>
            <a:r>
              <a:rPr sz="130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в</a:t>
            </a:r>
            <a:r>
              <a:rPr sz="1300" spc="-20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природе.</a:t>
            </a:r>
            <a:endParaRPr sz="1300">
              <a:latin typeface="Constantia"/>
              <a:cs typeface="Constantia"/>
            </a:endParaRPr>
          </a:p>
          <a:p>
            <a:pPr marL="287020" marR="540385" indent="-274320">
              <a:lnSpc>
                <a:spcPts val="1250"/>
              </a:lnSpc>
              <a:spcBef>
                <a:spcPts val="309"/>
              </a:spcBef>
            </a:pPr>
            <a:r>
              <a:rPr sz="1300" b="1" spc="-10" dirty="0">
                <a:latin typeface="Constantia"/>
                <a:cs typeface="Constantia"/>
              </a:rPr>
              <a:t>Игровая деятельность </a:t>
            </a:r>
            <a:r>
              <a:rPr sz="1300" spc="-20" dirty="0">
                <a:latin typeface="Constantia"/>
                <a:cs typeface="Constantia"/>
              </a:rPr>
              <a:t>может </a:t>
            </a:r>
            <a:r>
              <a:rPr sz="1300" spc="-5" dirty="0">
                <a:latin typeface="Constantia"/>
                <a:cs typeface="Constantia"/>
              </a:rPr>
              <a:t>быть как запланированной, </a:t>
            </a:r>
            <a:r>
              <a:rPr sz="1300" spc="-10" dirty="0">
                <a:latin typeface="Constantia"/>
                <a:cs typeface="Constantia"/>
              </a:rPr>
              <a:t>так </a:t>
            </a:r>
            <a:r>
              <a:rPr sz="1300" spc="-5" dirty="0">
                <a:latin typeface="Constantia"/>
                <a:cs typeface="Constantia"/>
              </a:rPr>
              <a:t>и </a:t>
            </a:r>
            <a:r>
              <a:rPr sz="1300" spc="-10" dirty="0">
                <a:latin typeface="Constantia"/>
                <a:cs typeface="Constantia"/>
              </a:rPr>
              <a:t>свободной. Если </a:t>
            </a:r>
            <a:r>
              <a:rPr sz="1300" spc="-5" dirty="0">
                <a:latin typeface="Constantia"/>
                <a:cs typeface="Constantia"/>
              </a:rPr>
              <a:t>игра </a:t>
            </a:r>
            <a:r>
              <a:rPr sz="1300" spc="-15" dirty="0">
                <a:latin typeface="Constantia"/>
                <a:cs typeface="Constantia"/>
              </a:rPr>
              <a:t>планируется </a:t>
            </a:r>
            <a:r>
              <a:rPr sz="1300" spc="-320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воспитателем,</a:t>
            </a:r>
            <a:r>
              <a:rPr sz="1300" spc="-3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то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в</a:t>
            </a:r>
            <a:r>
              <a:rPr sz="1300" spc="-1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ней</a:t>
            </a:r>
            <a:r>
              <a:rPr sz="1300" spc="-4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учитываются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образовательные,</a:t>
            </a:r>
            <a:r>
              <a:rPr sz="1300" spc="3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воспитательные,</a:t>
            </a:r>
            <a:r>
              <a:rPr sz="1300" spc="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развивающие</a:t>
            </a:r>
            <a:r>
              <a:rPr sz="1300" spc="-4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задачи.</a:t>
            </a:r>
            <a:endParaRPr sz="13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300" b="1" spc="-20" dirty="0">
                <a:latin typeface="Constantia"/>
                <a:cs typeface="Constantia"/>
              </a:rPr>
              <a:t>Прогулка:</a:t>
            </a:r>
            <a:endParaRPr sz="1300">
              <a:latin typeface="Constantia"/>
              <a:cs typeface="Constantia"/>
            </a:endParaRPr>
          </a:p>
          <a:p>
            <a:pPr marL="132715" indent="-120650">
              <a:lnSpc>
                <a:spcPct val="100000"/>
              </a:lnSpc>
              <a:buChar char="–"/>
              <a:tabLst>
                <a:tab pos="133350" algn="l"/>
              </a:tabLst>
            </a:pPr>
            <a:r>
              <a:rPr sz="1300" spc="-10" dirty="0">
                <a:latin typeface="Constantia"/>
                <a:cs typeface="Constantia"/>
              </a:rPr>
              <a:t>наблюдения/экспериментирование;</a:t>
            </a:r>
            <a:endParaRPr sz="1300">
              <a:latin typeface="Constantia"/>
              <a:cs typeface="Constantia"/>
            </a:endParaRPr>
          </a:p>
          <a:p>
            <a:pPr marL="131445" indent="-119380">
              <a:lnSpc>
                <a:spcPct val="100000"/>
              </a:lnSpc>
              <a:spcBef>
                <a:spcPts val="5"/>
              </a:spcBef>
              <a:buChar char="–"/>
              <a:tabLst>
                <a:tab pos="132080" algn="l"/>
              </a:tabLst>
            </a:pPr>
            <a:r>
              <a:rPr sz="1300" spc="-30" dirty="0">
                <a:latin typeface="Constantia"/>
                <a:cs typeface="Constantia"/>
              </a:rPr>
              <a:t>труд</a:t>
            </a:r>
            <a:r>
              <a:rPr sz="1300" spc="-2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в</a:t>
            </a:r>
            <a:r>
              <a:rPr sz="1300" spc="-45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природе;</a:t>
            </a:r>
            <a:endParaRPr sz="1300">
              <a:latin typeface="Constantia"/>
              <a:cs typeface="Constantia"/>
            </a:endParaRPr>
          </a:p>
          <a:p>
            <a:pPr marL="132715" indent="-120650">
              <a:lnSpc>
                <a:spcPct val="100000"/>
              </a:lnSpc>
              <a:buChar char="–"/>
              <a:tabLst>
                <a:tab pos="133350" algn="l"/>
              </a:tabLst>
            </a:pPr>
            <a:r>
              <a:rPr sz="1300" spc="-5" dirty="0">
                <a:latin typeface="Constantia"/>
                <a:cs typeface="Constantia"/>
              </a:rPr>
              <a:t>индивидуальная</a:t>
            </a:r>
            <a:r>
              <a:rPr sz="1300" spc="-5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работа;</a:t>
            </a:r>
            <a:endParaRPr sz="1300">
              <a:latin typeface="Constantia"/>
              <a:cs typeface="Constantia"/>
            </a:endParaRPr>
          </a:p>
          <a:p>
            <a:pPr marL="132715" indent="-120650">
              <a:lnSpc>
                <a:spcPct val="100000"/>
              </a:lnSpc>
              <a:buChar char="–"/>
              <a:tabLst>
                <a:tab pos="133350" algn="l"/>
              </a:tabLst>
            </a:pPr>
            <a:r>
              <a:rPr sz="1300" spc="-10" dirty="0">
                <a:latin typeface="Constantia"/>
                <a:cs typeface="Constantia"/>
              </a:rPr>
              <a:t>игровая</a:t>
            </a:r>
            <a:r>
              <a:rPr sz="1300" spc="-7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деятельность;</a:t>
            </a:r>
            <a:endParaRPr sz="1300">
              <a:latin typeface="Constantia"/>
              <a:cs typeface="Constantia"/>
            </a:endParaRPr>
          </a:p>
          <a:p>
            <a:pPr marL="131445" indent="-119380">
              <a:lnSpc>
                <a:spcPct val="100000"/>
              </a:lnSpc>
              <a:buChar char="–"/>
              <a:tabLst>
                <a:tab pos="132080" algn="l"/>
              </a:tabLst>
            </a:pPr>
            <a:r>
              <a:rPr sz="1300" spc="-10" dirty="0">
                <a:latin typeface="Constantia"/>
                <a:cs typeface="Constantia"/>
              </a:rPr>
              <a:t>спортивные</a:t>
            </a:r>
            <a:r>
              <a:rPr sz="1300" spc="-6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упражнения</a:t>
            </a:r>
            <a:r>
              <a:rPr sz="1300" spc="-3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и</a:t>
            </a:r>
            <a:r>
              <a:rPr sz="1300" spc="-3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игры;</a:t>
            </a:r>
            <a:r>
              <a:rPr sz="1300" spc="-3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подвижная</a:t>
            </a:r>
            <a:r>
              <a:rPr sz="1300" spc="-20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игра.</a:t>
            </a:r>
            <a:endParaRPr sz="130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26826" y="303508"/>
            <a:ext cx="191706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1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-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я</a:t>
            </a:r>
            <a:r>
              <a:rPr spc="-60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pc="5" dirty="0">
                <a:solidFill>
                  <a:srgbClr val="000000"/>
                </a:solidFill>
                <a:latin typeface="Constantia"/>
                <a:cs typeface="Constantia"/>
              </a:rPr>
              <a:t>п</a:t>
            </a:r>
            <a:r>
              <a:rPr spc="-85" dirty="0">
                <a:solidFill>
                  <a:srgbClr val="000000"/>
                </a:solidFill>
                <a:latin typeface="Constantia"/>
                <a:cs typeface="Constantia"/>
              </a:rPr>
              <a:t>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л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ви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на</a:t>
            </a:r>
            <a:r>
              <a:rPr spc="-114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дня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1194498"/>
            <a:ext cx="7949565" cy="2160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solidFill>
                  <a:srgbClr val="444D26"/>
                </a:solidFill>
                <a:latin typeface="Calibri"/>
                <a:cs typeface="Calibri"/>
              </a:rPr>
              <a:t>Федеральный государственный </a:t>
            </a:r>
            <a:r>
              <a:rPr sz="2000" spc="-5" dirty="0">
                <a:solidFill>
                  <a:srgbClr val="444D26"/>
                </a:solidFill>
                <a:latin typeface="Calibri"/>
                <a:cs typeface="Calibri"/>
              </a:rPr>
              <a:t>образовательный </a:t>
            </a:r>
            <a:r>
              <a:rPr sz="2000" dirty="0">
                <a:solidFill>
                  <a:srgbClr val="444D26"/>
                </a:solidFill>
                <a:latin typeface="Calibri"/>
                <a:cs typeface="Calibri"/>
              </a:rPr>
              <a:t>стандарт </a:t>
            </a:r>
            <a:r>
              <a:rPr sz="2000" spc="-15" dirty="0">
                <a:solidFill>
                  <a:srgbClr val="444D26"/>
                </a:solidFill>
                <a:latin typeface="Calibri"/>
                <a:cs typeface="Calibri"/>
              </a:rPr>
              <a:t>дошкольного </a:t>
            </a:r>
            <a:r>
              <a:rPr sz="2000" spc="-4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44D26"/>
                </a:solidFill>
                <a:latin typeface="Calibri"/>
                <a:cs typeface="Calibri"/>
              </a:rPr>
              <a:t>образования</a:t>
            </a:r>
            <a:r>
              <a:rPr sz="2000" spc="-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444D26"/>
                </a:solidFill>
                <a:latin typeface="Calibri"/>
                <a:cs typeface="Calibri"/>
              </a:rPr>
              <a:t>определил</a:t>
            </a:r>
            <a:r>
              <a:rPr sz="20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44D26"/>
                </a:solidFill>
                <a:latin typeface="Calibri"/>
                <a:cs typeface="Calibri"/>
              </a:rPr>
              <a:t>следующие</a:t>
            </a:r>
            <a:r>
              <a:rPr sz="2000" spc="-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образовательные</a:t>
            </a:r>
            <a:r>
              <a:rPr sz="2000" b="1" spc="-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444D26"/>
                </a:solidFill>
                <a:latin typeface="Calibri"/>
                <a:cs typeface="Calibri"/>
              </a:rPr>
              <a:t>области:</a:t>
            </a:r>
            <a:endParaRPr sz="2000">
              <a:latin typeface="Calibri"/>
              <a:cs typeface="Calibri"/>
            </a:endParaRPr>
          </a:p>
          <a:p>
            <a:pPr marL="67310">
              <a:lnSpc>
                <a:spcPct val="100000"/>
              </a:lnSpc>
            </a:pPr>
            <a:r>
              <a:rPr sz="2000" dirty="0">
                <a:solidFill>
                  <a:srgbClr val="444D26"/>
                </a:solidFill>
                <a:latin typeface="Calibri"/>
                <a:cs typeface="Calibri"/>
              </a:rPr>
              <a:t>–</a:t>
            </a:r>
            <a:r>
              <a:rPr sz="2000" spc="-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44D26"/>
                </a:solidFill>
                <a:latin typeface="Calibri"/>
                <a:cs typeface="Calibri"/>
              </a:rPr>
              <a:t>социально-коммуникативное</a:t>
            </a:r>
            <a:r>
              <a:rPr sz="2000" spc="-5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44D26"/>
                </a:solidFill>
                <a:latin typeface="Calibri"/>
                <a:cs typeface="Calibri"/>
              </a:rPr>
              <a:t>развитие;</a:t>
            </a:r>
            <a:endParaRPr sz="2000">
              <a:latin typeface="Calibri"/>
              <a:cs typeface="Calibri"/>
            </a:endParaRPr>
          </a:p>
          <a:p>
            <a:pPr marL="195580" indent="-183515">
              <a:lnSpc>
                <a:spcPct val="100000"/>
              </a:lnSpc>
              <a:buChar char="–"/>
              <a:tabLst>
                <a:tab pos="196215" algn="l"/>
              </a:tabLst>
            </a:pPr>
            <a:r>
              <a:rPr sz="2000" spc="-5" dirty="0">
                <a:solidFill>
                  <a:srgbClr val="444D26"/>
                </a:solidFill>
                <a:latin typeface="Calibri"/>
                <a:cs typeface="Calibri"/>
              </a:rPr>
              <a:t>познавательное</a:t>
            </a:r>
            <a:r>
              <a:rPr sz="2000" spc="-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44D26"/>
                </a:solidFill>
                <a:latin typeface="Calibri"/>
                <a:cs typeface="Calibri"/>
              </a:rPr>
              <a:t>развитие;</a:t>
            </a:r>
            <a:endParaRPr sz="2000">
              <a:latin typeface="Calibri"/>
              <a:cs typeface="Calibri"/>
            </a:endParaRPr>
          </a:p>
          <a:p>
            <a:pPr marL="252095" lvl="1" indent="-184785">
              <a:lnSpc>
                <a:spcPct val="100000"/>
              </a:lnSpc>
              <a:buChar char="–"/>
              <a:tabLst>
                <a:tab pos="252729" algn="l"/>
              </a:tabLst>
            </a:pPr>
            <a:r>
              <a:rPr sz="2000" spc="-5" dirty="0">
                <a:solidFill>
                  <a:srgbClr val="444D26"/>
                </a:solidFill>
                <a:latin typeface="Calibri"/>
                <a:cs typeface="Calibri"/>
              </a:rPr>
              <a:t>речевое</a:t>
            </a:r>
            <a:r>
              <a:rPr sz="2000" spc="-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44D26"/>
                </a:solidFill>
                <a:latin typeface="Calibri"/>
                <a:cs typeface="Calibri"/>
              </a:rPr>
              <a:t>развитие;</a:t>
            </a:r>
            <a:endParaRPr sz="2000">
              <a:latin typeface="Calibri"/>
              <a:cs typeface="Calibri"/>
            </a:endParaRPr>
          </a:p>
          <a:p>
            <a:pPr marL="196215" indent="-183515">
              <a:lnSpc>
                <a:spcPct val="100000"/>
              </a:lnSpc>
              <a:buChar char="–"/>
              <a:tabLst>
                <a:tab pos="196850" algn="l"/>
              </a:tabLst>
            </a:pPr>
            <a:r>
              <a:rPr sz="2000" spc="-10" dirty="0">
                <a:solidFill>
                  <a:srgbClr val="444D26"/>
                </a:solidFill>
                <a:latin typeface="Calibri"/>
                <a:cs typeface="Calibri"/>
              </a:rPr>
              <a:t>художественно-эстетическое</a:t>
            </a:r>
            <a:r>
              <a:rPr sz="2000" spc="-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44D26"/>
                </a:solidFill>
                <a:latin typeface="Calibri"/>
                <a:cs typeface="Calibri"/>
              </a:rPr>
              <a:t>развитие;</a:t>
            </a:r>
            <a:endParaRPr sz="2000">
              <a:latin typeface="Calibri"/>
              <a:cs typeface="Calibri"/>
            </a:endParaRPr>
          </a:p>
          <a:p>
            <a:pPr marL="252729" lvl="1" indent="-185420">
              <a:lnSpc>
                <a:spcPct val="100000"/>
              </a:lnSpc>
              <a:buChar char="–"/>
              <a:tabLst>
                <a:tab pos="253365" algn="l"/>
              </a:tabLst>
            </a:pPr>
            <a:r>
              <a:rPr sz="2000" spc="-5" dirty="0">
                <a:solidFill>
                  <a:srgbClr val="444D26"/>
                </a:solidFill>
                <a:latin typeface="Calibri"/>
                <a:cs typeface="Calibri"/>
              </a:rPr>
              <a:t>физическое</a:t>
            </a:r>
            <a:r>
              <a:rPr sz="2000" spc="-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44D26"/>
                </a:solidFill>
                <a:latin typeface="Calibri"/>
                <a:cs typeface="Calibri"/>
              </a:rPr>
              <a:t>развитие.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8231" y="2284476"/>
            <a:ext cx="1937003" cy="178917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1732" y="5094731"/>
            <a:ext cx="3009899" cy="176326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84975" y="4642103"/>
            <a:ext cx="2258567" cy="195071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3463" y="3499103"/>
            <a:ext cx="1789175" cy="143103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643312" y="4786325"/>
            <a:ext cx="2428885" cy="185738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499103" y="3070859"/>
            <a:ext cx="2289047" cy="1559051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405" y="1054274"/>
            <a:ext cx="8028940" cy="5104130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287020" marR="795655" indent="-274955">
              <a:lnSpc>
                <a:spcPct val="80000"/>
              </a:lnSpc>
              <a:spcBef>
                <a:spcPts val="440"/>
              </a:spcBef>
            </a:pPr>
            <a:r>
              <a:rPr sz="1400" b="1" spc="-5" dirty="0">
                <a:latin typeface="Constantia"/>
                <a:cs typeface="Constantia"/>
              </a:rPr>
              <a:t>Организация</a:t>
            </a:r>
            <a:r>
              <a:rPr sz="1400" b="1" spc="-65" dirty="0">
                <a:latin typeface="Constantia"/>
                <a:cs typeface="Constantia"/>
              </a:rPr>
              <a:t> </a:t>
            </a:r>
            <a:r>
              <a:rPr sz="1400" b="1" spc="-15" dirty="0">
                <a:latin typeface="Constantia"/>
                <a:cs typeface="Constantia"/>
              </a:rPr>
              <a:t>трудовых</a:t>
            </a:r>
            <a:r>
              <a:rPr sz="1400" b="1" spc="-80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поручений</a:t>
            </a:r>
            <a:r>
              <a:rPr sz="1400" b="1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включает</a:t>
            </a:r>
            <a:r>
              <a:rPr sz="1400" spc="-8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себя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культурно-гигиенические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навыки,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самообслуживание.</a:t>
            </a:r>
            <a:endParaRPr sz="1400">
              <a:latin typeface="Constantia"/>
              <a:cs typeface="Constantia"/>
            </a:endParaRPr>
          </a:p>
          <a:p>
            <a:pPr marL="12700" marR="4535170">
              <a:lnSpc>
                <a:spcPct val="100000"/>
              </a:lnSpc>
            </a:pPr>
            <a:r>
              <a:rPr sz="1400" b="1" dirty="0">
                <a:latin typeface="Constantia"/>
                <a:cs typeface="Constantia"/>
              </a:rPr>
              <a:t>О</a:t>
            </a:r>
            <a:r>
              <a:rPr sz="1400" b="1" spc="5" dirty="0">
                <a:latin typeface="Constantia"/>
                <a:cs typeface="Constantia"/>
              </a:rPr>
              <a:t>р</a:t>
            </a:r>
            <a:r>
              <a:rPr sz="1400" b="1" spc="-40" dirty="0">
                <a:latin typeface="Constantia"/>
                <a:cs typeface="Constantia"/>
              </a:rPr>
              <a:t>г</a:t>
            </a:r>
            <a:r>
              <a:rPr sz="1400" b="1" dirty="0">
                <a:latin typeface="Constantia"/>
                <a:cs typeface="Constantia"/>
              </a:rPr>
              <a:t>а</a:t>
            </a:r>
            <a:r>
              <a:rPr sz="1400" b="1" spc="-5" dirty="0">
                <a:latin typeface="Constantia"/>
                <a:cs typeface="Constantia"/>
              </a:rPr>
              <a:t>н</a:t>
            </a:r>
            <a:r>
              <a:rPr sz="1400" b="1" dirty="0">
                <a:latin typeface="Constantia"/>
                <a:cs typeface="Constantia"/>
              </a:rPr>
              <a:t>и</a:t>
            </a:r>
            <a:r>
              <a:rPr sz="1400" b="1" spc="-5" dirty="0">
                <a:latin typeface="Constantia"/>
                <a:cs typeface="Constantia"/>
              </a:rPr>
              <a:t>з</a:t>
            </a:r>
            <a:r>
              <a:rPr sz="1400" b="1" dirty="0">
                <a:latin typeface="Constantia"/>
                <a:cs typeface="Constantia"/>
              </a:rPr>
              <a:t>а</a:t>
            </a:r>
            <a:r>
              <a:rPr sz="1400" b="1" spc="-5" dirty="0">
                <a:latin typeface="Constantia"/>
                <a:cs typeface="Constantia"/>
              </a:rPr>
              <a:t>ц</a:t>
            </a:r>
            <a:r>
              <a:rPr sz="1400" b="1" dirty="0">
                <a:latin typeface="Constantia"/>
                <a:cs typeface="Constantia"/>
              </a:rPr>
              <a:t>ия</a:t>
            </a:r>
            <a:r>
              <a:rPr sz="1400" b="1" spc="-60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гиг</a:t>
            </a:r>
            <a:r>
              <a:rPr sz="1400" b="1" spc="-10" dirty="0">
                <a:latin typeface="Constantia"/>
                <a:cs typeface="Constantia"/>
              </a:rPr>
              <a:t>и</a:t>
            </a:r>
            <a:r>
              <a:rPr sz="1400" b="1" dirty="0">
                <a:latin typeface="Constantia"/>
                <a:cs typeface="Constantia"/>
              </a:rPr>
              <a:t>е</a:t>
            </a:r>
            <a:r>
              <a:rPr sz="1400" b="1" spc="-5" dirty="0">
                <a:latin typeface="Constantia"/>
                <a:cs typeface="Constantia"/>
              </a:rPr>
              <a:t>н</a:t>
            </a:r>
            <a:r>
              <a:rPr sz="1400" b="1" spc="-10" dirty="0">
                <a:latin typeface="Constantia"/>
                <a:cs typeface="Constantia"/>
              </a:rPr>
              <a:t>и</a:t>
            </a:r>
            <a:r>
              <a:rPr sz="1400" b="1" spc="-5" dirty="0">
                <a:latin typeface="Constantia"/>
                <a:cs typeface="Constantia"/>
              </a:rPr>
              <a:t>ч</a:t>
            </a:r>
            <a:r>
              <a:rPr sz="1400" b="1" spc="-15" dirty="0">
                <a:latin typeface="Constantia"/>
                <a:cs typeface="Constantia"/>
              </a:rPr>
              <a:t>е</a:t>
            </a:r>
            <a:r>
              <a:rPr sz="1400" b="1" dirty="0">
                <a:latin typeface="Constantia"/>
                <a:cs typeface="Constantia"/>
              </a:rPr>
              <a:t>с</a:t>
            </a:r>
            <a:r>
              <a:rPr sz="1400" b="1" spc="-20" dirty="0">
                <a:latin typeface="Constantia"/>
                <a:cs typeface="Constantia"/>
              </a:rPr>
              <a:t>к</a:t>
            </a:r>
            <a:r>
              <a:rPr sz="1400" b="1" spc="-10" dirty="0">
                <a:latin typeface="Constantia"/>
                <a:cs typeface="Constantia"/>
              </a:rPr>
              <a:t>и</a:t>
            </a:r>
            <a:r>
              <a:rPr sz="1400" b="1" dirty="0">
                <a:latin typeface="Constantia"/>
                <a:cs typeface="Constantia"/>
              </a:rPr>
              <a:t>х</a:t>
            </a:r>
            <a:r>
              <a:rPr sz="1400" b="1" spc="-90" dirty="0">
                <a:latin typeface="Constantia"/>
                <a:cs typeface="Constantia"/>
              </a:rPr>
              <a:t> </a:t>
            </a:r>
            <a:r>
              <a:rPr sz="1400" b="1" spc="5" dirty="0">
                <a:latin typeface="Constantia"/>
                <a:cs typeface="Constantia"/>
              </a:rPr>
              <a:t>пр</a:t>
            </a:r>
            <a:r>
              <a:rPr sz="1400" b="1" spc="-5" dirty="0">
                <a:latin typeface="Constantia"/>
                <a:cs typeface="Constantia"/>
              </a:rPr>
              <a:t>о</a:t>
            </a:r>
            <a:r>
              <a:rPr sz="1400" b="1" spc="-15" dirty="0">
                <a:latin typeface="Constantia"/>
                <a:cs typeface="Constantia"/>
              </a:rPr>
              <a:t>ц</a:t>
            </a:r>
            <a:r>
              <a:rPr sz="1400" b="1" dirty="0">
                <a:latin typeface="Constantia"/>
                <a:cs typeface="Constantia"/>
              </a:rPr>
              <a:t>еду</a:t>
            </a:r>
            <a:r>
              <a:rPr sz="1400" b="1" spc="-55" dirty="0">
                <a:latin typeface="Constantia"/>
                <a:cs typeface="Constantia"/>
              </a:rPr>
              <a:t>р</a:t>
            </a:r>
            <a:r>
              <a:rPr sz="1400" b="1" dirty="0">
                <a:latin typeface="Constantia"/>
                <a:cs typeface="Constantia"/>
              </a:rPr>
              <a:t>.  </a:t>
            </a:r>
            <a:r>
              <a:rPr sz="1400" b="1" spc="-5" dirty="0">
                <a:latin typeface="Constantia"/>
                <a:cs typeface="Constantia"/>
              </a:rPr>
              <a:t>Дежурство.</a:t>
            </a:r>
            <a:endParaRPr sz="1400">
              <a:latin typeface="Constantia"/>
              <a:cs typeface="Constantia"/>
            </a:endParaRPr>
          </a:p>
          <a:p>
            <a:pPr marL="287020" marR="605790" indent="-274320">
              <a:lnSpc>
                <a:spcPct val="80000"/>
              </a:lnSpc>
              <a:spcBef>
                <a:spcPts val="335"/>
              </a:spcBef>
            </a:pPr>
            <a:r>
              <a:rPr sz="1400" b="1" spc="-10" dirty="0">
                <a:latin typeface="Constantia"/>
                <a:cs typeface="Constantia"/>
              </a:rPr>
              <a:t>Чтение </a:t>
            </a:r>
            <a:r>
              <a:rPr sz="1400" b="1" spc="-15" dirty="0">
                <a:latin typeface="Constantia"/>
                <a:cs typeface="Constantia"/>
              </a:rPr>
              <a:t>художественной </a:t>
            </a:r>
            <a:r>
              <a:rPr sz="1400" b="1" spc="-5" dirty="0">
                <a:latin typeface="Constantia"/>
                <a:cs typeface="Constantia"/>
              </a:rPr>
              <a:t>литературы </a:t>
            </a:r>
            <a:r>
              <a:rPr sz="1400" b="1" dirty="0">
                <a:latin typeface="Constantia"/>
                <a:cs typeface="Constantia"/>
              </a:rPr>
              <a:t>или </a:t>
            </a:r>
            <a:r>
              <a:rPr sz="1400" b="1" spc="-5" dirty="0">
                <a:latin typeface="Constantia"/>
                <a:cs typeface="Constantia"/>
              </a:rPr>
              <a:t>прослушивание музыкальных </a:t>
            </a:r>
            <a:r>
              <a:rPr sz="1400" b="1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произведений:</a:t>
            </a:r>
            <a:r>
              <a:rPr sz="1400" b="1" spc="-4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материал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20" dirty="0">
                <a:latin typeface="Constantia"/>
                <a:cs typeface="Constantia"/>
              </a:rPr>
              <a:t>должен</a:t>
            </a:r>
            <a:r>
              <a:rPr sz="1400" spc="-6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соответствовать</a:t>
            </a:r>
            <a:r>
              <a:rPr sz="1400" spc="-8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программе.</a:t>
            </a:r>
            <a:r>
              <a:rPr sz="1400" spc="4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Следует</a:t>
            </a:r>
            <a:r>
              <a:rPr sz="1400" spc="-7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указать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автора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название</a:t>
            </a:r>
            <a:r>
              <a:rPr sz="1400" spc="-8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произведения.</a:t>
            </a:r>
            <a:endParaRPr sz="1400">
              <a:latin typeface="Constantia"/>
              <a:cs typeface="Constantia"/>
            </a:endParaRPr>
          </a:p>
          <a:p>
            <a:pPr marL="287020" marR="5080" indent="-274320">
              <a:lnSpc>
                <a:spcPct val="80000"/>
              </a:lnSpc>
              <a:spcBef>
                <a:spcPts val="340"/>
              </a:spcBef>
            </a:pPr>
            <a:r>
              <a:rPr sz="1400" b="1" spc="-25" dirty="0">
                <a:latin typeface="Constantia"/>
                <a:cs typeface="Constantia"/>
              </a:rPr>
              <a:t>П</a:t>
            </a:r>
            <a:r>
              <a:rPr sz="1400" b="1" spc="-5" dirty="0">
                <a:latin typeface="Constantia"/>
                <a:cs typeface="Constantia"/>
              </a:rPr>
              <a:t>о</a:t>
            </a:r>
            <a:r>
              <a:rPr sz="1400" b="1" dirty="0">
                <a:latin typeface="Constantia"/>
                <a:cs typeface="Constantia"/>
              </a:rPr>
              <a:t>с</a:t>
            </a:r>
            <a:r>
              <a:rPr sz="1400" b="1" spc="-15" dirty="0">
                <a:latin typeface="Constantia"/>
                <a:cs typeface="Constantia"/>
              </a:rPr>
              <a:t>т</a:t>
            </a:r>
            <a:r>
              <a:rPr sz="1400" b="1" dirty="0">
                <a:latin typeface="Constantia"/>
                <a:cs typeface="Constantia"/>
              </a:rPr>
              <a:t>е</a:t>
            </a:r>
            <a:r>
              <a:rPr sz="1400" b="1" spc="-10" dirty="0">
                <a:latin typeface="Constantia"/>
                <a:cs typeface="Constantia"/>
              </a:rPr>
              <a:t>п</a:t>
            </a:r>
            <a:r>
              <a:rPr sz="1400" b="1" dirty="0">
                <a:latin typeface="Constantia"/>
                <a:cs typeface="Constantia"/>
              </a:rPr>
              <a:t>е</a:t>
            </a:r>
            <a:r>
              <a:rPr sz="1400" b="1" spc="-5" dirty="0">
                <a:latin typeface="Constantia"/>
                <a:cs typeface="Constantia"/>
              </a:rPr>
              <a:t>н</a:t>
            </a:r>
            <a:r>
              <a:rPr sz="1400" b="1" spc="-10" dirty="0">
                <a:latin typeface="Constantia"/>
                <a:cs typeface="Constantia"/>
              </a:rPr>
              <a:t>н</a:t>
            </a:r>
            <a:r>
              <a:rPr sz="1400" b="1" dirty="0">
                <a:latin typeface="Constantia"/>
                <a:cs typeface="Constantia"/>
              </a:rPr>
              <a:t>ый</a:t>
            </a:r>
            <a:r>
              <a:rPr sz="1400" b="1" spc="-95" dirty="0">
                <a:latin typeface="Constantia"/>
                <a:cs typeface="Constantia"/>
              </a:rPr>
              <a:t> </a:t>
            </a:r>
            <a:r>
              <a:rPr sz="1400" b="1" spc="5" dirty="0">
                <a:latin typeface="Constantia"/>
                <a:cs typeface="Constantia"/>
              </a:rPr>
              <a:t>п</a:t>
            </a:r>
            <a:r>
              <a:rPr sz="1400" b="1" spc="-40" dirty="0">
                <a:latin typeface="Constantia"/>
                <a:cs typeface="Constantia"/>
              </a:rPr>
              <a:t>о</a:t>
            </a:r>
            <a:r>
              <a:rPr sz="1400" b="1" dirty="0">
                <a:latin typeface="Constantia"/>
                <a:cs typeface="Constantia"/>
              </a:rPr>
              <a:t>дъе</a:t>
            </a:r>
            <a:r>
              <a:rPr sz="1400" b="1" spc="-5" dirty="0">
                <a:latin typeface="Constantia"/>
                <a:cs typeface="Constantia"/>
              </a:rPr>
              <a:t>м</a:t>
            </a:r>
            <a:r>
              <a:rPr sz="1400" b="1" dirty="0">
                <a:latin typeface="Constantia"/>
                <a:cs typeface="Constantia"/>
              </a:rPr>
              <a:t>,</a:t>
            </a:r>
            <a:r>
              <a:rPr sz="1400" b="1" spc="-55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в</a:t>
            </a:r>
            <a:r>
              <a:rPr sz="1400" b="1" spc="-15" dirty="0">
                <a:latin typeface="Constantia"/>
                <a:cs typeface="Constantia"/>
              </a:rPr>
              <a:t>о</a:t>
            </a:r>
            <a:r>
              <a:rPr sz="1400" b="1" spc="-30" dirty="0">
                <a:latin typeface="Constantia"/>
                <a:cs typeface="Constantia"/>
              </a:rPr>
              <a:t>з</a:t>
            </a:r>
            <a:r>
              <a:rPr sz="1400" b="1" dirty="0">
                <a:latin typeface="Constantia"/>
                <a:cs typeface="Constantia"/>
              </a:rPr>
              <a:t>ду</a:t>
            </a:r>
            <a:r>
              <a:rPr sz="1400" b="1" spc="-5" dirty="0">
                <a:latin typeface="Constantia"/>
                <a:cs typeface="Constantia"/>
              </a:rPr>
              <a:t>ш</a:t>
            </a:r>
            <a:r>
              <a:rPr sz="1400" b="1" spc="-10" dirty="0">
                <a:latin typeface="Constantia"/>
                <a:cs typeface="Constantia"/>
              </a:rPr>
              <a:t>н</a:t>
            </a:r>
            <a:r>
              <a:rPr sz="1400" b="1" dirty="0">
                <a:latin typeface="Constantia"/>
                <a:cs typeface="Constantia"/>
              </a:rPr>
              <a:t>ые,</a:t>
            </a:r>
            <a:r>
              <a:rPr sz="1400" b="1" spc="-55" dirty="0">
                <a:latin typeface="Constantia"/>
                <a:cs typeface="Constantia"/>
              </a:rPr>
              <a:t> </a:t>
            </a:r>
            <a:r>
              <a:rPr sz="1400" b="1" spc="-15" dirty="0">
                <a:latin typeface="Constantia"/>
                <a:cs typeface="Constantia"/>
              </a:rPr>
              <a:t>о</a:t>
            </a:r>
            <a:r>
              <a:rPr sz="1400" b="1" spc="-30" dirty="0">
                <a:latin typeface="Constantia"/>
                <a:cs typeface="Constantia"/>
              </a:rPr>
              <a:t>з</a:t>
            </a:r>
            <a:r>
              <a:rPr sz="1400" b="1" spc="-15" dirty="0">
                <a:latin typeface="Constantia"/>
                <a:cs typeface="Constantia"/>
              </a:rPr>
              <a:t>д</a:t>
            </a:r>
            <a:r>
              <a:rPr sz="1400" b="1" spc="-5" dirty="0">
                <a:latin typeface="Constantia"/>
                <a:cs typeface="Constantia"/>
              </a:rPr>
              <a:t>о</a:t>
            </a:r>
            <a:r>
              <a:rPr sz="1400" b="1" spc="5" dirty="0">
                <a:latin typeface="Constantia"/>
                <a:cs typeface="Constantia"/>
              </a:rPr>
              <a:t>р</a:t>
            </a:r>
            <a:r>
              <a:rPr sz="1400" b="1" spc="-5" dirty="0">
                <a:latin typeface="Constantia"/>
                <a:cs typeface="Constantia"/>
              </a:rPr>
              <a:t>ов</a:t>
            </a:r>
            <a:r>
              <a:rPr sz="1400" b="1" dirty="0">
                <a:latin typeface="Constantia"/>
                <a:cs typeface="Constantia"/>
              </a:rPr>
              <a:t>и</a:t>
            </a:r>
            <a:r>
              <a:rPr sz="1400" b="1" spc="-15" dirty="0">
                <a:latin typeface="Constantia"/>
                <a:cs typeface="Constantia"/>
              </a:rPr>
              <a:t>т</a:t>
            </a:r>
            <a:r>
              <a:rPr sz="1400" b="1" spc="-35" dirty="0">
                <a:latin typeface="Constantia"/>
                <a:cs typeface="Constantia"/>
              </a:rPr>
              <a:t>е</a:t>
            </a:r>
            <a:r>
              <a:rPr sz="1400" b="1" spc="-5" dirty="0">
                <a:latin typeface="Constantia"/>
                <a:cs typeface="Constantia"/>
              </a:rPr>
              <a:t>л</a:t>
            </a:r>
            <a:r>
              <a:rPr sz="1400" b="1" dirty="0">
                <a:latin typeface="Constantia"/>
                <a:cs typeface="Constantia"/>
              </a:rPr>
              <a:t>ь</a:t>
            </a:r>
            <a:r>
              <a:rPr sz="1400" b="1" spc="-10" dirty="0">
                <a:latin typeface="Constantia"/>
                <a:cs typeface="Constantia"/>
              </a:rPr>
              <a:t>н</a:t>
            </a:r>
            <a:r>
              <a:rPr sz="1400" b="1" dirty="0">
                <a:latin typeface="Constantia"/>
                <a:cs typeface="Constantia"/>
              </a:rPr>
              <a:t>ые</a:t>
            </a:r>
            <a:r>
              <a:rPr sz="1400" b="1" spc="-70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и</a:t>
            </a:r>
            <a:r>
              <a:rPr sz="1400" b="1" spc="-95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з</a:t>
            </a:r>
            <a:r>
              <a:rPr sz="1400" b="1" dirty="0">
                <a:latin typeface="Constantia"/>
                <a:cs typeface="Constantia"/>
              </a:rPr>
              <a:t>а</a:t>
            </a:r>
            <a:r>
              <a:rPr sz="1400" b="1" spc="-5" dirty="0">
                <a:latin typeface="Constantia"/>
                <a:cs typeface="Constantia"/>
              </a:rPr>
              <a:t>к</a:t>
            </a:r>
            <a:r>
              <a:rPr sz="1400" b="1" dirty="0">
                <a:latin typeface="Constantia"/>
                <a:cs typeface="Constantia"/>
              </a:rPr>
              <a:t>а</a:t>
            </a:r>
            <a:r>
              <a:rPr sz="1400" b="1" spc="-5" dirty="0">
                <a:latin typeface="Constantia"/>
                <a:cs typeface="Constantia"/>
              </a:rPr>
              <a:t>л</a:t>
            </a:r>
            <a:r>
              <a:rPr sz="1400" b="1" dirty="0">
                <a:latin typeface="Constantia"/>
                <a:cs typeface="Constantia"/>
              </a:rPr>
              <a:t>и</a:t>
            </a:r>
            <a:r>
              <a:rPr sz="1400" b="1" spc="-5" dirty="0">
                <a:latin typeface="Constantia"/>
                <a:cs typeface="Constantia"/>
              </a:rPr>
              <a:t>в</a:t>
            </a:r>
            <a:r>
              <a:rPr sz="1400" b="1" dirty="0">
                <a:latin typeface="Constantia"/>
                <a:cs typeface="Constantia"/>
              </a:rPr>
              <a:t>а</a:t>
            </a:r>
            <a:r>
              <a:rPr sz="1400" b="1" spc="-5" dirty="0">
                <a:latin typeface="Constantia"/>
                <a:cs typeface="Constantia"/>
              </a:rPr>
              <a:t>ю</a:t>
            </a:r>
            <a:r>
              <a:rPr sz="1400" b="1" dirty="0">
                <a:latin typeface="Constantia"/>
                <a:cs typeface="Constantia"/>
              </a:rPr>
              <a:t>щие</a:t>
            </a:r>
            <a:r>
              <a:rPr sz="1400" b="1" spc="-110" dirty="0">
                <a:latin typeface="Constantia"/>
                <a:cs typeface="Constantia"/>
              </a:rPr>
              <a:t> </a:t>
            </a:r>
            <a:r>
              <a:rPr sz="1400" b="1" spc="5" dirty="0">
                <a:latin typeface="Constantia"/>
                <a:cs typeface="Constantia"/>
              </a:rPr>
              <a:t>пр</a:t>
            </a:r>
            <a:r>
              <a:rPr sz="1400" b="1" spc="-5" dirty="0">
                <a:latin typeface="Constantia"/>
                <a:cs typeface="Constantia"/>
              </a:rPr>
              <a:t>о</a:t>
            </a:r>
            <a:r>
              <a:rPr sz="1400" b="1" spc="-15" dirty="0">
                <a:latin typeface="Constantia"/>
                <a:cs typeface="Constantia"/>
              </a:rPr>
              <a:t>ц</a:t>
            </a:r>
            <a:r>
              <a:rPr sz="1400" b="1" dirty="0">
                <a:latin typeface="Constantia"/>
                <a:cs typeface="Constantia"/>
              </a:rPr>
              <a:t>еду</a:t>
            </a:r>
            <a:r>
              <a:rPr sz="1400" b="1" spc="-10" dirty="0">
                <a:latin typeface="Constantia"/>
                <a:cs typeface="Constantia"/>
              </a:rPr>
              <a:t>р</a:t>
            </a:r>
            <a:r>
              <a:rPr sz="1400" b="1" dirty="0">
                <a:latin typeface="Constantia"/>
                <a:cs typeface="Constantia"/>
              </a:rPr>
              <a:t>ы</a:t>
            </a:r>
            <a:r>
              <a:rPr sz="1400" b="1" spc="-3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–  гимнастика </a:t>
            </a:r>
            <a:r>
              <a:rPr sz="1400" spc="-5" dirty="0">
                <a:latin typeface="Constantia"/>
                <a:cs typeface="Constantia"/>
              </a:rPr>
              <a:t>после </a:t>
            </a:r>
            <a:r>
              <a:rPr sz="1400" dirty="0">
                <a:latin typeface="Constantia"/>
                <a:cs typeface="Constantia"/>
              </a:rPr>
              <a:t>сна: в </a:t>
            </a:r>
            <a:r>
              <a:rPr sz="1400" spc="-5" dirty="0">
                <a:latin typeface="Constantia"/>
                <a:cs typeface="Constantia"/>
              </a:rPr>
              <a:t>планировании указывается номер </a:t>
            </a:r>
            <a:r>
              <a:rPr sz="1400" spc="-10" dirty="0">
                <a:latin typeface="Constantia"/>
                <a:cs typeface="Constantia"/>
              </a:rPr>
              <a:t>комплекса, </a:t>
            </a:r>
            <a:r>
              <a:rPr sz="1400" spc="-5" dirty="0">
                <a:latin typeface="Constantia"/>
                <a:cs typeface="Constantia"/>
              </a:rPr>
              <a:t>если </a:t>
            </a:r>
            <a:r>
              <a:rPr sz="1400" spc="-15" dirty="0">
                <a:latin typeface="Constantia"/>
                <a:cs typeface="Constantia"/>
              </a:rPr>
              <a:t>комплекс </a:t>
            </a:r>
            <a:r>
              <a:rPr sz="1400" spc="-10" dirty="0">
                <a:latin typeface="Constantia"/>
                <a:cs typeface="Constantia"/>
              </a:rPr>
              <a:t> планируется воспитателем </a:t>
            </a:r>
            <a:r>
              <a:rPr sz="1400" dirty="0">
                <a:latin typeface="Constantia"/>
                <a:cs typeface="Constantia"/>
              </a:rPr>
              <a:t>по </a:t>
            </a:r>
            <a:r>
              <a:rPr sz="1400" spc="-5" dirty="0">
                <a:latin typeface="Constantia"/>
                <a:cs typeface="Constantia"/>
              </a:rPr>
              <a:t>физической </a:t>
            </a:r>
            <a:r>
              <a:rPr sz="1400" spc="-20" dirty="0">
                <a:latin typeface="Constantia"/>
                <a:cs typeface="Constantia"/>
              </a:rPr>
              <a:t>культуре; </a:t>
            </a:r>
            <a:r>
              <a:rPr sz="1400" spc="-5" dirty="0">
                <a:latin typeface="Constantia"/>
                <a:cs typeface="Constantia"/>
              </a:rPr>
              <a:t>если </a:t>
            </a:r>
            <a:r>
              <a:rPr sz="1400" spc="-15" dirty="0">
                <a:latin typeface="Constantia"/>
                <a:cs typeface="Constantia"/>
              </a:rPr>
              <a:t>же </a:t>
            </a:r>
            <a:r>
              <a:rPr sz="1400" spc="-10" dirty="0">
                <a:latin typeface="Constantia"/>
                <a:cs typeface="Constantia"/>
              </a:rPr>
              <a:t>планирует воспитатель, </a:t>
            </a:r>
            <a:r>
              <a:rPr sz="1400" spc="-5" dirty="0">
                <a:latin typeface="Constantia"/>
                <a:cs typeface="Constantia"/>
              </a:rPr>
              <a:t>то </a:t>
            </a:r>
            <a:r>
              <a:rPr sz="1400" dirty="0">
                <a:latin typeface="Constantia"/>
                <a:cs typeface="Constantia"/>
              </a:rPr>
              <a:t>нужно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учитывать следующие рекомендации: </a:t>
            </a:r>
            <a:r>
              <a:rPr sz="1400" dirty="0">
                <a:latin typeface="Constantia"/>
                <a:cs typeface="Constantia"/>
              </a:rPr>
              <a:t>в гимнастику </a:t>
            </a:r>
            <a:r>
              <a:rPr sz="1400" spc="-5" dirty="0">
                <a:latin typeface="Constantia"/>
                <a:cs typeface="Constantia"/>
              </a:rPr>
              <a:t>после </a:t>
            </a:r>
            <a:r>
              <a:rPr sz="1400" dirty="0">
                <a:latin typeface="Constantia"/>
                <a:cs typeface="Constantia"/>
              </a:rPr>
              <a:t>сна </a:t>
            </a:r>
            <a:r>
              <a:rPr sz="1400" spc="-10" dirty="0">
                <a:latin typeface="Constantia"/>
                <a:cs typeface="Constantia"/>
              </a:rPr>
              <a:t>целесообразно включать 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щадящие</a:t>
            </a:r>
            <a:r>
              <a:rPr sz="1400" spc="-1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элементы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закаливания,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не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имеющие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противопоказаний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или</a:t>
            </a:r>
            <a:r>
              <a:rPr sz="1400" spc="-7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ограничений.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Их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можно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 нужно </a:t>
            </a:r>
            <a:r>
              <a:rPr sz="1400" spc="-15" dirty="0">
                <a:latin typeface="Constantia"/>
                <a:cs typeface="Constantia"/>
              </a:rPr>
              <a:t>сочетать </a:t>
            </a:r>
            <a:r>
              <a:rPr sz="1400" dirty="0">
                <a:latin typeface="Constantia"/>
                <a:cs typeface="Constantia"/>
              </a:rPr>
              <a:t>с </a:t>
            </a:r>
            <a:r>
              <a:rPr sz="1400" spc="-5" dirty="0">
                <a:latin typeface="Constantia"/>
                <a:cs typeface="Constantia"/>
              </a:rPr>
              <a:t>другими </a:t>
            </a:r>
            <a:r>
              <a:rPr sz="1400" spc="-10" dirty="0">
                <a:latin typeface="Constantia"/>
                <a:cs typeface="Constantia"/>
              </a:rPr>
              <a:t>оздоровительными </a:t>
            </a:r>
            <a:r>
              <a:rPr sz="1400" spc="-5" dirty="0">
                <a:latin typeface="Constantia"/>
                <a:cs typeface="Constantia"/>
              </a:rPr>
              <a:t>процедурами: </a:t>
            </a:r>
            <a:r>
              <a:rPr sz="1400" spc="-10" dirty="0">
                <a:latin typeface="Constantia"/>
                <a:cs typeface="Constantia"/>
              </a:rPr>
              <a:t>дыхательной </a:t>
            </a:r>
            <a:r>
              <a:rPr sz="1400" dirty="0">
                <a:latin typeface="Constantia"/>
                <a:cs typeface="Constantia"/>
              </a:rPr>
              <a:t>и </a:t>
            </a:r>
            <a:r>
              <a:rPr sz="1400" spc="-10" dirty="0">
                <a:latin typeface="Constantia"/>
                <a:cs typeface="Constantia"/>
              </a:rPr>
              <a:t>звуковой </a:t>
            </a:r>
            <a:r>
              <a:rPr sz="1400" spc="-5" dirty="0">
                <a:latin typeface="Constantia"/>
                <a:cs typeface="Constantia"/>
              </a:rPr>
              <a:t> гимнастикой,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профилактикой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коррекцией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нарушений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осанки,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плоскостопия,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упражнениями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для </a:t>
            </a:r>
            <a:r>
              <a:rPr sz="1400" spc="-25" dirty="0">
                <a:latin typeface="Constantia"/>
                <a:cs typeface="Constantia"/>
              </a:rPr>
              <a:t>глаз, </a:t>
            </a:r>
            <a:r>
              <a:rPr sz="1400" spc="-15" dirty="0">
                <a:latin typeface="Constantia"/>
                <a:cs typeface="Constantia"/>
              </a:rPr>
              <a:t>пальчиковой </a:t>
            </a:r>
            <a:r>
              <a:rPr sz="1400" spc="-5" dirty="0">
                <a:latin typeface="Constantia"/>
                <a:cs typeface="Constantia"/>
              </a:rPr>
              <a:t>гимнастикой, </a:t>
            </a:r>
            <a:r>
              <a:rPr sz="1400" spc="-10" dirty="0">
                <a:latin typeface="Constantia"/>
                <a:cs typeface="Constantia"/>
              </a:rPr>
              <a:t>элементами </a:t>
            </a:r>
            <a:r>
              <a:rPr sz="1400" spc="-5" dirty="0">
                <a:latin typeface="Constantia"/>
                <a:cs typeface="Constantia"/>
              </a:rPr>
              <a:t>самомассажа. </a:t>
            </a:r>
            <a:r>
              <a:rPr sz="1400" spc="-10" dirty="0">
                <a:latin typeface="Constantia"/>
                <a:cs typeface="Constantia"/>
              </a:rPr>
              <a:t>Комплексыоздоровительной 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гимнастики </a:t>
            </a:r>
            <a:r>
              <a:rPr sz="1400" spc="-5" dirty="0">
                <a:latin typeface="Constantia"/>
                <a:cs typeface="Constantia"/>
              </a:rPr>
              <a:t>после дневного снасоставляются </a:t>
            </a:r>
            <a:r>
              <a:rPr sz="1400" dirty="0">
                <a:latin typeface="Constantia"/>
                <a:cs typeface="Constantia"/>
              </a:rPr>
              <a:t>на две </a:t>
            </a:r>
            <a:r>
              <a:rPr sz="1400" spc="-5" dirty="0">
                <a:latin typeface="Constantia"/>
                <a:cs typeface="Constantia"/>
              </a:rPr>
              <a:t>недели.За это время дети успевают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овладеть</a:t>
            </a:r>
            <a:r>
              <a:rPr sz="1400" spc="-10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техникой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выполнения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отдельных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оздоровительных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процедур.</a:t>
            </a:r>
            <a:endParaRPr sz="1400">
              <a:latin typeface="Constantia"/>
              <a:cs typeface="Constantia"/>
            </a:endParaRPr>
          </a:p>
          <a:p>
            <a:pPr marL="287020" marR="1971039" indent="-274320">
              <a:lnSpc>
                <a:spcPct val="80000"/>
              </a:lnSpc>
              <a:spcBef>
                <a:spcPts val="335"/>
              </a:spcBef>
            </a:pPr>
            <a:r>
              <a:rPr sz="1400" b="1" dirty="0">
                <a:latin typeface="Constantia"/>
                <a:cs typeface="Constantia"/>
              </a:rPr>
              <a:t>Игровая </a:t>
            </a:r>
            <a:r>
              <a:rPr sz="1400" b="1" spc="-5" dirty="0">
                <a:latin typeface="Constantia"/>
                <a:cs typeface="Constantia"/>
              </a:rPr>
              <a:t>деятельность </a:t>
            </a:r>
            <a:r>
              <a:rPr sz="1400" spc="-5" dirty="0">
                <a:latin typeface="Constantia"/>
                <a:cs typeface="Constantia"/>
              </a:rPr>
              <a:t>(дидактические, словесные, </a:t>
            </a:r>
            <a:r>
              <a:rPr sz="1400" spc="-10" dirty="0">
                <a:latin typeface="Constantia"/>
                <a:cs typeface="Constantia"/>
              </a:rPr>
              <a:t>настольно-печатные,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развивающие/интеллектуальные</a:t>
            </a:r>
            <a:r>
              <a:rPr sz="1400" spc="-1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игры).</a:t>
            </a:r>
            <a:endParaRPr sz="1400">
              <a:latin typeface="Constantia"/>
              <a:cs typeface="Constantia"/>
            </a:endParaRPr>
          </a:p>
          <a:p>
            <a:pPr marL="287020" marR="266065" indent="-274955">
              <a:lnSpc>
                <a:spcPct val="80000"/>
              </a:lnSpc>
              <a:spcBef>
                <a:spcPts val="335"/>
              </a:spcBef>
            </a:pPr>
            <a:r>
              <a:rPr sz="1400" b="1" spc="-10" dirty="0">
                <a:latin typeface="Constantia"/>
                <a:cs typeface="Constantia"/>
              </a:rPr>
              <a:t>Чтение</a:t>
            </a:r>
            <a:r>
              <a:rPr sz="1400" b="1" spc="-114" dirty="0">
                <a:latin typeface="Constantia"/>
                <a:cs typeface="Constantia"/>
              </a:rPr>
              <a:t> </a:t>
            </a:r>
            <a:r>
              <a:rPr sz="1400" b="1" spc="-15" dirty="0">
                <a:latin typeface="Constantia"/>
                <a:cs typeface="Constantia"/>
              </a:rPr>
              <a:t>художественной</a:t>
            </a:r>
            <a:r>
              <a:rPr sz="1400" b="1" spc="-110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литературы </a:t>
            </a:r>
            <a:r>
              <a:rPr sz="1400" spc="-15" dirty="0">
                <a:latin typeface="Constantia"/>
                <a:cs typeface="Constantia"/>
              </a:rPr>
              <a:t>необходимо</a:t>
            </a:r>
            <a:r>
              <a:rPr sz="1400" spc="-8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раз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неделю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планировать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работу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10" dirty="0">
                <a:latin typeface="Constantia"/>
                <a:cs typeface="Constantia"/>
              </a:rPr>
              <a:t> </a:t>
            </a:r>
            <a:r>
              <a:rPr sz="1400" spc="-25" dirty="0">
                <a:latin typeface="Constantia"/>
                <a:cs typeface="Constantia"/>
              </a:rPr>
              <a:t>«уголке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книги».</a:t>
            </a:r>
            <a:endParaRPr sz="1400">
              <a:latin typeface="Constantia"/>
              <a:cs typeface="Constantia"/>
            </a:endParaRPr>
          </a:p>
          <a:p>
            <a:pPr marL="12700" marR="1670050">
              <a:lnSpc>
                <a:spcPct val="100000"/>
              </a:lnSpc>
            </a:pPr>
            <a:r>
              <a:rPr sz="1400" b="1" spc="-10" dirty="0">
                <a:latin typeface="Constantia"/>
                <a:cs typeface="Constantia"/>
              </a:rPr>
              <a:t>Деятельность</a:t>
            </a:r>
            <a:r>
              <a:rPr sz="1400" b="1" spc="-95" dirty="0">
                <a:latin typeface="Constantia"/>
                <a:cs typeface="Constantia"/>
              </a:rPr>
              <a:t> </a:t>
            </a:r>
            <a:r>
              <a:rPr sz="1400" b="1" spc="-10" dirty="0">
                <a:latin typeface="Constantia"/>
                <a:cs typeface="Constantia"/>
              </a:rPr>
              <a:t>воспитанников</a:t>
            </a:r>
            <a:r>
              <a:rPr sz="1400" b="1" spc="-65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в</a:t>
            </a:r>
            <a:r>
              <a:rPr sz="1400" b="1" spc="-10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пространстве</a:t>
            </a:r>
            <a:r>
              <a:rPr sz="1400" b="1" spc="-120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для</a:t>
            </a:r>
            <a:r>
              <a:rPr sz="1400" b="1" spc="-50" dirty="0">
                <a:latin typeface="Constantia"/>
                <a:cs typeface="Constantia"/>
              </a:rPr>
              <a:t> </a:t>
            </a:r>
            <a:r>
              <a:rPr sz="1400" b="1" spc="-10" dirty="0">
                <a:latin typeface="Constantia"/>
                <a:cs typeface="Constantia"/>
              </a:rPr>
              <a:t>творческого</a:t>
            </a:r>
            <a:r>
              <a:rPr sz="1400" b="1" spc="-85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развития. </a:t>
            </a:r>
            <a:r>
              <a:rPr sz="1400" b="1" spc="-320" dirty="0">
                <a:latin typeface="Constantia"/>
                <a:cs typeface="Constantia"/>
              </a:rPr>
              <a:t> </a:t>
            </a:r>
            <a:r>
              <a:rPr sz="1400" b="1" spc="-10" dirty="0">
                <a:latin typeface="Constantia"/>
                <a:cs typeface="Constantia"/>
              </a:rPr>
              <a:t>Экспериментирование.</a:t>
            </a:r>
            <a:endParaRPr sz="14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b="1" spc="5" dirty="0">
                <a:latin typeface="Constantia"/>
                <a:cs typeface="Constantia"/>
              </a:rPr>
              <a:t>И</a:t>
            </a:r>
            <a:r>
              <a:rPr sz="1400" b="1" dirty="0">
                <a:latin typeface="Constantia"/>
                <a:cs typeface="Constantia"/>
              </a:rPr>
              <a:t>г</a:t>
            </a:r>
            <a:r>
              <a:rPr sz="1400" b="1" spc="5" dirty="0">
                <a:latin typeface="Constantia"/>
                <a:cs typeface="Constantia"/>
              </a:rPr>
              <a:t>р</a:t>
            </a:r>
            <a:r>
              <a:rPr sz="1400" b="1" dirty="0">
                <a:latin typeface="Constantia"/>
                <a:cs typeface="Constantia"/>
              </a:rPr>
              <a:t>ы</a:t>
            </a:r>
            <a:r>
              <a:rPr sz="1400" b="1" spc="-95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с</a:t>
            </a:r>
            <a:r>
              <a:rPr sz="1400" b="1" spc="-60" dirty="0">
                <a:latin typeface="Constantia"/>
                <a:cs typeface="Constantia"/>
              </a:rPr>
              <a:t> </a:t>
            </a:r>
            <a:r>
              <a:rPr sz="1400" b="1" spc="-45" dirty="0">
                <a:latin typeface="Constantia"/>
                <a:cs typeface="Constantia"/>
              </a:rPr>
              <a:t>к</a:t>
            </a:r>
            <a:r>
              <a:rPr sz="1400" b="1" spc="-5" dirty="0">
                <a:latin typeface="Constantia"/>
                <a:cs typeface="Constantia"/>
              </a:rPr>
              <a:t>о</a:t>
            </a:r>
            <a:r>
              <a:rPr sz="1400" b="1" spc="-10" dirty="0">
                <a:latin typeface="Constantia"/>
                <a:cs typeface="Constantia"/>
              </a:rPr>
              <a:t>н</a:t>
            </a:r>
            <a:r>
              <a:rPr sz="1400" b="1" dirty="0">
                <a:latin typeface="Constantia"/>
                <a:cs typeface="Constantia"/>
              </a:rPr>
              <a:t>ст</a:t>
            </a:r>
            <a:r>
              <a:rPr sz="1400" b="1" spc="-20" dirty="0">
                <a:latin typeface="Constantia"/>
                <a:cs typeface="Constantia"/>
              </a:rPr>
              <a:t>р</a:t>
            </a:r>
            <a:r>
              <a:rPr sz="1400" b="1" dirty="0">
                <a:latin typeface="Constantia"/>
                <a:cs typeface="Constantia"/>
              </a:rPr>
              <a:t>у</a:t>
            </a:r>
            <a:r>
              <a:rPr sz="1400" b="1" spc="-5" dirty="0">
                <a:latin typeface="Constantia"/>
                <a:cs typeface="Constantia"/>
              </a:rPr>
              <a:t>к</a:t>
            </a:r>
            <a:r>
              <a:rPr sz="1400" b="1" spc="-15" dirty="0">
                <a:latin typeface="Constantia"/>
                <a:cs typeface="Constantia"/>
              </a:rPr>
              <a:t>то</a:t>
            </a:r>
            <a:r>
              <a:rPr sz="1400" b="1" spc="-10" dirty="0">
                <a:latin typeface="Constantia"/>
                <a:cs typeface="Constantia"/>
              </a:rPr>
              <a:t>р</a:t>
            </a:r>
            <a:r>
              <a:rPr sz="1400" b="1" spc="-5" dirty="0">
                <a:latin typeface="Constantia"/>
                <a:cs typeface="Constantia"/>
              </a:rPr>
              <a:t>ом</a:t>
            </a:r>
            <a:r>
              <a:rPr sz="1400" b="1" dirty="0">
                <a:latin typeface="Constantia"/>
                <a:cs typeface="Constantia"/>
              </a:rPr>
              <a:t>.</a:t>
            </a:r>
            <a:endParaRPr sz="1400">
              <a:latin typeface="Constantia"/>
              <a:cs typeface="Constantia"/>
            </a:endParaRPr>
          </a:p>
          <a:p>
            <a:pPr marL="12700">
              <a:lnSpc>
                <a:spcPts val="1510"/>
              </a:lnSpc>
            </a:pPr>
            <a:r>
              <a:rPr sz="1400" b="1" spc="-20" dirty="0">
                <a:latin typeface="Constantia"/>
                <a:cs typeface="Constantia"/>
              </a:rPr>
              <a:t>Культурно-досуговая</a:t>
            </a:r>
            <a:r>
              <a:rPr sz="1400" b="1" spc="-105" dirty="0">
                <a:latin typeface="Constantia"/>
                <a:cs typeface="Constantia"/>
              </a:rPr>
              <a:t> </a:t>
            </a:r>
            <a:r>
              <a:rPr sz="1400" b="1" spc="-10" dirty="0">
                <a:latin typeface="Constantia"/>
                <a:cs typeface="Constantia"/>
              </a:rPr>
              <a:t>деятельность</a:t>
            </a:r>
            <a:r>
              <a:rPr sz="1400" b="1" spc="-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(досуги,</a:t>
            </a:r>
            <a:r>
              <a:rPr sz="1400" spc="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развлечения,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театрализованная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деятельность).</a:t>
            </a:r>
            <a:endParaRPr sz="1400">
              <a:latin typeface="Constantia"/>
              <a:cs typeface="Constantia"/>
            </a:endParaRPr>
          </a:p>
          <a:p>
            <a:pPr marL="287020" marR="671195">
              <a:lnSpc>
                <a:spcPct val="80000"/>
              </a:lnSpc>
              <a:spcBef>
                <a:spcPts val="165"/>
              </a:spcBef>
            </a:pPr>
            <a:r>
              <a:rPr sz="1400" spc="-10" dirty="0">
                <a:latin typeface="Constantia"/>
                <a:cs typeface="Constantia"/>
              </a:rPr>
              <a:t>Планируется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раз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неделю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как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закрепление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поставленной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образовательной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задачи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или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развлечение</a:t>
            </a:r>
            <a:r>
              <a:rPr sz="1400" spc="-10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для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воспитанников.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92054" y="446383"/>
            <a:ext cx="19443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2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-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я</a:t>
            </a:r>
            <a:r>
              <a:rPr spc="-7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pc="5" dirty="0">
                <a:solidFill>
                  <a:srgbClr val="000000"/>
                </a:solidFill>
                <a:latin typeface="Constantia"/>
                <a:cs typeface="Constantia"/>
              </a:rPr>
              <a:t>п</a:t>
            </a:r>
            <a:r>
              <a:rPr spc="-85" dirty="0">
                <a:solidFill>
                  <a:srgbClr val="000000"/>
                </a:solidFill>
                <a:latin typeface="Constantia"/>
                <a:cs typeface="Constantia"/>
              </a:rPr>
              <a:t>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л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о</a:t>
            </a:r>
            <a:r>
              <a:rPr spc="-5" dirty="0">
                <a:solidFill>
                  <a:srgbClr val="000000"/>
                </a:solidFill>
                <a:latin typeface="Constantia"/>
                <a:cs typeface="Constantia"/>
              </a:rPr>
              <a:t>ви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на</a:t>
            </a:r>
            <a:r>
              <a:rPr spc="-100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dirty="0">
                <a:solidFill>
                  <a:srgbClr val="000000"/>
                </a:solidFill>
                <a:latin typeface="Constantia"/>
                <a:cs typeface="Constantia"/>
              </a:rPr>
              <a:t>дня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7157" y="520870"/>
            <a:ext cx="8275320" cy="1946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z="1400" b="1" spc="-25" dirty="0">
                <a:latin typeface="Constantia"/>
                <a:cs typeface="Constantia"/>
              </a:rPr>
              <a:t>Третья</a:t>
            </a:r>
            <a:r>
              <a:rPr sz="1400" b="1" spc="495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графа</a:t>
            </a:r>
            <a:r>
              <a:rPr sz="1400" b="1" spc="51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–</a:t>
            </a:r>
            <a:r>
              <a:rPr sz="1400" spc="50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это</a:t>
            </a:r>
            <a:r>
              <a:rPr sz="1400" spc="4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планирование</a:t>
            </a:r>
            <a:r>
              <a:rPr sz="1400" spc="4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индивидуальной</a:t>
            </a:r>
            <a:r>
              <a:rPr sz="1400" spc="48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484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подгрупповой</a:t>
            </a:r>
            <a:r>
              <a:rPr sz="1400" spc="49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работы.</a:t>
            </a:r>
            <a:r>
              <a:rPr sz="1400" spc="509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Индивидуальная</a:t>
            </a:r>
            <a:endParaRPr sz="1400">
              <a:latin typeface="Constantia"/>
              <a:cs typeface="Constantia"/>
            </a:endParaRPr>
          </a:p>
          <a:p>
            <a:pPr marL="12700" marR="5080" algn="just">
              <a:lnSpc>
                <a:spcPct val="100000"/>
              </a:lnSpc>
            </a:pPr>
            <a:r>
              <a:rPr sz="1400" spc="-10" dirty="0">
                <a:latin typeface="Constantia"/>
                <a:cs typeface="Constantia"/>
              </a:rPr>
              <a:t>/подгрупповая</a:t>
            </a:r>
            <a:r>
              <a:rPr sz="1400" spc="-5" dirty="0">
                <a:latin typeface="Constantia"/>
                <a:cs typeface="Constantia"/>
              </a:rPr>
              <a:t> работа</a:t>
            </a:r>
            <a:r>
              <a:rPr sz="1400" dirty="0">
                <a:latin typeface="Constantia"/>
                <a:cs typeface="Constantia"/>
              </a:rPr>
              <a:t> с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детьми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планируется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spc="-20" dirty="0">
                <a:latin typeface="Constantia"/>
                <a:cs typeface="Constantia"/>
              </a:rPr>
              <a:t>согласно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образовательных,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воспитательных, </a:t>
            </a:r>
            <a:r>
              <a:rPr sz="1400" spc="-5" dirty="0">
                <a:latin typeface="Constantia"/>
                <a:cs typeface="Constantia"/>
              </a:rPr>
              <a:t> развивающих </a:t>
            </a:r>
            <a:r>
              <a:rPr sz="1400" spc="-15" dirty="0">
                <a:latin typeface="Constantia"/>
                <a:cs typeface="Constantia"/>
              </a:rPr>
              <a:t>задач,</a:t>
            </a:r>
            <a:r>
              <a:rPr sz="1400" spc="-10" dirty="0">
                <a:latin typeface="Constantia"/>
                <a:cs typeface="Constantia"/>
              </a:rPr>
              <a:t> педагогической </a:t>
            </a:r>
            <a:r>
              <a:rPr sz="1400" dirty="0">
                <a:latin typeface="Constantia"/>
                <a:cs typeface="Constantia"/>
              </a:rPr>
              <a:t>диагностики, </a:t>
            </a:r>
            <a:r>
              <a:rPr sz="1400" spc="-5" dirty="0">
                <a:latin typeface="Constantia"/>
                <a:cs typeface="Constantia"/>
              </a:rPr>
              <a:t>индивидуальных особенностей </a:t>
            </a:r>
            <a:r>
              <a:rPr sz="1400" spc="-10" dirty="0">
                <a:latin typeface="Constantia"/>
                <a:cs typeface="Constantia"/>
              </a:rPr>
              <a:t>воспитанников. </a:t>
            </a:r>
            <a:r>
              <a:rPr sz="1400" spc="-5" dirty="0">
                <a:latin typeface="Constantia"/>
                <a:cs typeface="Constantia"/>
              </a:rPr>
              <a:t> Эффективно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планировать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индивидуальную</a:t>
            </a:r>
            <a:r>
              <a:rPr sz="1400" dirty="0">
                <a:latin typeface="Constantia"/>
                <a:cs typeface="Constantia"/>
              </a:rPr>
              <a:t> работу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во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второй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половине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дня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с</a:t>
            </a:r>
            <a:r>
              <a:rPr sz="1400" spc="35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учетом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образовательных</a:t>
            </a:r>
            <a:r>
              <a:rPr sz="1400" spc="-7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областей.</a:t>
            </a:r>
            <a:endParaRPr sz="1400">
              <a:latin typeface="Constantia"/>
              <a:cs typeface="Constantia"/>
            </a:endParaRPr>
          </a:p>
          <a:p>
            <a:pPr marL="12700" marR="5080" algn="just">
              <a:lnSpc>
                <a:spcPct val="100000"/>
              </a:lnSpc>
            </a:pPr>
            <a:r>
              <a:rPr sz="1400" b="1" spc="-10" dirty="0">
                <a:latin typeface="Constantia"/>
                <a:cs typeface="Constantia"/>
              </a:rPr>
              <a:t>Четвёртая </a:t>
            </a:r>
            <a:r>
              <a:rPr sz="1400" b="1" spc="-5" dirty="0">
                <a:latin typeface="Constantia"/>
                <a:cs typeface="Constantia"/>
              </a:rPr>
              <a:t>графа </a:t>
            </a:r>
            <a:r>
              <a:rPr sz="1400" dirty="0">
                <a:latin typeface="Constantia"/>
                <a:cs typeface="Constantia"/>
              </a:rPr>
              <a:t>– </a:t>
            </a:r>
            <a:r>
              <a:rPr sz="1400" spc="-5" dirty="0">
                <a:latin typeface="Constantia"/>
                <a:cs typeface="Constantia"/>
              </a:rPr>
              <a:t>это </a:t>
            </a:r>
            <a:r>
              <a:rPr sz="1400" spc="-10" dirty="0">
                <a:latin typeface="Constantia"/>
                <a:cs typeface="Constantia"/>
              </a:rPr>
              <a:t>образовательный </a:t>
            </a:r>
            <a:r>
              <a:rPr sz="1400" spc="-35" dirty="0">
                <a:latin typeface="Constantia"/>
                <a:cs typeface="Constantia"/>
              </a:rPr>
              <a:t>результат. </a:t>
            </a:r>
            <a:r>
              <a:rPr sz="1400" spc="-10" dirty="0">
                <a:latin typeface="Constantia"/>
                <a:cs typeface="Constantia"/>
              </a:rPr>
              <a:t>Образовательный </a:t>
            </a:r>
            <a:r>
              <a:rPr sz="1400" spc="-30" dirty="0">
                <a:latin typeface="Constantia"/>
                <a:cs typeface="Constantia"/>
              </a:rPr>
              <a:t>результат </a:t>
            </a:r>
            <a:r>
              <a:rPr sz="1400" spc="-10" dirty="0">
                <a:latin typeface="Constantia"/>
                <a:cs typeface="Constantia"/>
              </a:rPr>
              <a:t>представляет </a:t>
            </a:r>
            <a:r>
              <a:rPr sz="1400" spc="-5" dirty="0">
                <a:latin typeface="Constantia"/>
                <a:cs typeface="Constantia"/>
              </a:rPr>
              <a:t>собой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те </a:t>
            </a:r>
            <a:r>
              <a:rPr sz="1400" spc="-10" dirty="0">
                <a:latin typeface="Constantia"/>
                <a:cs typeface="Constantia"/>
              </a:rPr>
              <a:t>цели </a:t>
            </a:r>
            <a:r>
              <a:rPr sz="1400" dirty="0">
                <a:latin typeface="Constantia"/>
                <a:cs typeface="Constantia"/>
              </a:rPr>
              <a:t>и </a:t>
            </a:r>
            <a:r>
              <a:rPr sz="1400" spc="-15" dirty="0">
                <a:latin typeface="Constantia"/>
                <a:cs typeface="Constantia"/>
              </a:rPr>
              <a:t>задачи, </a:t>
            </a:r>
            <a:r>
              <a:rPr sz="1400" spc="-10" dirty="0">
                <a:latin typeface="Constantia"/>
                <a:cs typeface="Constantia"/>
              </a:rPr>
              <a:t>которые </a:t>
            </a:r>
            <a:r>
              <a:rPr sz="1400" spc="-5" dirty="0">
                <a:latin typeface="Constantia"/>
                <a:cs typeface="Constantia"/>
              </a:rPr>
              <a:t>ставились </a:t>
            </a:r>
            <a:r>
              <a:rPr sz="1400" dirty="0">
                <a:latin typeface="Constantia"/>
                <a:cs typeface="Constantia"/>
              </a:rPr>
              <a:t>при </a:t>
            </a:r>
            <a:r>
              <a:rPr sz="1400" spc="-5" dirty="0">
                <a:latin typeface="Constantia"/>
                <a:cs typeface="Constantia"/>
              </a:rPr>
              <a:t>организации </a:t>
            </a:r>
            <a:r>
              <a:rPr sz="1400" spc="-10" dirty="0">
                <a:latin typeface="Constantia"/>
                <a:cs typeface="Constantia"/>
              </a:rPr>
              <a:t>различных </a:t>
            </a:r>
            <a:r>
              <a:rPr sz="1400" spc="-5" dirty="0">
                <a:latin typeface="Constantia"/>
                <a:cs typeface="Constantia"/>
              </a:rPr>
              <a:t>видов </a:t>
            </a:r>
            <a:r>
              <a:rPr sz="1400" spc="-15" dirty="0">
                <a:latin typeface="Constantia"/>
                <a:cs typeface="Constantia"/>
              </a:rPr>
              <a:t>детской </a:t>
            </a:r>
            <a:r>
              <a:rPr sz="1400" spc="-5" dirty="0">
                <a:latin typeface="Constantia"/>
                <a:cs typeface="Constantia"/>
              </a:rPr>
              <a:t>деятельности, </a:t>
            </a:r>
            <a:r>
              <a:rPr sz="1400" dirty="0">
                <a:latin typeface="Constantia"/>
                <a:cs typeface="Constantia"/>
              </a:rPr>
              <a:t>с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учетом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реализации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Программы.</a:t>
            </a:r>
            <a:endParaRPr sz="1400">
              <a:latin typeface="Constantia"/>
              <a:cs typeface="Constantia"/>
            </a:endParaRPr>
          </a:p>
          <a:p>
            <a:pPr marL="12700" algn="just">
              <a:lnSpc>
                <a:spcPct val="100000"/>
              </a:lnSpc>
            </a:pPr>
            <a:r>
              <a:rPr sz="1400" b="1" spc="-10" dirty="0">
                <a:latin typeface="Constantia"/>
                <a:cs typeface="Constantia"/>
              </a:rPr>
              <a:t>Пятая</a:t>
            </a:r>
            <a:r>
              <a:rPr sz="1400" b="1" spc="20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графа</a:t>
            </a:r>
            <a:r>
              <a:rPr sz="1400" b="1" spc="5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–</a:t>
            </a:r>
            <a:r>
              <a:rPr sz="1400" spc="4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это </a:t>
            </a:r>
            <a:r>
              <a:rPr sz="1400" dirty="0">
                <a:latin typeface="Constantia"/>
                <a:cs typeface="Constantia"/>
              </a:rPr>
              <a:t>формирование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развивающей</a:t>
            </a:r>
            <a:r>
              <a:rPr sz="1400" spc="1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предметно-пространственной</a:t>
            </a:r>
            <a:r>
              <a:rPr sz="1400" spc="2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среды.</a:t>
            </a:r>
            <a:r>
              <a:rPr sz="1400" spc="4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При</a:t>
            </a:r>
            <a:r>
              <a:rPr sz="1400" spc="2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создании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7157" y="2441782"/>
            <a:ext cx="578358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60805" algn="l"/>
                <a:tab pos="4063365" algn="l"/>
                <a:tab pos="4792980" algn="l"/>
              </a:tabLst>
            </a:pPr>
            <a:r>
              <a:rPr sz="1400" spc="-5" dirty="0">
                <a:latin typeface="Constantia"/>
                <a:cs typeface="Constantia"/>
              </a:rPr>
              <a:t>развивающей	предметно-пространственной	среды	</a:t>
            </a:r>
            <a:r>
              <a:rPr sz="1400" spc="-15" dirty="0">
                <a:latin typeface="Constantia"/>
                <a:cs typeface="Constantia"/>
              </a:rPr>
              <a:t>необходимо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7157" y="2655217"/>
            <a:ext cx="57950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Constantia"/>
                <a:cs typeface="Constantia"/>
              </a:rPr>
              <a:t>образовательного</a:t>
            </a:r>
            <a:r>
              <a:rPr sz="1400" spc="509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пространства</a:t>
            </a:r>
            <a:r>
              <a:rPr sz="1400" spc="5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групповой</a:t>
            </a:r>
            <a:r>
              <a:rPr sz="1400" spc="52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комнаты</a:t>
            </a:r>
            <a:r>
              <a:rPr sz="1400" spc="509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51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материалов,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6800" y="2868651"/>
            <a:ext cx="58185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91895" algn="l"/>
                <a:tab pos="1548765" algn="l"/>
                <a:tab pos="2508885" algn="l"/>
                <a:tab pos="3732529" algn="l"/>
                <a:tab pos="4607560" algn="l"/>
                <a:tab pos="5697220" algn="l"/>
              </a:tabLst>
            </a:pPr>
            <a:r>
              <a:rPr sz="1400" dirty="0">
                <a:latin typeface="Constantia"/>
                <a:cs typeface="Constantia"/>
              </a:rPr>
              <a:t>М</a:t>
            </a:r>
            <a:r>
              <a:rPr sz="1400" spc="-40" dirty="0">
                <a:latin typeface="Constantia"/>
                <a:cs typeface="Constantia"/>
              </a:rPr>
              <a:t>а</a:t>
            </a:r>
            <a:r>
              <a:rPr sz="1400" spc="-10" dirty="0">
                <a:latin typeface="Constantia"/>
                <a:cs typeface="Constantia"/>
              </a:rPr>
              <a:t>т</a:t>
            </a:r>
            <a:r>
              <a:rPr sz="1400" spc="-5" dirty="0">
                <a:latin typeface="Constantia"/>
                <a:cs typeface="Constantia"/>
              </a:rPr>
              <a:t>е</a:t>
            </a:r>
            <a:r>
              <a:rPr sz="1400" spc="-10" dirty="0">
                <a:latin typeface="Constantia"/>
                <a:cs typeface="Constantia"/>
              </a:rPr>
              <a:t>р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5" dirty="0">
                <a:latin typeface="Constantia"/>
                <a:cs typeface="Constantia"/>
              </a:rPr>
              <a:t>ал</a:t>
            </a:r>
            <a:r>
              <a:rPr sz="1400" dirty="0">
                <a:latin typeface="Constantia"/>
                <a:cs typeface="Constantia"/>
              </a:rPr>
              <a:t>ы	и	</a:t>
            </a:r>
            <a:r>
              <a:rPr sz="1400" spc="-5" dirty="0">
                <a:latin typeface="Constantia"/>
                <a:cs typeface="Constantia"/>
              </a:rPr>
              <a:t>и</a:t>
            </a:r>
            <a:r>
              <a:rPr sz="1400" dirty="0">
                <a:latin typeface="Constantia"/>
                <a:cs typeface="Constantia"/>
              </a:rPr>
              <a:t>г</a:t>
            </a:r>
            <a:r>
              <a:rPr sz="1400" spc="-30" dirty="0">
                <a:latin typeface="Constantia"/>
                <a:cs typeface="Constantia"/>
              </a:rPr>
              <a:t>р</a:t>
            </a:r>
            <a:r>
              <a:rPr sz="1400" spc="-5" dirty="0">
                <a:latin typeface="Constantia"/>
                <a:cs typeface="Constantia"/>
              </a:rPr>
              <a:t>уш</a:t>
            </a:r>
            <a:r>
              <a:rPr sz="1400" dirty="0">
                <a:latin typeface="Constantia"/>
                <a:cs typeface="Constantia"/>
              </a:rPr>
              <a:t>ки	н</a:t>
            </a:r>
            <a:r>
              <a:rPr sz="1400" spc="10" dirty="0">
                <a:latin typeface="Constantia"/>
                <a:cs typeface="Constantia"/>
              </a:rPr>
              <a:t>е</a:t>
            </a:r>
            <a:r>
              <a:rPr sz="1400" spc="-5" dirty="0">
                <a:latin typeface="Constantia"/>
                <a:cs typeface="Constantia"/>
              </a:rPr>
              <a:t>о</a:t>
            </a:r>
            <a:r>
              <a:rPr sz="1400" spc="-35" dirty="0">
                <a:latin typeface="Constantia"/>
                <a:cs typeface="Constantia"/>
              </a:rPr>
              <a:t>б</a:t>
            </a:r>
            <a:r>
              <a:rPr sz="1400" spc="-40" dirty="0">
                <a:latin typeface="Constantia"/>
                <a:cs typeface="Constantia"/>
              </a:rPr>
              <a:t>хо</a:t>
            </a:r>
            <a:r>
              <a:rPr sz="1400" dirty="0">
                <a:latin typeface="Constantia"/>
                <a:cs typeface="Constantia"/>
              </a:rPr>
              <a:t>д</a:t>
            </a:r>
            <a:r>
              <a:rPr sz="1400" spc="-5" dirty="0">
                <a:latin typeface="Constantia"/>
                <a:cs typeface="Constantia"/>
              </a:rPr>
              <a:t>им</a:t>
            </a:r>
            <a:r>
              <a:rPr sz="1400" dirty="0">
                <a:latin typeface="Constantia"/>
                <a:cs typeface="Constantia"/>
              </a:rPr>
              <a:t>о	</a:t>
            </a:r>
            <a:r>
              <a:rPr sz="1400" spc="-5" dirty="0">
                <a:latin typeface="Constantia"/>
                <a:cs typeface="Constantia"/>
              </a:rPr>
              <a:t>ме</a:t>
            </a:r>
            <a:r>
              <a:rPr sz="1400" dirty="0">
                <a:latin typeface="Constantia"/>
                <a:cs typeface="Constantia"/>
              </a:rPr>
              <a:t>н</a:t>
            </a:r>
            <a:r>
              <a:rPr sz="1400" spc="5" dirty="0">
                <a:latin typeface="Constantia"/>
                <a:cs typeface="Constantia"/>
              </a:rPr>
              <a:t>ят</a:t>
            </a:r>
            <a:r>
              <a:rPr sz="1400" spc="-5" dirty="0">
                <a:latin typeface="Constantia"/>
                <a:cs typeface="Constantia"/>
              </a:rPr>
              <a:t>ь</a:t>
            </a:r>
            <a:r>
              <a:rPr sz="1400" dirty="0">
                <a:latin typeface="Constantia"/>
                <a:cs typeface="Constantia"/>
              </a:rPr>
              <a:t>,	</a:t>
            </a:r>
            <a:r>
              <a:rPr sz="1400" spc="-5" dirty="0">
                <a:latin typeface="Constantia"/>
                <a:cs typeface="Constantia"/>
              </a:rPr>
              <a:t>о</a:t>
            </a:r>
            <a:r>
              <a:rPr sz="1400" dirty="0">
                <a:latin typeface="Constantia"/>
                <a:cs typeface="Constantia"/>
              </a:rPr>
              <a:t>бн</a:t>
            </a:r>
            <a:r>
              <a:rPr sz="1400" spc="-5" dirty="0">
                <a:latin typeface="Constantia"/>
                <a:cs typeface="Constantia"/>
              </a:rPr>
              <a:t>о</a:t>
            </a:r>
            <a:r>
              <a:rPr sz="1400" spc="-40" dirty="0">
                <a:latin typeface="Constantia"/>
                <a:cs typeface="Constantia"/>
              </a:rPr>
              <a:t>в</a:t>
            </a:r>
            <a:r>
              <a:rPr sz="1400" spc="-15" dirty="0">
                <a:latin typeface="Constantia"/>
                <a:cs typeface="Constantia"/>
              </a:rPr>
              <a:t>л</a:t>
            </a:r>
            <a:r>
              <a:rPr sz="1400" spc="5" dirty="0">
                <a:latin typeface="Constantia"/>
                <a:cs typeface="Constantia"/>
              </a:rPr>
              <a:t>ят</a:t>
            </a:r>
            <a:r>
              <a:rPr sz="1400" dirty="0">
                <a:latin typeface="Constantia"/>
                <a:cs typeface="Constantia"/>
              </a:rPr>
              <a:t>ь	и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89360" y="2441782"/>
            <a:ext cx="116332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7145" algn="ctr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onstantia"/>
                <a:cs typeface="Constantia"/>
              </a:rPr>
              <a:t>обеспечить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</a:t>
            </a:r>
            <a:r>
              <a:rPr sz="1400" dirty="0">
                <a:latin typeface="Constantia"/>
                <a:cs typeface="Constantia"/>
              </a:rPr>
              <a:t>б</a:t>
            </a:r>
            <a:r>
              <a:rPr sz="1400" spc="-5" dirty="0">
                <a:latin typeface="Constantia"/>
                <a:cs typeface="Constantia"/>
              </a:rPr>
              <a:t>о</a:t>
            </a:r>
            <a:r>
              <a:rPr sz="1400" spc="-30" dirty="0">
                <a:latin typeface="Constantia"/>
                <a:cs typeface="Constantia"/>
              </a:rPr>
              <a:t>р</a:t>
            </a:r>
            <a:r>
              <a:rPr sz="1400" spc="-65" dirty="0">
                <a:latin typeface="Constantia"/>
                <a:cs typeface="Constantia"/>
              </a:rPr>
              <a:t>у</a:t>
            </a:r>
            <a:r>
              <a:rPr sz="1400" spc="-15" dirty="0">
                <a:latin typeface="Constantia"/>
                <a:cs typeface="Constantia"/>
              </a:rPr>
              <a:t>д</a:t>
            </a:r>
            <a:r>
              <a:rPr sz="1400" spc="-5" dirty="0">
                <a:latin typeface="Constantia"/>
                <a:cs typeface="Constantia"/>
              </a:rPr>
              <a:t>о</a:t>
            </a:r>
            <a:r>
              <a:rPr sz="1400" dirty="0">
                <a:latin typeface="Constantia"/>
                <a:cs typeface="Constantia"/>
              </a:rPr>
              <a:t>в</a:t>
            </a:r>
            <a:r>
              <a:rPr sz="1400" spc="-5" dirty="0">
                <a:latin typeface="Constantia"/>
                <a:cs typeface="Constantia"/>
              </a:rPr>
              <a:t>а</a:t>
            </a:r>
            <a:r>
              <a:rPr sz="1400" dirty="0">
                <a:latin typeface="Constantia"/>
                <a:cs typeface="Constantia"/>
              </a:rPr>
              <a:t>н</a:t>
            </a:r>
            <a:r>
              <a:rPr sz="1400" spc="-5" dirty="0">
                <a:latin typeface="Constantia"/>
                <a:cs typeface="Constantia"/>
              </a:rPr>
              <a:t>и</a:t>
            </a:r>
            <a:r>
              <a:rPr sz="1400" dirty="0">
                <a:latin typeface="Constantia"/>
                <a:cs typeface="Constantia"/>
              </a:rPr>
              <a:t>я  </a:t>
            </a:r>
            <a:r>
              <a:rPr sz="1400" spc="-10" dirty="0">
                <a:latin typeface="Constantia"/>
                <a:cs typeface="Constantia"/>
              </a:rPr>
              <a:t>пополнять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37515" y="2441782"/>
            <a:ext cx="114427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30480" algn="just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Constantia"/>
                <a:cs typeface="Constantia"/>
              </a:rPr>
              <a:t>о</a:t>
            </a:r>
            <a:r>
              <a:rPr sz="1400" spc="-10" dirty="0">
                <a:latin typeface="Constantia"/>
                <a:cs typeface="Constantia"/>
              </a:rPr>
              <a:t>р</a:t>
            </a:r>
            <a:r>
              <a:rPr sz="1400" spc="-40" dirty="0">
                <a:latin typeface="Constantia"/>
                <a:cs typeface="Constantia"/>
              </a:rPr>
              <a:t>г</a:t>
            </a:r>
            <a:r>
              <a:rPr sz="1400" spc="-5" dirty="0">
                <a:latin typeface="Constantia"/>
                <a:cs typeface="Constantia"/>
              </a:rPr>
              <a:t>а</a:t>
            </a:r>
            <a:r>
              <a:rPr sz="1400" dirty="0">
                <a:latin typeface="Constantia"/>
                <a:cs typeface="Constantia"/>
              </a:rPr>
              <a:t>н</a:t>
            </a:r>
            <a:r>
              <a:rPr sz="1400" spc="-5" dirty="0">
                <a:latin typeface="Constantia"/>
                <a:cs typeface="Constantia"/>
              </a:rPr>
              <a:t>иза</a:t>
            </a:r>
            <a:r>
              <a:rPr sz="1400" spc="5" dirty="0">
                <a:latin typeface="Constantia"/>
                <a:cs typeface="Constantia"/>
              </a:rPr>
              <a:t>ц</a:t>
            </a:r>
            <a:r>
              <a:rPr sz="1400" dirty="0">
                <a:latin typeface="Constantia"/>
                <a:cs typeface="Constantia"/>
              </a:rPr>
              <a:t>ию  и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инвентаря.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еженедельно,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6622" y="3082086"/>
            <a:ext cx="8279130" cy="34397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335" marR="9525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Constantia"/>
                <a:cs typeface="Constantia"/>
              </a:rPr>
              <a:t>учитывая</a:t>
            </a:r>
            <a:r>
              <a:rPr sz="1400" spc="19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воспитательные,</a:t>
            </a:r>
            <a:r>
              <a:rPr sz="1400" spc="22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образовательные,</a:t>
            </a:r>
            <a:r>
              <a:rPr sz="1400" spc="21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развивающие</a:t>
            </a:r>
            <a:r>
              <a:rPr sz="1400" spc="18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задачи</a:t>
            </a:r>
            <a:r>
              <a:rPr sz="1400" spc="19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2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индивидуальные</a:t>
            </a:r>
            <a:r>
              <a:rPr sz="1400" spc="18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особенности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детей.</a:t>
            </a:r>
            <a:endParaRPr sz="1400">
              <a:latin typeface="Constantia"/>
              <a:cs typeface="Constantia"/>
            </a:endParaRPr>
          </a:p>
          <a:p>
            <a:pPr marL="13335">
              <a:lnSpc>
                <a:spcPct val="100000"/>
              </a:lnSpc>
            </a:pPr>
            <a:r>
              <a:rPr sz="1400" spc="-5" dirty="0">
                <a:latin typeface="Constantia"/>
                <a:cs typeface="Constantia"/>
              </a:rPr>
              <a:t>Примерный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перечень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пространств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для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организации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развивающей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предметно-пространной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среды:</a:t>
            </a:r>
            <a:endParaRPr sz="1400">
              <a:latin typeface="Constantia"/>
              <a:cs typeface="Constantia"/>
            </a:endParaRPr>
          </a:p>
          <a:p>
            <a:pPr marL="12700" marR="9525">
              <a:lnSpc>
                <a:spcPct val="100000"/>
              </a:lnSpc>
              <a:buChar char="–"/>
              <a:tabLst>
                <a:tab pos="216535" algn="l"/>
              </a:tabLst>
            </a:pPr>
            <a:r>
              <a:rPr sz="1400" spc="-10" dirty="0">
                <a:latin typeface="Constantia"/>
                <a:cs typeface="Constantia"/>
              </a:rPr>
              <a:t>сюжетно-ролевые</a:t>
            </a:r>
            <a:r>
              <a:rPr sz="1400" spc="15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16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режиссерские</a:t>
            </a:r>
            <a:r>
              <a:rPr sz="1400" spc="14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игры</a:t>
            </a:r>
            <a:r>
              <a:rPr sz="1400" spc="15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(театрализованная</a:t>
            </a:r>
            <a:r>
              <a:rPr sz="1400" spc="16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деятельность,</a:t>
            </a:r>
            <a:r>
              <a:rPr sz="1400" spc="18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ряжение,</a:t>
            </a:r>
            <a:r>
              <a:rPr sz="1400" spc="18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освоение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социальных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ролей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профессий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пр.);</a:t>
            </a:r>
            <a:endParaRPr sz="1400">
              <a:latin typeface="Constantia"/>
              <a:cs typeface="Constantia"/>
            </a:endParaRPr>
          </a:p>
          <a:p>
            <a:pPr marL="12700" marR="12700">
              <a:lnSpc>
                <a:spcPct val="100000"/>
              </a:lnSpc>
              <a:buChar char="–"/>
              <a:tabLst>
                <a:tab pos="187325" algn="l"/>
              </a:tabLst>
            </a:pPr>
            <a:r>
              <a:rPr sz="1400" spc="-10" dirty="0">
                <a:latin typeface="Constantia"/>
                <a:cs typeface="Constantia"/>
              </a:rPr>
              <a:t>познавательная</a:t>
            </a:r>
            <a:r>
              <a:rPr sz="1400" spc="29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активность</a:t>
            </a:r>
            <a:r>
              <a:rPr sz="1400" spc="27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(экспериментирование</a:t>
            </a:r>
            <a:r>
              <a:rPr sz="1400" spc="28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с</a:t>
            </a:r>
            <a:r>
              <a:rPr sz="1400" spc="29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различными</a:t>
            </a:r>
            <a:r>
              <a:rPr sz="1400" spc="29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материалами,</a:t>
            </a:r>
            <a:r>
              <a:rPr sz="1400" spc="32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развитие</a:t>
            </a:r>
            <a:r>
              <a:rPr sz="1400" spc="29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речи,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наблюдение</a:t>
            </a:r>
            <a:r>
              <a:rPr sz="1400" spc="-10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за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природными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явлениями,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развитие</a:t>
            </a:r>
            <a:r>
              <a:rPr sz="1400" spc="-6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математических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представлений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пр.);</a:t>
            </a:r>
            <a:endParaRPr sz="1400">
              <a:latin typeface="Constantia"/>
              <a:cs typeface="Constantia"/>
            </a:endParaRPr>
          </a:p>
          <a:p>
            <a:pPr marL="12700" marR="8890" algn="just">
              <a:lnSpc>
                <a:spcPct val="100000"/>
              </a:lnSpc>
              <a:buChar char="–"/>
              <a:tabLst>
                <a:tab pos="156210" algn="l"/>
              </a:tabLst>
            </a:pPr>
            <a:r>
              <a:rPr sz="1400" spc="-10" dirty="0">
                <a:latin typeface="Constantia"/>
                <a:cs typeface="Constantia"/>
              </a:rPr>
              <a:t>самостоятельная </a:t>
            </a:r>
            <a:r>
              <a:rPr sz="1400" spc="-5" dirty="0">
                <a:latin typeface="Constantia"/>
                <a:cs typeface="Constantia"/>
              </a:rPr>
              <a:t>деятельность </a:t>
            </a:r>
            <a:r>
              <a:rPr sz="1400" spc="-10" dirty="0">
                <a:latin typeface="Constantia"/>
                <a:cs typeface="Constantia"/>
              </a:rPr>
              <a:t>детей </a:t>
            </a:r>
            <a:r>
              <a:rPr sz="1400" spc="-5" dirty="0">
                <a:latin typeface="Constantia"/>
                <a:cs typeface="Constantia"/>
              </a:rPr>
              <a:t>(конструирование </a:t>
            </a:r>
            <a:r>
              <a:rPr sz="1400" dirty="0">
                <a:latin typeface="Constantia"/>
                <a:cs typeface="Constantia"/>
              </a:rPr>
              <a:t>из </a:t>
            </a:r>
            <a:r>
              <a:rPr sz="1400" spc="-10" dirty="0">
                <a:latin typeface="Constantia"/>
                <a:cs typeface="Constantia"/>
              </a:rPr>
              <a:t>различных материалов, художественно- </a:t>
            </a:r>
            <a:r>
              <a:rPr sz="1400" spc="-5" dirty="0">
                <a:latin typeface="Constantia"/>
                <a:cs typeface="Constantia"/>
              </a:rPr>
              <a:t> продуктивная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деятельность,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ознакомление</a:t>
            </a:r>
            <a:r>
              <a:rPr sz="1400" dirty="0">
                <a:latin typeface="Constantia"/>
                <a:cs typeface="Constantia"/>
              </a:rPr>
              <a:t> с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литературой,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выставка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детского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творчества,</a:t>
            </a:r>
            <a:r>
              <a:rPr sz="1400" dirty="0">
                <a:latin typeface="Constantia"/>
                <a:cs typeface="Constantia"/>
              </a:rPr>
              <a:t> центр 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патриотического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воспитания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пр.);</a:t>
            </a:r>
            <a:endParaRPr sz="1400">
              <a:latin typeface="Constantia"/>
              <a:cs typeface="Constantia"/>
            </a:endParaRPr>
          </a:p>
          <a:p>
            <a:pPr marL="137795" indent="-125095" algn="just">
              <a:lnSpc>
                <a:spcPts val="1675"/>
              </a:lnSpc>
              <a:spcBef>
                <a:spcPts val="5"/>
              </a:spcBef>
              <a:buChar char="–"/>
              <a:tabLst>
                <a:tab pos="138430" algn="l"/>
              </a:tabLst>
            </a:pPr>
            <a:r>
              <a:rPr sz="1400" spc="-10" dirty="0">
                <a:latin typeface="Constantia"/>
                <a:cs typeface="Constantia"/>
              </a:rPr>
              <a:t>двигательная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активность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(спортивные</a:t>
            </a:r>
            <a:r>
              <a:rPr sz="1400" spc="-6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игры,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соревнования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пр.);</a:t>
            </a:r>
            <a:endParaRPr sz="1400">
              <a:latin typeface="Constantia"/>
              <a:cs typeface="Constantia"/>
            </a:endParaRPr>
          </a:p>
          <a:p>
            <a:pPr marL="13970" marR="13335" indent="-1270" algn="just">
              <a:lnSpc>
                <a:spcPts val="1680"/>
              </a:lnSpc>
              <a:spcBef>
                <a:spcPts val="50"/>
              </a:spcBef>
              <a:buChar char="–"/>
              <a:tabLst>
                <a:tab pos="236220" algn="l"/>
              </a:tabLst>
            </a:pPr>
            <a:r>
              <a:rPr sz="1400" spc="-10" dirty="0">
                <a:latin typeface="Constantia"/>
                <a:cs typeface="Constantia"/>
              </a:rPr>
              <a:t>настольно-печатные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развивающие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игры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(рассматривание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иллюстрированного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материала,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дидактические</a:t>
            </a:r>
            <a:r>
              <a:rPr sz="1400" spc="-1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игры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пр.);</a:t>
            </a:r>
            <a:endParaRPr sz="1400">
              <a:latin typeface="Constantia"/>
              <a:cs typeface="Constantia"/>
            </a:endParaRPr>
          </a:p>
          <a:p>
            <a:pPr marL="14604" marR="5080" indent="-635" algn="just">
              <a:lnSpc>
                <a:spcPts val="1680"/>
              </a:lnSpc>
              <a:buChar char="–"/>
              <a:tabLst>
                <a:tab pos="307340" algn="l"/>
              </a:tabLst>
            </a:pPr>
            <a:r>
              <a:rPr sz="1400" spc="-5" dirty="0">
                <a:latin typeface="Constantia"/>
                <a:cs typeface="Constantia"/>
              </a:rPr>
              <a:t>экспериментирование</a:t>
            </a:r>
            <a:r>
              <a:rPr sz="1400" dirty="0">
                <a:latin typeface="Constantia"/>
                <a:cs typeface="Constantia"/>
              </a:rPr>
              <a:t> и</a:t>
            </a:r>
            <a:r>
              <a:rPr sz="1400" spc="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наблюдение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за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природными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явлениями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(экспериментальные </a:t>
            </a:r>
            <a:r>
              <a:rPr sz="140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лаборатории,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календарь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природы,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центры</a:t>
            </a:r>
            <a:r>
              <a:rPr sz="1400" spc="-6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для</a:t>
            </a:r>
            <a:r>
              <a:rPr sz="1400" spc="-6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организации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различных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проектов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пр.);</a:t>
            </a:r>
            <a:endParaRPr sz="1400">
              <a:latin typeface="Constantia"/>
              <a:cs typeface="Constantia"/>
            </a:endParaRPr>
          </a:p>
          <a:p>
            <a:pPr marL="142875" indent="-128905" algn="just">
              <a:lnSpc>
                <a:spcPts val="1625"/>
              </a:lnSpc>
              <a:buChar char="–"/>
              <a:tabLst>
                <a:tab pos="143510" algn="l"/>
              </a:tabLst>
            </a:pPr>
            <a:r>
              <a:rPr sz="1400" spc="-15" dirty="0">
                <a:latin typeface="Constantia"/>
                <a:cs typeface="Constantia"/>
              </a:rPr>
              <a:t>отдых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(уединение,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общение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5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пр.).</a:t>
            </a:r>
            <a:endParaRPr sz="1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07932" y="136503"/>
          <a:ext cx="8735060" cy="67284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8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8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8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5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55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5280">
                <a:tc rowSpan="2">
                  <a:txBody>
                    <a:bodyPr/>
                    <a:lstStyle/>
                    <a:p>
                      <a:pPr marL="227329">
                        <a:lnSpc>
                          <a:spcPts val="1265"/>
                        </a:lnSpc>
                      </a:pPr>
                      <a:r>
                        <a:rPr sz="1100" b="1" spc="-10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b="1" spc="-10" dirty="0">
                          <a:latin typeface="Tahoma"/>
                          <a:cs typeface="Tahoma"/>
                        </a:rPr>
                        <a:t>ж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имные</a:t>
                      </a:r>
                      <a:r>
                        <a:rPr sz="11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моменты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2400300" marR="527685" indent="-1842770">
                        <a:lnSpc>
                          <a:spcPts val="1270"/>
                        </a:lnSpc>
                      </a:pPr>
                      <a:r>
                        <a:rPr sz="1100" b="1" dirty="0">
                          <a:latin typeface="Tahoma"/>
                          <a:cs typeface="Tahoma"/>
                        </a:rPr>
                        <a:t>Совместная</a:t>
                      </a:r>
                      <a:r>
                        <a:rPr sz="11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деятельность</a:t>
                      </a:r>
                      <a:r>
                        <a:rPr sz="11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воспитателя</a:t>
                      </a:r>
                      <a:r>
                        <a:rPr sz="11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1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воспитанников</a:t>
                      </a:r>
                      <a:r>
                        <a:rPr sz="11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учётом</a:t>
                      </a:r>
                      <a:r>
                        <a:rPr sz="11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интеграции </a:t>
                      </a:r>
                      <a:r>
                        <a:rPr sz="1100" b="1" spc="-3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spc="-5" dirty="0">
                          <a:latin typeface="Tahoma"/>
                          <a:cs typeface="Tahoma"/>
                        </a:rPr>
                        <a:t>образовательных</a:t>
                      </a:r>
                      <a:r>
                        <a:rPr sz="11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b="1" dirty="0">
                          <a:latin typeface="Tahoma"/>
                          <a:cs typeface="Tahoma"/>
                        </a:rPr>
                        <a:t>областей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82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 marR="103505">
                        <a:lnSpc>
                          <a:spcPct val="988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Групповая/подгрупповая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работа с учётом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интеграции пяти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образовательных</a:t>
                      </a:r>
                      <a:r>
                        <a:rPr sz="11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областей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 marR="103505">
                        <a:lnSpc>
                          <a:spcPct val="98200"/>
                        </a:lnSpc>
                        <a:spcBef>
                          <a:spcPts val="15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Индивидуальная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работа с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учетом интеграции пяти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образовательных</a:t>
                      </a:r>
                      <a:r>
                        <a:rPr sz="11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областей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 marR="234950">
                        <a:lnSpc>
                          <a:spcPts val="1270"/>
                        </a:lnSpc>
                        <a:spcBef>
                          <a:spcPts val="75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Образовательный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результат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 marR="208915">
                        <a:lnSpc>
                          <a:spcPct val="99100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Формирование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развивающей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предметно-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про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тр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нной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среды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318">
                <a:tc>
                  <a:txBody>
                    <a:bodyPr/>
                    <a:lstStyle/>
                    <a:p>
                      <a:pPr marL="65405">
                        <a:lnSpc>
                          <a:spcPts val="126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Утро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радостных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встреч;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27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Беседы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(темы)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65405">
                        <a:lnSpc>
                          <a:spcPts val="1265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Индивидуальная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65405" marR="431165">
                        <a:lnSpc>
                          <a:spcPct val="99600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работа с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детьми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планируется согласно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образовательных,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воспитательных,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развивающих задач,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педагогической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диагностики,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индивидуальных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особенностей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воспитанников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43815" marR="110489">
                        <a:lnSpc>
                          <a:spcPct val="996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П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авл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б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ой  те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цели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задачи,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которые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ставились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при организации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различных видов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детской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деятельности,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учетом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реализации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Программы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65405" marR="12700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создании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развивающей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предметно-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пространственной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среды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дошкольной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образовательной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организации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необходимо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обеспечить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реализацию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образовательного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пространства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групповой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комнаты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материалов,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 оборудования 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инвентаря.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5405" marR="81280">
                        <a:lnSpc>
                          <a:spcPct val="9930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Материалы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игрушки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бх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имо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м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ь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,  обновлять и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пополнять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еженедельно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931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утренняя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гимнастика;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5405">
                        <a:lnSpc>
                          <a:spcPts val="124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пальчиковые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игры;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478155">
                        <a:lnSpc>
                          <a:spcPts val="1270"/>
                        </a:lnSpc>
                        <a:spcBef>
                          <a:spcPts val="73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Утр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нн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я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имн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тика 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(комплекс)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8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54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гигиенические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процедуры;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791845">
                        <a:lnSpc>
                          <a:spcPts val="1270"/>
                        </a:lnSpc>
                        <a:spcBef>
                          <a:spcPts val="10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Пальчиковые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игры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(комплекс)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931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трудовые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поручения;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5405">
                        <a:lnSpc>
                          <a:spcPts val="1305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завтрак;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игры.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67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107950">
                        <a:lnSpc>
                          <a:spcPts val="1270"/>
                        </a:lnSpc>
                        <a:spcBef>
                          <a:spcPts val="790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Организация гигиенически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процедур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003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011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Второй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завтрак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416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369570">
                        <a:lnSpc>
                          <a:spcPts val="1270"/>
                        </a:lnSpc>
                        <a:spcBef>
                          <a:spcPts val="165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Организация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трудовых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поручений,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дежурств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6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735330">
                        <a:lnSpc>
                          <a:spcPts val="1270"/>
                        </a:lnSpc>
                        <a:spcBef>
                          <a:spcPts val="705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Завтрак. Игровая </a:t>
                      </a:r>
                      <a:r>
                        <a:rPr sz="1100" spc="-3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124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Второй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завтрак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2843">
                <a:tc>
                  <a:txBody>
                    <a:bodyPr/>
                    <a:lstStyle/>
                    <a:p>
                      <a:pPr marL="65405">
                        <a:lnSpc>
                          <a:spcPts val="1280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Подготовка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прогулке;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5405">
                        <a:lnSpc>
                          <a:spcPts val="122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Прогулка: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504825">
                        <a:lnSpc>
                          <a:spcPts val="127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Наблюдение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(живая,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неживая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природа)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30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185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Труд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природе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07681">
                <a:tc>
                  <a:txBody>
                    <a:bodyPr/>
                    <a:lstStyle/>
                    <a:p>
                      <a:pPr marL="65405" marR="241300">
                        <a:lnSpc>
                          <a:spcPts val="132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наблюдения,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труд,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игры,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индивидуальная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работа,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5405" marR="257175">
                        <a:lnSpc>
                          <a:spcPts val="1270"/>
                        </a:lnSpc>
                        <a:spcBef>
                          <a:spcPts val="4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физкультурно-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оздоровительная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работа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5405" marR="185420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Индивидуальная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работа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детьми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5405" marR="187960">
                        <a:lnSpc>
                          <a:spcPts val="1270"/>
                        </a:lnSpc>
                      </a:pPr>
                      <a:r>
                        <a:rPr sz="1100" spc="-5" dirty="0">
                          <a:latin typeface="Tahoma"/>
                          <a:cs typeface="Tahoma"/>
                        </a:rPr>
                        <a:t>Самостоятельная игровая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деятельность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EF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212205"/>
            <a:chOff x="0" y="0"/>
            <a:chExt cx="9144000" cy="6212205"/>
          </a:xfrm>
        </p:grpSpPr>
        <p:sp>
          <p:nvSpPr>
            <p:cNvPr id="3" name="object 3"/>
            <p:cNvSpPr/>
            <p:nvPr/>
          </p:nvSpPr>
          <p:spPr>
            <a:xfrm>
              <a:off x="1619644" y="642918"/>
              <a:ext cx="0" cy="5568950"/>
            </a:xfrm>
            <a:custGeom>
              <a:avLst/>
              <a:gdLst/>
              <a:ahLst/>
              <a:cxnLst/>
              <a:rect l="l" t="t" r="r" b="b"/>
              <a:pathLst>
                <a:path h="5568950">
                  <a:moveTo>
                    <a:pt x="0" y="0"/>
                  </a:moveTo>
                  <a:lnTo>
                    <a:pt x="0" y="5568950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595034" y="642918"/>
              <a:ext cx="0" cy="5568950"/>
            </a:xfrm>
            <a:custGeom>
              <a:avLst/>
              <a:gdLst/>
              <a:ahLst/>
              <a:cxnLst/>
              <a:rect l="l" t="t" r="r" b="b"/>
              <a:pathLst>
                <a:path h="5568950">
                  <a:moveTo>
                    <a:pt x="0" y="0"/>
                  </a:moveTo>
                  <a:lnTo>
                    <a:pt x="0" y="55689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570424" y="642918"/>
              <a:ext cx="0" cy="5568950"/>
            </a:xfrm>
            <a:custGeom>
              <a:avLst/>
              <a:gdLst/>
              <a:ahLst/>
              <a:cxnLst/>
              <a:rect l="l" t="t" r="r" b="b"/>
              <a:pathLst>
                <a:path h="5568950">
                  <a:moveTo>
                    <a:pt x="0" y="0"/>
                  </a:moveTo>
                  <a:lnTo>
                    <a:pt x="0" y="55689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071478" y="642919"/>
              <a:ext cx="0" cy="5568950"/>
            </a:xfrm>
            <a:custGeom>
              <a:avLst/>
              <a:gdLst/>
              <a:ahLst/>
              <a:cxnLst/>
              <a:rect l="l" t="t" r="r" b="b"/>
              <a:pathLst>
                <a:path h="5568950">
                  <a:moveTo>
                    <a:pt x="0" y="0"/>
                  </a:moveTo>
                  <a:lnTo>
                    <a:pt x="0" y="55689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57157" y="642919"/>
              <a:ext cx="0" cy="5568950"/>
            </a:xfrm>
            <a:custGeom>
              <a:avLst/>
              <a:gdLst/>
              <a:ahLst/>
              <a:cxnLst/>
              <a:rect l="l" t="t" r="r" b="b"/>
              <a:pathLst>
                <a:path h="5568950">
                  <a:moveTo>
                    <a:pt x="0" y="0"/>
                  </a:moveTo>
                  <a:lnTo>
                    <a:pt x="0" y="55689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572529" y="642919"/>
              <a:ext cx="0" cy="5568950"/>
            </a:xfrm>
            <a:custGeom>
              <a:avLst/>
              <a:gdLst/>
              <a:ahLst/>
              <a:cxnLst/>
              <a:rect l="l" t="t" r="r" b="b"/>
              <a:pathLst>
                <a:path h="5568950">
                  <a:moveTo>
                    <a:pt x="0" y="0"/>
                  </a:moveTo>
                  <a:lnTo>
                    <a:pt x="0" y="55689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50807" y="6205520"/>
              <a:ext cx="8228330" cy="0"/>
            </a:xfrm>
            <a:custGeom>
              <a:avLst/>
              <a:gdLst/>
              <a:ahLst/>
              <a:cxnLst/>
              <a:rect l="l" t="t" r="r" b="b"/>
              <a:pathLst>
                <a:path w="8228330">
                  <a:moveTo>
                    <a:pt x="0" y="0"/>
                  </a:moveTo>
                  <a:lnTo>
                    <a:pt x="822807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10442" y="628694"/>
            <a:ext cx="1007110" cy="3556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1270"/>
              </a:lnSpc>
              <a:spcBef>
                <a:spcPts val="185"/>
              </a:spcBef>
            </a:pPr>
            <a:r>
              <a:rPr sz="1100" b="1" dirty="0">
                <a:latin typeface="Tahoma"/>
                <a:cs typeface="Tahoma"/>
              </a:rPr>
              <a:t>2-я</a:t>
            </a:r>
            <a:r>
              <a:rPr sz="1100" b="1" spc="-25" dirty="0">
                <a:latin typeface="Tahoma"/>
                <a:cs typeface="Tahoma"/>
              </a:rPr>
              <a:t> </a:t>
            </a:r>
            <a:r>
              <a:rPr sz="1100" b="1" spc="-10" dirty="0">
                <a:latin typeface="Tahoma"/>
                <a:cs typeface="Tahoma"/>
              </a:rPr>
              <a:t>п</a:t>
            </a:r>
            <a:r>
              <a:rPr sz="1100" b="1" dirty="0">
                <a:latin typeface="Tahoma"/>
                <a:cs typeface="Tahoma"/>
              </a:rPr>
              <a:t>о</a:t>
            </a:r>
            <a:r>
              <a:rPr sz="1100" b="1" spc="-5" dirty="0">
                <a:latin typeface="Tahoma"/>
                <a:cs typeface="Tahoma"/>
              </a:rPr>
              <a:t>л</a:t>
            </a:r>
            <a:r>
              <a:rPr sz="1100" b="1" dirty="0">
                <a:latin typeface="Tahoma"/>
                <a:cs typeface="Tahoma"/>
              </a:rPr>
              <a:t>овина  дня: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0442" y="1116337"/>
            <a:ext cx="995680" cy="3556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1270"/>
              </a:lnSpc>
              <a:spcBef>
                <a:spcPts val="185"/>
              </a:spcBef>
            </a:pPr>
            <a:r>
              <a:rPr sz="1100" spc="-5" dirty="0">
                <a:latin typeface="Tahoma"/>
                <a:cs typeface="Tahoma"/>
              </a:rPr>
              <a:t>Возвращение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с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прогулки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0442" y="1597952"/>
            <a:ext cx="3536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Tahoma"/>
                <a:cs typeface="Tahoma"/>
              </a:rPr>
              <a:t>О</a:t>
            </a:r>
            <a:r>
              <a:rPr sz="1100" spc="5" dirty="0">
                <a:latin typeface="Tahoma"/>
                <a:cs typeface="Tahoma"/>
              </a:rPr>
              <a:t>б</a:t>
            </a:r>
            <a:r>
              <a:rPr sz="1100" spc="-10" dirty="0">
                <a:latin typeface="Tahoma"/>
                <a:cs typeface="Tahoma"/>
              </a:rPr>
              <a:t>е</a:t>
            </a:r>
            <a:r>
              <a:rPr sz="1100" dirty="0">
                <a:latin typeface="Tahoma"/>
                <a:cs typeface="Tahoma"/>
              </a:rPr>
              <a:t>д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0442" y="1924076"/>
            <a:ext cx="1076325" cy="52324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>
              <a:lnSpc>
                <a:spcPct val="98200"/>
              </a:lnSpc>
              <a:spcBef>
                <a:spcPts val="125"/>
              </a:spcBef>
            </a:pPr>
            <a:r>
              <a:rPr sz="1100" spc="-5" dirty="0">
                <a:latin typeface="Tahoma"/>
                <a:cs typeface="Tahoma"/>
              </a:rPr>
              <a:t>Вза</a:t>
            </a:r>
            <a:r>
              <a:rPr sz="1100" dirty="0">
                <a:latin typeface="Tahoma"/>
                <a:cs typeface="Tahoma"/>
              </a:rPr>
              <a:t>имо</a:t>
            </a:r>
            <a:r>
              <a:rPr sz="1100" spc="-5" dirty="0">
                <a:latin typeface="Tahoma"/>
                <a:cs typeface="Tahoma"/>
              </a:rPr>
              <a:t>де</a:t>
            </a:r>
            <a:r>
              <a:rPr sz="1100" dirty="0">
                <a:latin typeface="Tahoma"/>
                <a:cs typeface="Tahoma"/>
              </a:rPr>
              <a:t>й</a:t>
            </a:r>
            <a:r>
              <a:rPr sz="1100" spc="-10" dirty="0">
                <a:latin typeface="Tahoma"/>
                <a:cs typeface="Tahoma"/>
              </a:rPr>
              <a:t>с</a:t>
            </a:r>
            <a:r>
              <a:rPr sz="1100" dirty="0">
                <a:latin typeface="Tahoma"/>
                <a:cs typeface="Tahoma"/>
              </a:rPr>
              <a:t>т</a:t>
            </a:r>
            <a:r>
              <a:rPr sz="1100" spc="-5" dirty="0">
                <a:latin typeface="Tahoma"/>
                <a:cs typeface="Tahoma"/>
              </a:rPr>
              <a:t>в</a:t>
            </a:r>
            <a:r>
              <a:rPr sz="1100" dirty="0">
                <a:latin typeface="Tahoma"/>
                <a:cs typeface="Tahoma"/>
              </a:rPr>
              <a:t>ие  с </a:t>
            </a:r>
            <a:r>
              <a:rPr sz="1100" spc="-5" dirty="0">
                <a:latin typeface="Tahoma"/>
                <a:cs typeface="Tahoma"/>
              </a:rPr>
              <a:t>детьми перед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сном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10442" y="2573379"/>
            <a:ext cx="2647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Tahoma"/>
                <a:cs typeface="Tahoma"/>
              </a:rPr>
              <a:t>С</a:t>
            </a:r>
            <a:r>
              <a:rPr sz="1100" dirty="0">
                <a:latin typeface="Tahoma"/>
                <a:cs typeface="Tahoma"/>
              </a:rPr>
              <a:t>он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10442" y="2899503"/>
            <a:ext cx="1163320" cy="1026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300"/>
              </a:lnSpc>
              <a:spcBef>
                <a:spcPts val="110"/>
              </a:spcBef>
            </a:pPr>
            <a:r>
              <a:rPr sz="1100" spc="-5" dirty="0">
                <a:latin typeface="Tahoma"/>
                <a:cs typeface="Tahoma"/>
              </a:rPr>
              <a:t>Постепенный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подъем, </a:t>
            </a:r>
            <a:r>
              <a:rPr sz="1100" dirty="0">
                <a:latin typeface="Tahoma"/>
                <a:cs typeface="Tahoma"/>
              </a:rPr>
              <a:t> воздушные,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о</a:t>
            </a:r>
            <a:r>
              <a:rPr sz="1100" spc="-5" dirty="0">
                <a:latin typeface="Tahoma"/>
                <a:cs typeface="Tahoma"/>
              </a:rPr>
              <a:t>зд</a:t>
            </a:r>
            <a:r>
              <a:rPr sz="1100" dirty="0">
                <a:latin typeface="Tahoma"/>
                <a:cs typeface="Tahoma"/>
              </a:rPr>
              <a:t>оро</a:t>
            </a:r>
            <a:r>
              <a:rPr sz="1100" spc="-5" dirty="0">
                <a:latin typeface="Tahoma"/>
                <a:cs typeface="Tahoma"/>
              </a:rPr>
              <a:t>в</a:t>
            </a:r>
            <a:r>
              <a:rPr sz="1100" dirty="0">
                <a:latin typeface="Tahoma"/>
                <a:cs typeface="Tahoma"/>
              </a:rPr>
              <a:t>ит</a:t>
            </a:r>
            <a:r>
              <a:rPr sz="1100" spc="-5" dirty="0">
                <a:latin typeface="Tahoma"/>
                <a:cs typeface="Tahoma"/>
              </a:rPr>
              <a:t>ель</a:t>
            </a:r>
            <a:r>
              <a:rPr sz="1100" dirty="0">
                <a:latin typeface="Tahoma"/>
                <a:cs typeface="Tahoma"/>
              </a:rPr>
              <a:t>ные  и </a:t>
            </a:r>
            <a:r>
              <a:rPr sz="1100" spc="-5" dirty="0">
                <a:latin typeface="Tahoma"/>
                <a:cs typeface="Tahoma"/>
              </a:rPr>
              <a:t>закаливающие </a:t>
            </a:r>
            <a:r>
              <a:rPr sz="1100" dirty="0">
                <a:latin typeface="Tahoma"/>
                <a:cs typeface="Tahoma"/>
              </a:rPr>
              <a:t> процедуры,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0442" y="4057901"/>
            <a:ext cx="1122045" cy="6908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>
              <a:lnSpc>
                <a:spcPct val="98800"/>
              </a:lnSpc>
              <a:spcBef>
                <a:spcPts val="120"/>
              </a:spcBef>
            </a:pPr>
            <a:r>
              <a:rPr sz="1100" dirty="0">
                <a:latin typeface="Tahoma"/>
                <a:cs typeface="Tahoma"/>
              </a:rPr>
              <a:t>игры,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10" dirty="0">
                <a:latin typeface="Tahoma"/>
                <a:cs typeface="Tahoma"/>
              </a:rPr>
              <a:t>с</a:t>
            </a:r>
            <a:r>
              <a:rPr sz="1100" spc="-5" dirty="0">
                <a:latin typeface="Tahoma"/>
                <a:cs typeface="Tahoma"/>
              </a:rPr>
              <a:t>а</a:t>
            </a:r>
            <a:r>
              <a:rPr sz="1100" dirty="0">
                <a:latin typeface="Tahoma"/>
                <a:cs typeface="Tahoma"/>
              </a:rPr>
              <a:t>мо</a:t>
            </a:r>
            <a:r>
              <a:rPr sz="1100" spc="-10" dirty="0">
                <a:latin typeface="Tahoma"/>
                <a:cs typeface="Tahoma"/>
              </a:rPr>
              <a:t>с</a:t>
            </a:r>
            <a:r>
              <a:rPr sz="1100" dirty="0">
                <a:latin typeface="Tahoma"/>
                <a:cs typeface="Tahoma"/>
              </a:rPr>
              <a:t>то</a:t>
            </a:r>
            <a:r>
              <a:rPr sz="1100" spc="5" dirty="0">
                <a:latin typeface="Tahoma"/>
                <a:cs typeface="Tahoma"/>
              </a:rPr>
              <a:t>я</a:t>
            </a:r>
            <a:r>
              <a:rPr sz="1100" dirty="0">
                <a:latin typeface="Tahoma"/>
                <a:cs typeface="Tahoma"/>
              </a:rPr>
              <a:t>т</a:t>
            </a:r>
            <a:r>
              <a:rPr sz="1100" spc="-10" dirty="0">
                <a:latin typeface="Tahoma"/>
                <a:cs typeface="Tahoma"/>
              </a:rPr>
              <a:t>е</a:t>
            </a:r>
            <a:r>
              <a:rPr sz="1100" spc="-5" dirty="0">
                <a:latin typeface="Tahoma"/>
                <a:cs typeface="Tahoma"/>
              </a:rPr>
              <a:t>ль</a:t>
            </a:r>
            <a:r>
              <a:rPr sz="1100" dirty="0">
                <a:latin typeface="Tahoma"/>
                <a:cs typeface="Tahoma"/>
              </a:rPr>
              <a:t>н</a:t>
            </a:r>
            <a:r>
              <a:rPr sz="1100" spc="-5" dirty="0">
                <a:latin typeface="Tahoma"/>
                <a:cs typeface="Tahoma"/>
              </a:rPr>
              <a:t>а</a:t>
            </a:r>
            <a:r>
              <a:rPr sz="1100" dirty="0">
                <a:latin typeface="Tahoma"/>
                <a:cs typeface="Tahoma"/>
              </a:rPr>
              <a:t>я  </a:t>
            </a:r>
            <a:r>
              <a:rPr sz="1100" spc="-5" dirty="0">
                <a:latin typeface="Tahoma"/>
                <a:cs typeface="Tahoma"/>
              </a:rPr>
              <a:t>деятельность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детей,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0442" y="4880922"/>
            <a:ext cx="1084580" cy="52324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>
              <a:lnSpc>
                <a:spcPct val="98200"/>
              </a:lnSpc>
              <a:spcBef>
                <a:spcPts val="125"/>
              </a:spcBef>
            </a:pPr>
            <a:r>
              <a:rPr sz="1100" dirty="0">
                <a:latin typeface="Tahoma"/>
                <a:cs typeface="Tahoma"/>
              </a:rPr>
              <a:t>чтение </a:t>
            </a:r>
            <a:r>
              <a:rPr sz="1100" spc="5" dirty="0">
                <a:latin typeface="Tahoma"/>
                <a:cs typeface="Tahoma"/>
              </a:rPr>
              <a:t> х</a:t>
            </a:r>
            <a:r>
              <a:rPr sz="1100" dirty="0">
                <a:latin typeface="Tahoma"/>
                <a:cs typeface="Tahoma"/>
              </a:rPr>
              <a:t>у</a:t>
            </a:r>
            <a:r>
              <a:rPr sz="1100" spc="-5" dirty="0">
                <a:latin typeface="Tahoma"/>
                <a:cs typeface="Tahoma"/>
              </a:rPr>
              <a:t>д</a:t>
            </a:r>
            <a:r>
              <a:rPr sz="1100" dirty="0">
                <a:latin typeface="Tahoma"/>
                <a:cs typeface="Tahoma"/>
              </a:rPr>
              <a:t>о</a:t>
            </a:r>
            <a:r>
              <a:rPr sz="1100" spc="-5" dirty="0">
                <a:latin typeface="Tahoma"/>
                <a:cs typeface="Tahoma"/>
              </a:rPr>
              <a:t>ж</a:t>
            </a:r>
            <a:r>
              <a:rPr sz="1100" spc="-10" dirty="0">
                <a:latin typeface="Tahoma"/>
                <a:cs typeface="Tahoma"/>
              </a:rPr>
              <a:t>ес</a:t>
            </a:r>
            <a:r>
              <a:rPr sz="1100" dirty="0">
                <a:latin typeface="Tahoma"/>
                <a:cs typeface="Tahoma"/>
              </a:rPr>
              <a:t>т</a:t>
            </a:r>
            <a:r>
              <a:rPr sz="1100" spc="-5" dirty="0">
                <a:latin typeface="Tahoma"/>
                <a:cs typeface="Tahoma"/>
              </a:rPr>
              <a:t>в</a:t>
            </a:r>
            <a:r>
              <a:rPr sz="1100" spc="-10" dirty="0">
                <a:latin typeface="Tahoma"/>
                <a:cs typeface="Tahoma"/>
              </a:rPr>
              <a:t>е</a:t>
            </a:r>
            <a:r>
              <a:rPr sz="1100" dirty="0">
                <a:latin typeface="Tahoma"/>
                <a:cs typeface="Tahoma"/>
              </a:rPr>
              <a:t>нной  </a:t>
            </a:r>
            <a:r>
              <a:rPr sz="1100" spc="-5" dirty="0">
                <a:latin typeface="Tahoma"/>
                <a:cs typeface="Tahoma"/>
              </a:rPr>
              <a:t>литературы,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0442" y="5536255"/>
            <a:ext cx="863600" cy="3556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1270"/>
              </a:lnSpc>
              <a:spcBef>
                <a:spcPts val="185"/>
              </a:spcBef>
            </a:pPr>
            <a:r>
              <a:rPr sz="1100" dirty="0">
                <a:latin typeface="Tahoma"/>
                <a:cs typeface="Tahoma"/>
              </a:rPr>
              <a:t>по</a:t>
            </a:r>
            <a:r>
              <a:rPr sz="1100" spc="-5" dirty="0">
                <a:latin typeface="Tahoma"/>
                <a:cs typeface="Tahoma"/>
              </a:rPr>
              <a:t>дг</a:t>
            </a:r>
            <a:r>
              <a:rPr sz="1100" dirty="0">
                <a:latin typeface="Tahoma"/>
                <a:cs typeface="Tahoma"/>
              </a:rPr>
              <a:t>ото</a:t>
            </a:r>
            <a:r>
              <a:rPr sz="1100" spc="-5" dirty="0">
                <a:latin typeface="Tahoma"/>
                <a:cs typeface="Tahoma"/>
              </a:rPr>
              <a:t>в</a:t>
            </a:r>
            <a:r>
              <a:rPr sz="1100" dirty="0">
                <a:latin typeface="Tahoma"/>
                <a:cs typeface="Tahoma"/>
              </a:rPr>
              <a:t>ка</a:t>
            </a:r>
            <a:r>
              <a:rPr sz="1100" spc="-1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к  прогулке,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0442" y="6017869"/>
            <a:ext cx="60833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Tahoma"/>
                <a:cs typeface="Tahoma"/>
              </a:rPr>
              <a:t>про</a:t>
            </a:r>
            <a:r>
              <a:rPr sz="1100" spc="-5" dirty="0">
                <a:latin typeface="Tahoma"/>
                <a:cs typeface="Tahoma"/>
              </a:rPr>
              <a:t>г</a:t>
            </a:r>
            <a:r>
              <a:rPr sz="1100" dirty="0">
                <a:latin typeface="Tahoma"/>
                <a:cs typeface="Tahoma"/>
              </a:rPr>
              <a:t>у</a:t>
            </a:r>
            <a:r>
              <a:rPr sz="1100" spc="-5" dirty="0">
                <a:latin typeface="Tahoma"/>
                <a:cs typeface="Tahoma"/>
              </a:rPr>
              <a:t>л</a:t>
            </a:r>
            <a:r>
              <a:rPr sz="1100" dirty="0">
                <a:latin typeface="Tahoma"/>
                <a:cs typeface="Tahoma"/>
              </a:rPr>
              <a:t>ка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72875" y="628974"/>
            <a:ext cx="1510665" cy="3556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1270"/>
              </a:lnSpc>
              <a:spcBef>
                <a:spcPts val="185"/>
              </a:spcBef>
            </a:pPr>
            <a:r>
              <a:rPr sz="1100" spc="-5" dirty="0">
                <a:latin typeface="Tahoma"/>
                <a:cs typeface="Tahoma"/>
              </a:rPr>
              <a:t>Организация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трудовых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поручений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72875" y="1116618"/>
            <a:ext cx="1841500" cy="3556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1270"/>
              </a:lnSpc>
              <a:spcBef>
                <a:spcPts val="185"/>
              </a:spcBef>
            </a:pPr>
            <a:r>
              <a:rPr sz="1100" spc="-5" dirty="0">
                <a:latin typeface="Tahoma"/>
                <a:cs typeface="Tahoma"/>
              </a:rPr>
              <a:t>Организация гигиенических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процедур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72875" y="1598232"/>
            <a:ext cx="72390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Tahoma"/>
                <a:cs typeface="Tahoma"/>
              </a:rPr>
              <a:t>Дежурство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72875" y="1918327"/>
            <a:ext cx="3536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Tahoma"/>
                <a:cs typeface="Tahoma"/>
              </a:rPr>
              <a:t>О</a:t>
            </a:r>
            <a:r>
              <a:rPr sz="1100" spc="5" dirty="0">
                <a:latin typeface="Tahoma"/>
                <a:cs typeface="Tahoma"/>
              </a:rPr>
              <a:t>б</a:t>
            </a:r>
            <a:r>
              <a:rPr sz="1100" spc="-10" dirty="0">
                <a:latin typeface="Tahoma"/>
                <a:cs typeface="Tahoma"/>
              </a:rPr>
              <a:t>е</a:t>
            </a:r>
            <a:r>
              <a:rPr sz="1100" dirty="0">
                <a:latin typeface="Tahoma"/>
                <a:cs typeface="Tahoma"/>
              </a:rPr>
              <a:t>д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72875" y="2244451"/>
            <a:ext cx="1835785" cy="6908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>
              <a:lnSpc>
                <a:spcPct val="98800"/>
              </a:lnSpc>
              <a:spcBef>
                <a:spcPts val="120"/>
              </a:spcBef>
            </a:pPr>
            <a:r>
              <a:rPr sz="1100" spc="-5" dirty="0">
                <a:latin typeface="Tahoma"/>
                <a:cs typeface="Tahoma"/>
              </a:rPr>
              <a:t>Чтение </a:t>
            </a:r>
            <a:r>
              <a:rPr sz="1100" dirty="0">
                <a:latin typeface="Tahoma"/>
                <a:cs typeface="Tahoma"/>
              </a:rPr>
              <a:t>художественной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литературы </a:t>
            </a:r>
            <a:r>
              <a:rPr sz="1100" dirty="0">
                <a:latin typeface="Tahoma"/>
                <a:cs typeface="Tahoma"/>
              </a:rPr>
              <a:t>и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прослушивание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музыкальных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произведений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672875" y="3061443"/>
            <a:ext cx="14458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ahoma"/>
                <a:cs typeface="Tahoma"/>
              </a:rPr>
              <a:t>Гимнастика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после</a:t>
            </a:r>
            <a:r>
              <a:rPr sz="1100" spc="-2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сна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72875" y="3387567"/>
            <a:ext cx="1845310" cy="8585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>
              <a:lnSpc>
                <a:spcPct val="99100"/>
              </a:lnSpc>
              <a:spcBef>
                <a:spcPts val="114"/>
              </a:spcBef>
            </a:pPr>
            <a:r>
              <a:rPr sz="1100" dirty="0">
                <a:latin typeface="Tahoma"/>
                <a:cs typeface="Tahoma"/>
              </a:rPr>
              <a:t>Игровая </a:t>
            </a:r>
            <a:r>
              <a:rPr sz="1100" spc="-5" dirty="0">
                <a:latin typeface="Tahoma"/>
                <a:cs typeface="Tahoma"/>
              </a:rPr>
              <a:t>деятельность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(дидактические, словесные,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настольно-печатные,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развивающие/интеллектуал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ьные</a:t>
            </a:r>
            <a:r>
              <a:rPr sz="1100" spc="-2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игры)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72875" y="4378276"/>
            <a:ext cx="1623060" cy="52324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>
              <a:lnSpc>
                <a:spcPct val="98200"/>
              </a:lnSpc>
              <a:spcBef>
                <a:spcPts val="125"/>
              </a:spcBef>
            </a:pPr>
            <a:r>
              <a:rPr sz="1100" spc="-5" dirty="0">
                <a:latin typeface="Tahoma"/>
                <a:cs typeface="Tahoma"/>
              </a:rPr>
              <a:t>Чтение </a:t>
            </a:r>
            <a:r>
              <a:rPr sz="1100" dirty="0">
                <a:latin typeface="Tahoma"/>
                <a:cs typeface="Tahoma"/>
              </a:rPr>
              <a:t>художественной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литературы (автор </a:t>
            </a:r>
            <a:r>
              <a:rPr sz="1100" dirty="0">
                <a:latin typeface="Tahoma"/>
                <a:cs typeface="Tahoma"/>
              </a:rPr>
              <a:t>и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название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произведения)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72875" y="5027580"/>
            <a:ext cx="14636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Tahoma"/>
                <a:cs typeface="Tahoma"/>
              </a:rPr>
              <a:t>Игры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с</a:t>
            </a:r>
            <a:r>
              <a:rPr sz="1100" spc="-2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конструктором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72875" y="5353704"/>
            <a:ext cx="1454785" cy="8585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indent="-635">
              <a:lnSpc>
                <a:spcPct val="99100"/>
              </a:lnSpc>
              <a:spcBef>
                <a:spcPts val="114"/>
              </a:spcBef>
            </a:pPr>
            <a:r>
              <a:rPr sz="1100" spc="-5" dirty="0">
                <a:latin typeface="Tahoma"/>
                <a:cs typeface="Tahoma"/>
              </a:rPr>
              <a:t>Культурно-досуговая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деятельность (досуги, </a:t>
            </a:r>
            <a:r>
              <a:rPr sz="1100" spc="-33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развлечения,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театрализованная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деятельность)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627094" y="629395"/>
            <a:ext cx="1910080" cy="3556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42545">
              <a:lnSpc>
                <a:spcPts val="1270"/>
              </a:lnSpc>
              <a:spcBef>
                <a:spcPts val="185"/>
              </a:spcBef>
            </a:pPr>
            <a:r>
              <a:rPr sz="1100" spc="-5" dirty="0">
                <a:latin typeface="Tahoma"/>
                <a:cs typeface="Tahoma"/>
              </a:rPr>
              <a:t>индивидуальная </a:t>
            </a:r>
            <a:r>
              <a:rPr sz="1100" dirty="0">
                <a:latin typeface="Tahoma"/>
                <a:cs typeface="Tahoma"/>
              </a:rPr>
              <a:t>работа (по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о</a:t>
            </a:r>
            <a:r>
              <a:rPr sz="1100" spc="5" dirty="0">
                <a:latin typeface="Tahoma"/>
                <a:cs typeface="Tahoma"/>
              </a:rPr>
              <a:t>б</a:t>
            </a:r>
            <a:r>
              <a:rPr sz="1100" dirty="0">
                <a:latin typeface="Tahoma"/>
                <a:cs typeface="Tahoma"/>
              </a:rPr>
              <a:t>р</a:t>
            </a:r>
            <a:r>
              <a:rPr sz="1100" spc="-5" dirty="0">
                <a:latin typeface="Tahoma"/>
                <a:cs typeface="Tahoma"/>
              </a:rPr>
              <a:t>аз</a:t>
            </a:r>
            <a:r>
              <a:rPr sz="1100" dirty="0">
                <a:latin typeface="Tahoma"/>
                <a:cs typeface="Tahoma"/>
              </a:rPr>
              <a:t>о</a:t>
            </a:r>
            <a:r>
              <a:rPr sz="1100" spc="-5" dirty="0">
                <a:latin typeface="Tahoma"/>
                <a:cs typeface="Tahoma"/>
              </a:rPr>
              <a:t>ва</a:t>
            </a:r>
            <a:r>
              <a:rPr sz="1100" dirty="0">
                <a:latin typeface="Tahoma"/>
                <a:cs typeface="Tahoma"/>
              </a:rPr>
              <a:t>т</a:t>
            </a:r>
            <a:r>
              <a:rPr sz="1100" spc="-5" dirty="0">
                <a:latin typeface="Tahoma"/>
                <a:cs typeface="Tahoma"/>
              </a:rPr>
              <a:t>ель</a:t>
            </a:r>
            <a:r>
              <a:rPr sz="1100" dirty="0">
                <a:latin typeface="Tahoma"/>
                <a:cs typeface="Tahoma"/>
              </a:rPr>
              <a:t>ным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о</a:t>
            </a:r>
            <a:r>
              <a:rPr sz="1100" spc="5" dirty="0">
                <a:latin typeface="Tahoma"/>
                <a:cs typeface="Tahoma"/>
              </a:rPr>
              <a:t>б</a:t>
            </a:r>
            <a:r>
              <a:rPr sz="1100" spc="-5" dirty="0">
                <a:latin typeface="Tahoma"/>
                <a:cs typeface="Tahoma"/>
              </a:rPr>
              <a:t>ла</a:t>
            </a:r>
            <a:r>
              <a:rPr sz="1100" spc="-10" dirty="0">
                <a:latin typeface="Tahoma"/>
                <a:cs typeface="Tahoma"/>
              </a:rPr>
              <a:t>с</a:t>
            </a:r>
            <a:r>
              <a:rPr sz="1100" dirty="0">
                <a:latin typeface="Tahoma"/>
                <a:cs typeface="Tahoma"/>
              </a:rPr>
              <a:t>т</a:t>
            </a:r>
            <a:r>
              <a:rPr sz="1100" spc="5" dirty="0">
                <a:latin typeface="Tahoma"/>
                <a:cs typeface="Tahoma"/>
              </a:rPr>
              <a:t>я</a:t>
            </a:r>
            <a:r>
              <a:rPr sz="1100" dirty="0">
                <a:latin typeface="Tahoma"/>
                <a:cs typeface="Tahoma"/>
              </a:rPr>
              <a:t>м</a:t>
            </a:r>
            <a:r>
              <a:rPr sz="1100" spc="-5" dirty="0">
                <a:latin typeface="Tahoma"/>
                <a:cs typeface="Tahoma"/>
              </a:rPr>
              <a:t>)</a:t>
            </a:r>
            <a:r>
              <a:rPr sz="1100" dirty="0">
                <a:latin typeface="Tahoma"/>
                <a:cs typeface="Tahoma"/>
              </a:rPr>
              <a:t>;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3967" y="598768"/>
            <a:ext cx="370586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/>
              <a:t>III</a:t>
            </a:r>
            <a:r>
              <a:rPr sz="1600" spc="-5" dirty="0"/>
              <a:t> </a:t>
            </a:r>
            <a:r>
              <a:rPr sz="1600" spc="-15" dirty="0"/>
              <a:t>раздел.</a:t>
            </a:r>
            <a:r>
              <a:rPr sz="1600" spc="20" dirty="0"/>
              <a:t> </a:t>
            </a:r>
            <a:r>
              <a:rPr sz="1600" spc="-10" dirty="0"/>
              <a:t>Методическое</a:t>
            </a:r>
            <a:r>
              <a:rPr sz="1600" spc="15" dirty="0"/>
              <a:t> </a:t>
            </a:r>
            <a:r>
              <a:rPr sz="1600" spc="-10" dirty="0"/>
              <a:t>сопровождение</a:t>
            </a:r>
            <a:endParaRPr sz="1600"/>
          </a:p>
        </p:txBody>
      </p:sp>
      <p:sp>
        <p:nvSpPr>
          <p:cNvPr id="3" name="object 3"/>
          <p:cNvSpPr txBox="1"/>
          <p:nvPr/>
        </p:nvSpPr>
        <p:spPr>
          <a:xfrm>
            <a:off x="535281" y="1273159"/>
            <a:ext cx="8062595" cy="4979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latin typeface="Constantia"/>
                <a:cs typeface="Constantia"/>
              </a:rPr>
              <a:t>Список</a:t>
            </a:r>
            <a:r>
              <a:rPr sz="1300" b="1" spc="-55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необходимой методической</a:t>
            </a:r>
            <a:r>
              <a:rPr sz="1300" b="1" spc="-5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литературы</a:t>
            </a:r>
            <a:r>
              <a:rPr sz="1300" b="1" spc="35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(автор,</a:t>
            </a:r>
            <a:r>
              <a:rPr sz="1300" b="1" spc="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название,</a:t>
            </a:r>
            <a:r>
              <a:rPr sz="1300" b="1" spc="10" dirty="0">
                <a:latin typeface="Constantia"/>
                <a:cs typeface="Constantia"/>
              </a:rPr>
              <a:t> </a:t>
            </a:r>
            <a:r>
              <a:rPr sz="1300" b="1" spc="-30" dirty="0">
                <a:latin typeface="Constantia"/>
                <a:cs typeface="Constantia"/>
              </a:rPr>
              <a:t>год</a:t>
            </a:r>
            <a:r>
              <a:rPr sz="1300" b="1" spc="-1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издания).</a:t>
            </a:r>
            <a:endParaRPr sz="1300">
              <a:latin typeface="Constantia"/>
              <a:cs typeface="Constantia"/>
            </a:endParaRPr>
          </a:p>
          <a:p>
            <a:pPr marL="287655" marR="259715" indent="-274955">
              <a:lnSpc>
                <a:spcPts val="1250"/>
              </a:lnSpc>
              <a:spcBef>
                <a:spcPts val="300"/>
              </a:spcBef>
            </a:pPr>
            <a:r>
              <a:rPr sz="1300" spc="-10" dirty="0">
                <a:latin typeface="Constantia"/>
                <a:cs typeface="Constantia"/>
              </a:rPr>
              <a:t>Список литературы подбирается </a:t>
            </a:r>
            <a:r>
              <a:rPr sz="1300" spc="-5" dirty="0">
                <a:latin typeface="Constantia"/>
                <a:cs typeface="Constantia"/>
              </a:rPr>
              <a:t>с </a:t>
            </a:r>
            <a:r>
              <a:rPr sz="1300" spc="-10" dirty="0">
                <a:latin typeface="Constantia"/>
                <a:cs typeface="Constantia"/>
              </a:rPr>
              <a:t>учетом примерной основной </a:t>
            </a:r>
            <a:r>
              <a:rPr sz="1300" spc="-15" dirty="0">
                <a:latin typeface="Constantia"/>
                <a:cs typeface="Constantia"/>
              </a:rPr>
              <a:t>общеобразовательной </a:t>
            </a:r>
            <a:r>
              <a:rPr sz="1300" spc="-10" dirty="0">
                <a:latin typeface="Constantia"/>
                <a:cs typeface="Constantia"/>
              </a:rPr>
              <a:t>программой </a:t>
            </a:r>
            <a:r>
              <a:rPr sz="1300" spc="-5" dirty="0">
                <a:latin typeface="Constantia"/>
                <a:cs typeface="Constantia"/>
              </a:rPr>
              <a:t> </a:t>
            </a:r>
            <a:r>
              <a:rPr sz="1300" spc="-20" dirty="0">
                <a:latin typeface="Constantia"/>
                <a:cs typeface="Constantia"/>
              </a:rPr>
              <a:t>дошкольного </a:t>
            </a:r>
            <a:r>
              <a:rPr sz="1300" spc="-10" dirty="0">
                <a:latin typeface="Constantia"/>
                <a:cs typeface="Constantia"/>
              </a:rPr>
              <a:t>образования </a:t>
            </a:r>
            <a:r>
              <a:rPr sz="1300" spc="-5" dirty="0">
                <a:latin typeface="Constantia"/>
                <a:cs typeface="Constantia"/>
              </a:rPr>
              <a:t>и </a:t>
            </a:r>
            <a:r>
              <a:rPr sz="1300" spc="-15" dirty="0">
                <a:latin typeface="Constantia"/>
                <a:cs typeface="Constantia"/>
              </a:rPr>
              <a:t>охватывает все образовательные области: </a:t>
            </a:r>
            <a:r>
              <a:rPr sz="1300" spc="-10" dirty="0">
                <a:latin typeface="Constantia"/>
                <a:cs typeface="Constantia"/>
              </a:rPr>
              <a:t>социально-коммуникативное </a:t>
            </a:r>
            <a:r>
              <a:rPr sz="1300" spc="-31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развитие, </a:t>
            </a:r>
            <a:r>
              <a:rPr sz="1300" spc="-15" dirty="0">
                <a:latin typeface="Constantia"/>
                <a:cs typeface="Constantia"/>
              </a:rPr>
              <a:t>познавательное </a:t>
            </a:r>
            <a:r>
              <a:rPr sz="1300" spc="-5" dirty="0">
                <a:latin typeface="Constantia"/>
                <a:cs typeface="Constantia"/>
              </a:rPr>
              <a:t>развитие, </a:t>
            </a:r>
            <a:r>
              <a:rPr sz="1300" spc="-10" dirty="0">
                <a:latin typeface="Constantia"/>
                <a:cs typeface="Constantia"/>
              </a:rPr>
              <a:t>речевое </a:t>
            </a:r>
            <a:r>
              <a:rPr sz="1300" spc="-5" dirty="0">
                <a:latin typeface="Constantia"/>
                <a:cs typeface="Constantia"/>
              </a:rPr>
              <a:t>развитие, </a:t>
            </a:r>
            <a:r>
              <a:rPr sz="1300" spc="-15" dirty="0">
                <a:latin typeface="Constantia"/>
                <a:cs typeface="Constantia"/>
              </a:rPr>
              <a:t>художественно-эстетическое </a:t>
            </a:r>
            <a:r>
              <a:rPr sz="1300" spc="-5" dirty="0">
                <a:latin typeface="Constantia"/>
                <a:cs typeface="Constantia"/>
              </a:rPr>
              <a:t>развитие, </a:t>
            </a:r>
            <a:r>
              <a:rPr sz="130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физическое</a:t>
            </a:r>
            <a:r>
              <a:rPr sz="1300" spc="-5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развитие.</a:t>
            </a:r>
            <a:endParaRPr sz="1300">
              <a:latin typeface="Constantia"/>
              <a:cs typeface="Constantia"/>
            </a:endParaRPr>
          </a:p>
          <a:p>
            <a:pPr marL="13335">
              <a:lnSpc>
                <a:spcPct val="100000"/>
              </a:lnSpc>
              <a:spcBef>
                <a:spcPts val="5"/>
              </a:spcBef>
            </a:pPr>
            <a:r>
              <a:rPr sz="1300" i="1" spc="-15" dirty="0">
                <a:latin typeface="Constantia"/>
                <a:cs typeface="Constantia"/>
              </a:rPr>
              <a:t>Пример.</a:t>
            </a:r>
            <a:r>
              <a:rPr sz="1300" i="1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Познавательное</a:t>
            </a:r>
            <a:r>
              <a:rPr sz="1300" b="1" spc="-6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развитие.</a:t>
            </a:r>
            <a:endParaRPr sz="1300">
              <a:latin typeface="Constantia"/>
              <a:cs typeface="Constantia"/>
            </a:endParaRPr>
          </a:p>
          <a:p>
            <a:pPr marL="287020" marR="589915" indent="-274955">
              <a:lnSpc>
                <a:spcPts val="1250"/>
              </a:lnSpc>
              <a:spcBef>
                <a:spcPts val="300"/>
              </a:spcBef>
            </a:pPr>
            <a:r>
              <a:rPr sz="1300" spc="-5" dirty="0">
                <a:latin typeface="Constantia"/>
                <a:cs typeface="Constantia"/>
              </a:rPr>
              <a:t>1.</a:t>
            </a:r>
            <a:r>
              <a:rPr sz="1300" spc="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Помораева</a:t>
            </a:r>
            <a:r>
              <a:rPr sz="1300" spc="-5" dirty="0">
                <a:latin typeface="Constantia"/>
                <a:cs typeface="Constantia"/>
              </a:rPr>
              <a:t> И.А.,</a:t>
            </a:r>
            <a:r>
              <a:rPr sz="1300" spc="10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Позина</a:t>
            </a:r>
            <a:r>
              <a:rPr sz="1300" spc="-2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В.А.</a:t>
            </a:r>
            <a:r>
              <a:rPr sz="1300" spc="1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Формирование</a:t>
            </a:r>
            <a:r>
              <a:rPr sz="1300" spc="-40" dirty="0">
                <a:latin typeface="Constantia"/>
                <a:cs typeface="Constantia"/>
              </a:rPr>
              <a:t> </a:t>
            </a:r>
            <a:r>
              <a:rPr sz="1300" spc="-15" dirty="0">
                <a:latin typeface="Constantia"/>
                <a:cs typeface="Constantia"/>
              </a:rPr>
              <a:t>элементарных</a:t>
            </a:r>
            <a:r>
              <a:rPr sz="1300" spc="-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математических</a:t>
            </a:r>
            <a:r>
              <a:rPr sz="1300" spc="-3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представлений.</a:t>
            </a:r>
            <a:r>
              <a:rPr sz="1300" spc="2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–</a:t>
            </a:r>
            <a:r>
              <a:rPr sz="1300" spc="5" dirty="0">
                <a:latin typeface="Constantia"/>
                <a:cs typeface="Constantia"/>
              </a:rPr>
              <a:t> </a:t>
            </a:r>
            <a:r>
              <a:rPr sz="1300" spc="-5" dirty="0">
                <a:latin typeface="Constantia"/>
                <a:cs typeface="Constantia"/>
              </a:rPr>
              <a:t>М.: </a:t>
            </a:r>
            <a:r>
              <a:rPr sz="1300" spc="-315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Мозаика–</a:t>
            </a:r>
            <a:r>
              <a:rPr sz="1300" spc="-2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Синтез,</a:t>
            </a:r>
            <a:r>
              <a:rPr sz="1300" spc="10" dirty="0">
                <a:latin typeface="Constantia"/>
                <a:cs typeface="Constantia"/>
              </a:rPr>
              <a:t> </a:t>
            </a:r>
            <a:r>
              <a:rPr sz="1300" spc="-10" dirty="0">
                <a:latin typeface="Constantia"/>
                <a:cs typeface="Constantia"/>
              </a:rPr>
              <a:t>2014.</a:t>
            </a:r>
            <a:endParaRPr sz="1300">
              <a:latin typeface="Constantia"/>
              <a:cs typeface="Constantia"/>
            </a:endParaRPr>
          </a:p>
          <a:p>
            <a:pPr marL="287655" marR="871855" indent="-274955">
              <a:lnSpc>
                <a:spcPts val="1250"/>
              </a:lnSpc>
              <a:spcBef>
                <a:spcPts val="309"/>
              </a:spcBef>
            </a:pPr>
            <a:r>
              <a:rPr sz="1300" b="1" spc="-5" dirty="0">
                <a:latin typeface="Constantia"/>
                <a:cs typeface="Constantia"/>
              </a:rPr>
              <a:t>Для</a:t>
            </a:r>
            <a:r>
              <a:rPr sz="1300" b="1" spc="-5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успешной</a:t>
            </a:r>
            <a:r>
              <a:rPr sz="1300" b="1" spc="-3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системы</a:t>
            </a:r>
            <a:r>
              <a:rPr sz="1300" b="1" spc="-2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планирования</a:t>
            </a:r>
            <a:r>
              <a:rPr sz="1300" b="1" spc="-50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должны </a:t>
            </a:r>
            <a:r>
              <a:rPr sz="1300" b="1" spc="-10" dirty="0">
                <a:latin typeface="Constantia"/>
                <a:cs typeface="Constantia"/>
              </a:rPr>
              <a:t>быть</a:t>
            </a:r>
            <a:r>
              <a:rPr sz="1300" b="1" spc="-3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обеспечены</a:t>
            </a:r>
            <a:r>
              <a:rPr sz="1300" b="1" spc="-3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следующие</a:t>
            </a:r>
            <a:r>
              <a:rPr sz="1300" b="1" spc="-15" dirty="0">
                <a:latin typeface="Constantia"/>
                <a:cs typeface="Constantia"/>
              </a:rPr>
              <a:t> </a:t>
            </a:r>
            <a:r>
              <a:rPr sz="1300" b="1" spc="-20" dirty="0">
                <a:latin typeface="Constantia"/>
                <a:cs typeface="Constantia"/>
              </a:rPr>
              <a:t>психолого- </a:t>
            </a:r>
            <a:r>
              <a:rPr sz="1300" b="1" spc="-29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педагогические</a:t>
            </a:r>
            <a:r>
              <a:rPr sz="1300" b="1" spc="-6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условия:</a:t>
            </a:r>
            <a:endParaRPr sz="1300">
              <a:latin typeface="Constantia"/>
              <a:cs typeface="Constantia"/>
            </a:endParaRPr>
          </a:p>
          <a:p>
            <a:pPr marL="129539" marR="196850" indent="-129539">
              <a:lnSpc>
                <a:spcPts val="1250"/>
              </a:lnSpc>
              <a:spcBef>
                <a:spcPts val="305"/>
              </a:spcBef>
              <a:buChar char="–"/>
              <a:tabLst>
                <a:tab pos="129539" algn="l"/>
              </a:tabLst>
            </a:pPr>
            <a:r>
              <a:rPr sz="1300" b="1" spc="-10" dirty="0">
                <a:latin typeface="Constantia"/>
                <a:cs typeface="Constantia"/>
              </a:rPr>
              <a:t>уважение педагогами </a:t>
            </a:r>
            <a:r>
              <a:rPr sz="1300" b="1" spc="-15" dirty="0">
                <a:latin typeface="Constantia"/>
                <a:cs typeface="Constantia"/>
              </a:rPr>
              <a:t>человеческого </a:t>
            </a:r>
            <a:r>
              <a:rPr sz="1300" b="1" spc="-10" dirty="0">
                <a:latin typeface="Constantia"/>
                <a:cs typeface="Constantia"/>
              </a:rPr>
              <a:t>достоинства воспитанников, </a:t>
            </a:r>
            <a:r>
              <a:rPr sz="1300" b="1" spc="-5" dirty="0">
                <a:latin typeface="Constantia"/>
                <a:cs typeface="Constantia"/>
              </a:rPr>
              <a:t>формирование и </a:t>
            </a:r>
            <a:r>
              <a:rPr sz="1300" b="1" spc="-15" dirty="0">
                <a:latin typeface="Constantia"/>
                <a:cs typeface="Constantia"/>
              </a:rPr>
              <a:t>поддержка </a:t>
            </a:r>
            <a:r>
              <a:rPr sz="1300" b="1" spc="-30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их</a:t>
            </a:r>
            <a:r>
              <a:rPr sz="1300" b="1" spc="-55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положительной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самооценки,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уверенности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в</a:t>
            </a:r>
            <a:r>
              <a:rPr sz="1300" b="1" spc="-2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собственных</a:t>
            </a:r>
            <a:r>
              <a:rPr sz="1300" b="1" spc="-2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возможностях</a:t>
            </a:r>
            <a:r>
              <a:rPr sz="1300" b="1" spc="-4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</a:t>
            </a:r>
            <a:r>
              <a:rPr sz="1300" b="1" spc="-6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способностях;</a:t>
            </a:r>
            <a:endParaRPr sz="1300">
              <a:latin typeface="Constantia"/>
              <a:cs typeface="Constantia"/>
            </a:endParaRPr>
          </a:p>
          <a:p>
            <a:pPr marL="132715" marR="128905" indent="-132715">
              <a:lnSpc>
                <a:spcPts val="1250"/>
              </a:lnSpc>
              <a:spcBef>
                <a:spcPts val="310"/>
              </a:spcBef>
              <a:buChar char="–"/>
              <a:tabLst>
                <a:tab pos="132715" algn="l"/>
              </a:tabLst>
            </a:pPr>
            <a:r>
              <a:rPr sz="1300" b="1" spc="-10" dirty="0">
                <a:latin typeface="Constantia"/>
                <a:cs typeface="Constantia"/>
              </a:rPr>
              <a:t>использование</a:t>
            </a:r>
            <a:r>
              <a:rPr sz="1300" b="1" spc="-4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в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образовательном</a:t>
            </a:r>
            <a:r>
              <a:rPr sz="1300" b="1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процессе</a:t>
            </a:r>
            <a:r>
              <a:rPr sz="1300" b="1" spc="-5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форм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</a:t>
            </a:r>
            <a:r>
              <a:rPr sz="1300" b="1" spc="-45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методов</a:t>
            </a:r>
            <a:r>
              <a:rPr sz="1300" b="1" spc="-10" dirty="0">
                <a:latin typeface="Constantia"/>
                <a:cs typeface="Constantia"/>
              </a:rPr>
              <a:t> работы</a:t>
            </a:r>
            <a:r>
              <a:rPr sz="1300" b="1" spc="-3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с</a:t>
            </a:r>
            <a:r>
              <a:rPr sz="1300" b="1" spc="-7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детьми,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соответствующих </a:t>
            </a:r>
            <a:r>
              <a:rPr sz="1300" b="1" spc="-29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их </a:t>
            </a:r>
            <a:r>
              <a:rPr sz="1300" b="1" spc="-15" dirty="0">
                <a:latin typeface="Constantia"/>
                <a:cs typeface="Constantia"/>
              </a:rPr>
              <a:t>психолого-возрастным </a:t>
            </a:r>
            <a:r>
              <a:rPr sz="1300" b="1" spc="-5" dirty="0">
                <a:latin typeface="Constantia"/>
                <a:cs typeface="Constantia"/>
              </a:rPr>
              <a:t>и индивидуальным </a:t>
            </a:r>
            <a:r>
              <a:rPr sz="1300" b="1" spc="-10" dirty="0">
                <a:latin typeface="Constantia"/>
                <a:cs typeface="Constantia"/>
              </a:rPr>
              <a:t>особенностям (недопустимость </a:t>
            </a:r>
            <a:r>
              <a:rPr sz="1300" b="1" spc="-5" dirty="0">
                <a:latin typeface="Constantia"/>
                <a:cs typeface="Constantia"/>
              </a:rPr>
              <a:t>как </a:t>
            </a:r>
            <a:r>
              <a:rPr sz="1300" b="1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искусственного</a:t>
            </a:r>
            <a:r>
              <a:rPr sz="1300" b="1" spc="-55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ускорения,</a:t>
            </a:r>
            <a:r>
              <a:rPr sz="1300" b="1" spc="-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так</a:t>
            </a:r>
            <a:r>
              <a:rPr sz="1300" b="1" spc="-3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</a:t>
            </a:r>
            <a:r>
              <a:rPr sz="1300" b="1" spc="-40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искусственного</a:t>
            </a:r>
            <a:r>
              <a:rPr sz="1300" b="1" spc="-3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замедления развития</a:t>
            </a:r>
            <a:r>
              <a:rPr sz="1300" b="1" spc="-6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детей);</a:t>
            </a:r>
            <a:endParaRPr sz="1300">
              <a:latin typeface="Constantia"/>
              <a:cs typeface="Constantia"/>
            </a:endParaRPr>
          </a:p>
          <a:p>
            <a:pPr marL="132080" marR="5080" indent="-132080">
              <a:lnSpc>
                <a:spcPts val="1250"/>
              </a:lnSpc>
              <a:spcBef>
                <a:spcPts val="305"/>
              </a:spcBef>
              <a:buChar char="–"/>
              <a:tabLst>
                <a:tab pos="132080" algn="l"/>
              </a:tabLst>
            </a:pPr>
            <a:r>
              <a:rPr sz="1300" b="1" spc="-5" dirty="0">
                <a:latin typeface="Constantia"/>
                <a:cs typeface="Constantia"/>
              </a:rPr>
              <a:t>построение </a:t>
            </a:r>
            <a:r>
              <a:rPr sz="1300" b="1" spc="-15" dirty="0">
                <a:latin typeface="Constantia"/>
                <a:cs typeface="Constantia"/>
              </a:rPr>
              <a:t>образовательного </a:t>
            </a:r>
            <a:r>
              <a:rPr sz="1300" b="1" spc="-10" dirty="0">
                <a:latin typeface="Constantia"/>
                <a:cs typeface="Constantia"/>
              </a:rPr>
              <a:t>процесса </a:t>
            </a:r>
            <a:r>
              <a:rPr sz="1300" b="1" dirty="0">
                <a:latin typeface="Constantia"/>
                <a:cs typeface="Constantia"/>
              </a:rPr>
              <a:t>на </a:t>
            </a:r>
            <a:r>
              <a:rPr sz="1300" b="1" spc="-5" dirty="0">
                <a:latin typeface="Constantia"/>
                <a:cs typeface="Constantia"/>
              </a:rPr>
              <a:t>основе </a:t>
            </a:r>
            <a:r>
              <a:rPr sz="1300" b="1" spc="-10" dirty="0">
                <a:latin typeface="Constantia"/>
                <a:cs typeface="Constantia"/>
              </a:rPr>
              <a:t>взаимодействия взрослых </a:t>
            </a:r>
            <a:r>
              <a:rPr sz="1300" b="1" spc="-5" dirty="0">
                <a:latin typeface="Constantia"/>
                <a:cs typeface="Constantia"/>
              </a:rPr>
              <a:t>с </a:t>
            </a:r>
            <a:r>
              <a:rPr sz="1300" b="1" spc="-10" dirty="0">
                <a:latin typeface="Constantia"/>
                <a:cs typeface="Constantia"/>
              </a:rPr>
              <a:t>детьми, </a:t>
            </a:r>
            <a:r>
              <a:rPr sz="1300" b="1" spc="-5" dirty="0">
                <a:latin typeface="Constantia"/>
                <a:cs typeface="Constantia"/>
              </a:rPr>
              <a:t> ориентированного</a:t>
            </a:r>
            <a:r>
              <a:rPr sz="1300" b="1" spc="-50" dirty="0">
                <a:latin typeface="Constantia"/>
                <a:cs typeface="Constantia"/>
              </a:rPr>
              <a:t> </a:t>
            </a:r>
            <a:r>
              <a:rPr sz="1300" b="1" dirty="0">
                <a:latin typeface="Constantia"/>
                <a:cs typeface="Constantia"/>
              </a:rPr>
              <a:t>на</a:t>
            </a:r>
            <a:r>
              <a:rPr sz="1300" b="1" spc="-4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интересы </a:t>
            </a:r>
            <a:r>
              <a:rPr sz="1300" b="1" spc="-5" dirty="0">
                <a:latin typeface="Constantia"/>
                <a:cs typeface="Constantia"/>
              </a:rPr>
              <a:t>и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возможности</a:t>
            </a:r>
            <a:r>
              <a:rPr sz="1300" b="1" spc="-35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каждого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ребёнка</a:t>
            </a:r>
            <a:r>
              <a:rPr sz="1300" b="1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</a:t>
            </a:r>
            <a:r>
              <a:rPr sz="1300" b="1" spc="-5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учитывающего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социальную </a:t>
            </a:r>
            <a:r>
              <a:rPr sz="1300" b="1" spc="-29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ситуацию</a:t>
            </a:r>
            <a:r>
              <a:rPr sz="1300" b="1" spc="-65" dirty="0">
                <a:latin typeface="Constantia"/>
                <a:cs typeface="Constantia"/>
              </a:rPr>
              <a:t> </a:t>
            </a:r>
            <a:r>
              <a:rPr sz="1300" b="1" spc="-20" dirty="0">
                <a:latin typeface="Constantia"/>
                <a:cs typeface="Constantia"/>
              </a:rPr>
              <a:t>его</a:t>
            </a:r>
            <a:r>
              <a:rPr sz="1300" b="1" spc="-4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развития;</a:t>
            </a:r>
            <a:endParaRPr sz="1300">
              <a:latin typeface="Constantia"/>
              <a:cs typeface="Constantia"/>
            </a:endParaRPr>
          </a:p>
          <a:p>
            <a:pPr marL="132080" marR="335915" indent="-132080">
              <a:lnSpc>
                <a:spcPts val="1250"/>
              </a:lnSpc>
              <a:spcBef>
                <a:spcPts val="309"/>
              </a:spcBef>
              <a:buChar char="–"/>
              <a:tabLst>
                <a:tab pos="132080" algn="l"/>
              </a:tabLst>
            </a:pPr>
            <a:r>
              <a:rPr sz="1300" b="1" spc="-15" dirty="0">
                <a:latin typeface="Constantia"/>
                <a:cs typeface="Constantia"/>
              </a:rPr>
              <a:t>поддержка </a:t>
            </a:r>
            <a:r>
              <a:rPr sz="1300" b="1" spc="-10" dirty="0">
                <a:latin typeface="Constantia"/>
                <a:cs typeface="Constantia"/>
              </a:rPr>
              <a:t>педагогами </a:t>
            </a:r>
            <a:r>
              <a:rPr sz="1300" b="1" spc="-20" dirty="0">
                <a:latin typeface="Constantia"/>
                <a:cs typeface="Constantia"/>
              </a:rPr>
              <a:t>положительного, </a:t>
            </a:r>
            <a:r>
              <a:rPr sz="1300" b="1" spc="-15" dirty="0">
                <a:latin typeface="Constantia"/>
                <a:cs typeface="Constantia"/>
              </a:rPr>
              <a:t>доброжелательного </a:t>
            </a:r>
            <a:r>
              <a:rPr sz="1300" b="1" spc="-5" dirty="0">
                <a:latin typeface="Constantia"/>
                <a:cs typeface="Constantia"/>
              </a:rPr>
              <a:t>отношения </a:t>
            </a:r>
            <a:r>
              <a:rPr sz="1300" b="1" spc="-15" dirty="0">
                <a:latin typeface="Constantia"/>
                <a:cs typeface="Constantia"/>
              </a:rPr>
              <a:t>детей </a:t>
            </a:r>
            <a:r>
              <a:rPr sz="1300" b="1" spc="-10" dirty="0">
                <a:latin typeface="Constantia"/>
                <a:cs typeface="Constantia"/>
              </a:rPr>
              <a:t>друг </a:t>
            </a:r>
            <a:r>
              <a:rPr sz="1300" b="1" spc="-5" dirty="0">
                <a:latin typeface="Constantia"/>
                <a:cs typeface="Constantia"/>
              </a:rPr>
              <a:t>к </a:t>
            </a:r>
            <a:r>
              <a:rPr sz="1300" b="1" spc="-10" dirty="0">
                <a:latin typeface="Constantia"/>
                <a:cs typeface="Constantia"/>
              </a:rPr>
              <a:t>другу </a:t>
            </a:r>
            <a:r>
              <a:rPr sz="1300" b="1" spc="-5" dirty="0">
                <a:latin typeface="Constantia"/>
                <a:cs typeface="Constantia"/>
              </a:rPr>
              <a:t>и </a:t>
            </a:r>
            <a:r>
              <a:rPr sz="1300" b="1" spc="-30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взаимодействия</a:t>
            </a:r>
            <a:r>
              <a:rPr sz="1300" b="1" spc="-60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детей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в</a:t>
            </a:r>
            <a:r>
              <a:rPr sz="1300" b="1" spc="-1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разных</a:t>
            </a:r>
            <a:r>
              <a:rPr sz="1300" b="1" spc="-2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видах</a:t>
            </a:r>
            <a:r>
              <a:rPr sz="1300" b="1" spc="-4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деятельности;</a:t>
            </a:r>
            <a:endParaRPr sz="1300">
              <a:latin typeface="Constantia"/>
              <a:cs typeface="Constantia"/>
            </a:endParaRPr>
          </a:p>
          <a:p>
            <a:pPr marL="132080" marR="1092200" indent="-132080">
              <a:lnSpc>
                <a:spcPts val="1250"/>
              </a:lnSpc>
              <a:spcBef>
                <a:spcPts val="305"/>
              </a:spcBef>
              <a:buChar char="–"/>
              <a:tabLst>
                <a:tab pos="132080" algn="l"/>
              </a:tabLst>
            </a:pPr>
            <a:r>
              <a:rPr sz="1300" b="1" spc="-15" dirty="0">
                <a:latin typeface="Constantia"/>
                <a:cs typeface="Constantia"/>
              </a:rPr>
              <a:t>поддержка</a:t>
            </a:r>
            <a:r>
              <a:rPr sz="1300" b="1" spc="-2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инициативы</a:t>
            </a:r>
            <a:r>
              <a:rPr sz="1300" b="1" spc="-2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</a:t>
            </a:r>
            <a:r>
              <a:rPr sz="1300" b="1" spc="-4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самостоятельности</a:t>
            </a:r>
            <a:r>
              <a:rPr sz="1300" b="1" spc="-50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детей</a:t>
            </a:r>
            <a:r>
              <a:rPr sz="1300" b="1" spc="-5" dirty="0">
                <a:latin typeface="Constantia"/>
                <a:cs typeface="Constantia"/>
              </a:rPr>
              <a:t> в</a:t>
            </a:r>
            <a:r>
              <a:rPr sz="1300" b="1" spc="-2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специфических</a:t>
            </a:r>
            <a:r>
              <a:rPr sz="1300" b="1" spc="-5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для</a:t>
            </a:r>
            <a:r>
              <a:rPr sz="1300" b="1" spc="-1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них</a:t>
            </a:r>
            <a:r>
              <a:rPr sz="1300" b="1" spc="-4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видах </a:t>
            </a:r>
            <a:r>
              <a:rPr sz="1300" b="1" spc="-295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деятельности;</a:t>
            </a:r>
            <a:endParaRPr sz="1300">
              <a:latin typeface="Constantia"/>
              <a:cs typeface="Constantia"/>
            </a:endParaRPr>
          </a:p>
          <a:p>
            <a:pPr marL="132080" marR="1033144" indent="-132080">
              <a:lnSpc>
                <a:spcPts val="1250"/>
              </a:lnSpc>
              <a:spcBef>
                <a:spcPts val="310"/>
              </a:spcBef>
              <a:buChar char="–"/>
              <a:tabLst>
                <a:tab pos="132080" algn="l"/>
              </a:tabLst>
            </a:pPr>
            <a:r>
              <a:rPr sz="1300" b="1" spc="-10" dirty="0">
                <a:latin typeface="Constantia"/>
                <a:cs typeface="Constantia"/>
              </a:rPr>
              <a:t>возможность </a:t>
            </a:r>
            <a:r>
              <a:rPr sz="1300" b="1" spc="-5" dirty="0">
                <a:latin typeface="Constantia"/>
                <a:cs typeface="Constantia"/>
              </a:rPr>
              <a:t>выбора </a:t>
            </a:r>
            <a:r>
              <a:rPr sz="1300" b="1" spc="-10" dirty="0">
                <a:latin typeface="Constantia"/>
                <a:cs typeface="Constantia"/>
              </a:rPr>
              <a:t>детьми материалов, </a:t>
            </a:r>
            <a:r>
              <a:rPr sz="1300" b="1" spc="-5" dirty="0">
                <a:latin typeface="Constantia"/>
                <a:cs typeface="Constantia"/>
              </a:rPr>
              <a:t>видов активности, </a:t>
            </a:r>
            <a:r>
              <a:rPr sz="1300" b="1" spc="-10" dirty="0">
                <a:latin typeface="Constantia"/>
                <a:cs typeface="Constantia"/>
              </a:rPr>
              <a:t>участников совместной </a:t>
            </a:r>
            <a:r>
              <a:rPr sz="1300" b="1" spc="-30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деятельности</a:t>
            </a:r>
            <a:r>
              <a:rPr sz="1300" b="1" spc="-4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</a:t>
            </a:r>
            <a:r>
              <a:rPr sz="1300" b="1" spc="-45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общения;</a:t>
            </a:r>
            <a:endParaRPr sz="1300">
              <a:latin typeface="Constantia"/>
              <a:cs typeface="Constantia"/>
            </a:endParaRPr>
          </a:p>
          <a:p>
            <a:pPr marL="131445" indent="-119380">
              <a:lnSpc>
                <a:spcPct val="100000"/>
              </a:lnSpc>
              <a:spcBef>
                <a:spcPts val="10"/>
              </a:spcBef>
              <a:buChar char="–"/>
              <a:tabLst>
                <a:tab pos="132080" algn="l"/>
              </a:tabLst>
            </a:pPr>
            <a:r>
              <a:rPr sz="1300" b="1" spc="-10" dirty="0">
                <a:latin typeface="Constantia"/>
                <a:cs typeface="Constantia"/>
              </a:rPr>
              <a:t>защита</a:t>
            </a:r>
            <a:r>
              <a:rPr sz="1300" b="1" spc="-55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детей</a:t>
            </a:r>
            <a:r>
              <a:rPr sz="1300" b="1" spc="-3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от</a:t>
            </a:r>
            <a:r>
              <a:rPr sz="1300" b="1" spc="-50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всех</a:t>
            </a:r>
            <a:r>
              <a:rPr sz="1300" b="1" spc="-4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форм</a:t>
            </a:r>
            <a:r>
              <a:rPr sz="1300" b="1" spc="-30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физического</a:t>
            </a:r>
            <a:r>
              <a:rPr sz="1300" b="1" spc="-4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и</a:t>
            </a:r>
            <a:r>
              <a:rPr sz="1300" b="1" spc="-30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психического</a:t>
            </a:r>
            <a:r>
              <a:rPr sz="1300" b="1" spc="-4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насилия;</a:t>
            </a:r>
            <a:endParaRPr sz="1300">
              <a:latin typeface="Constantia"/>
              <a:cs typeface="Constantia"/>
            </a:endParaRPr>
          </a:p>
          <a:p>
            <a:pPr marL="132080" marR="336550" indent="-132080">
              <a:lnSpc>
                <a:spcPts val="1250"/>
              </a:lnSpc>
              <a:spcBef>
                <a:spcPts val="300"/>
              </a:spcBef>
              <a:buChar char="–"/>
              <a:tabLst>
                <a:tab pos="132080" algn="l"/>
              </a:tabLst>
            </a:pPr>
            <a:r>
              <a:rPr sz="1300" b="1" spc="-5" dirty="0">
                <a:latin typeface="Constantia"/>
                <a:cs typeface="Constantia"/>
              </a:rPr>
              <a:t>построение </a:t>
            </a:r>
            <a:r>
              <a:rPr sz="1300" b="1" spc="-10" dirty="0">
                <a:latin typeface="Constantia"/>
                <a:cs typeface="Constantia"/>
              </a:rPr>
              <a:t>взаимодействия </a:t>
            </a:r>
            <a:r>
              <a:rPr sz="1300" b="1" spc="-5" dirty="0">
                <a:latin typeface="Constantia"/>
                <a:cs typeface="Constantia"/>
              </a:rPr>
              <a:t>с </a:t>
            </a:r>
            <a:r>
              <a:rPr sz="1300" b="1" spc="-15" dirty="0">
                <a:latin typeface="Constantia"/>
                <a:cs typeface="Constantia"/>
              </a:rPr>
              <a:t>семьями </a:t>
            </a:r>
            <a:r>
              <a:rPr sz="1300" b="1" spc="-10" dirty="0">
                <a:latin typeface="Constantia"/>
                <a:cs typeface="Constantia"/>
              </a:rPr>
              <a:t>воспитанников </a:t>
            </a:r>
            <a:r>
              <a:rPr sz="1300" b="1" spc="-5" dirty="0">
                <a:latin typeface="Constantia"/>
                <a:cs typeface="Constantia"/>
              </a:rPr>
              <a:t>в </a:t>
            </a:r>
            <a:r>
              <a:rPr sz="1300" b="1" spc="-15" dirty="0">
                <a:latin typeface="Constantia"/>
                <a:cs typeface="Constantia"/>
              </a:rPr>
              <a:t>целях </a:t>
            </a:r>
            <a:r>
              <a:rPr sz="1300" b="1" spc="-10" dirty="0">
                <a:latin typeface="Constantia"/>
                <a:cs typeface="Constantia"/>
              </a:rPr>
              <a:t>осуществления </a:t>
            </a:r>
            <a:r>
              <a:rPr sz="1300" b="1" spc="-15" dirty="0">
                <a:latin typeface="Constantia"/>
                <a:cs typeface="Constantia"/>
              </a:rPr>
              <a:t>полноценного </a:t>
            </a:r>
            <a:r>
              <a:rPr sz="1300" b="1" spc="-300" dirty="0">
                <a:latin typeface="Constantia"/>
                <a:cs typeface="Constantia"/>
              </a:rPr>
              <a:t> </a:t>
            </a:r>
            <a:r>
              <a:rPr sz="1300" b="1" spc="-5" dirty="0">
                <a:latin typeface="Constantia"/>
                <a:cs typeface="Constantia"/>
              </a:rPr>
              <a:t>развития </a:t>
            </a:r>
            <a:r>
              <a:rPr sz="1300" b="1" spc="-10" dirty="0">
                <a:latin typeface="Constantia"/>
                <a:cs typeface="Constantia"/>
              </a:rPr>
              <a:t>каждого </a:t>
            </a:r>
            <a:r>
              <a:rPr sz="1300" b="1" spc="-5" dirty="0">
                <a:latin typeface="Constantia"/>
                <a:cs typeface="Constantia"/>
              </a:rPr>
              <a:t>ребёнка, </a:t>
            </a:r>
            <a:r>
              <a:rPr sz="1300" b="1" spc="-10" dirty="0">
                <a:latin typeface="Constantia"/>
                <a:cs typeface="Constantia"/>
              </a:rPr>
              <a:t>вовлечение </a:t>
            </a:r>
            <a:r>
              <a:rPr sz="1300" b="1" spc="-15" dirty="0">
                <a:latin typeface="Constantia"/>
                <a:cs typeface="Constantia"/>
              </a:rPr>
              <a:t>семей </a:t>
            </a:r>
            <a:r>
              <a:rPr sz="1300" b="1" spc="-10" dirty="0">
                <a:latin typeface="Constantia"/>
                <a:cs typeface="Constantia"/>
              </a:rPr>
              <a:t>воспитанников </a:t>
            </a:r>
            <a:r>
              <a:rPr sz="1300" b="1" spc="-5" dirty="0">
                <a:latin typeface="Constantia"/>
                <a:cs typeface="Constantia"/>
              </a:rPr>
              <a:t>непосредственно в </a:t>
            </a:r>
            <a:r>
              <a:rPr sz="1300" b="1" dirty="0">
                <a:latin typeface="Constantia"/>
                <a:cs typeface="Constantia"/>
              </a:rPr>
              <a:t> </a:t>
            </a:r>
            <a:r>
              <a:rPr sz="1300" b="1" spc="-10" dirty="0">
                <a:latin typeface="Constantia"/>
                <a:cs typeface="Constantia"/>
              </a:rPr>
              <a:t>образовательный</a:t>
            </a:r>
            <a:r>
              <a:rPr sz="1300" b="1" spc="10" dirty="0">
                <a:latin typeface="Constantia"/>
                <a:cs typeface="Constantia"/>
              </a:rPr>
              <a:t> </a:t>
            </a:r>
            <a:r>
              <a:rPr sz="1300" b="1" spc="-15" dirty="0">
                <a:latin typeface="Constantia"/>
                <a:cs typeface="Constantia"/>
              </a:rPr>
              <a:t>процесс.</a:t>
            </a:r>
            <a:endParaRPr sz="13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963" y="663745"/>
            <a:ext cx="8265795" cy="4901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Constantia"/>
                <a:cs typeface="Constantia"/>
              </a:rPr>
              <a:t>Список</a:t>
            </a:r>
            <a:r>
              <a:rPr sz="1600" b="1" spc="-55" dirty="0">
                <a:latin typeface="Constantia"/>
                <a:cs typeface="Constantia"/>
              </a:rPr>
              <a:t> </a:t>
            </a:r>
            <a:r>
              <a:rPr sz="1600" b="1" spc="-20" dirty="0">
                <a:latin typeface="Constantia"/>
                <a:cs typeface="Constantia"/>
              </a:rPr>
              <a:t>используемой</a:t>
            </a:r>
            <a:r>
              <a:rPr sz="1600" b="1" spc="-50" dirty="0">
                <a:latin typeface="Constantia"/>
                <a:cs typeface="Constantia"/>
              </a:rPr>
              <a:t> </a:t>
            </a:r>
            <a:r>
              <a:rPr sz="1600" b="1" spc="-5" dirty="0">
                <a:latin typeface="Constantia"/>
                <a:cs typeface="Constantia"/>
              </a:rPr>
              <a:t>литературы:</a:t>
            </a:r>
            <a:endParaRPr sz="16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Constantia"/>
                <a:cs typeface="Constantia"/>
              </a:rPr>
              <a:t>1.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Федеральный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государственный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образовательный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стандарт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дошкольного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образования.</a:t>
            </a:r>
            <a:endParaRPr sz="16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Constantia"/>
                <a:cs typeface="Constantia"/>
              </a:rPr>
              <a:t>–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М.: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УЦ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«Перспектива»,</a:t>
            </a:r>
            <a:r>
              <a:rPr sz="1600" spc="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2014.</a:t>
            </a:r>
            <a:endParaRPr sz="1600">
              <a:latin typeface="Constantia"/>
              <a:cs typeface="Constantia"/>
            </a:endParaRPr>
          </a:p>
          <a:p>
            <a:pPr marL="12700" marR="5080">
              <a:lnSpc>
                <a:spcPct val="100000"/>
              </a:lnSpc>
              <a:buAutoNum type="arabicPeriod" startAt="2"/>
              <a:tabLst>
                <a:tab pos="213360" algn="l"/>
              </a:tabLst>
            </a:pPr>
            <a:r>
              <a:rPr sz="1600" spc="-5" dirty="0">
                <a:latin typeface="Constantia"/>
                <a:cs typeface="Constantia"/>
              </a:rPr>
              <a:t>СанПиН </a:t>
            </a:r>
            <a:r>
              <a:rPr sz="1600" spc="-10" dirty="0">
                <a:latin typeface="Constantia"/>
                <a:cs typeface="Constantia"/>
              </a:rPr>
              <a:t>2.4.1.3049-13 «Санитарно-эпидемиологические </a:t>
            </a:r>
            <a:r>
              <a:rPr sz="1600" spc="-5" dirty="0">
                <a:latin typeface="Constantia"/>
                <a:cs typeface="Constantia"/>
              </a:rPr>
              <a:t>требования к </a:t>
            </a:r>
            <a:r>
              <a:rPr sz="1600" spc="-25" dirty="0">
                <a:latin typeface="Constantia"/>
                <a:cs typeface="Constantia"/>
              </a:rPr>
              <a:t>устройству, </a:t>
            </a:r>
            <a:r>
              <a:rPr sz="1600" spc="-20" dirty="0">
                <a:latin typeface="Constantia"/>
                <a:cs typeface="Constantia"/>
              </a:rPr>
              <a:t> содержанию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организации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режима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работы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дошкольных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образовательных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организаций»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(с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изменениями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на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4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апреля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2014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года).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–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М.: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УЦ</a:t>
            </a:r>
            <a:r>
              <a:rPr sz="1600" spc="1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«Перспектива»,</a:t>
            </a:r>
            <a:r>
              <a:rPr sz="1600" spc="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2014.</a:t>
            </a:r>
            <a:endParaRPr sz="1600">
              <a:latin typeface="Constantia"/>
              <a:cs typeface="Constantia"/>
            </a:endParaRPr>
          </a:p>
          <a:p>
            <a:pPr marL="12700" marR="1076960">
              <a:lnSpc>
                <a:spcPct val="100000"/>
              </a:lnSpc>
              <a:buAutoNum type="arabicPeriod" startAt="2"/>
              <a:tabLst>
                <a:tab pos="205104" algn="l"/>
              </a:tabLst>
            </a:pPr>
            <a:r>
              <a:rPr sz="1600" spc="-5" dirty="0">
                <a:latin typeface="Constantia"/>
                <a:cs typeface="Constantia"/>
              </a:rPr>
              <a:t>Федеральный </a:t>
            </a:r>
            <a:r>
              <a:rPr sz="1600" spc="-15" dirty="0">
                <a:latin typeface="Constantia"/>
                <a:cs typeface="Constantia"/>
              </a:rPr>
              <a:t>закон </a:t>
            </a:r>
            <a:r>
              <a:rPr sz="1600" spc="-20" dirty="0">
                <a:latin typeface="Constantia"/>
                <a:cs typeface="Constantia"/>
              </a:rPr>
              <a:t>Российской </a:t>
            </a:r>
            <a:r>
              <a:rPr sz="1600" spc="-5" dirty="0">
                <a:latin typeface="Constantia"/>
                <a:cs typeface="Constantia"/>
              </a:rPr>
              <a:t>Федерации «Об образовании в </a:t>
            </a:r>
            <a:r>
              <a:rPr sz="1600" spc="-20" dirty="0">
                <a:latin typeface="Constantia"/>
                <a:cs typeface="Constantia"/>
              </a:rPr>
              <a:t>Российской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Федерации»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от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29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декабря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2012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75" dirty="0">
                <a:latin typeface="Constantia"/>
                <a:cs typeface="Constantia"/>
              </a:rPr>
              <a:t>г.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№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273-ФЗ.</a:t>
            </a:r>
            <a:endParaRPr sz="1600">
              <a:latin typeface="Constantia"/>
              <a:cs typeface="Constantia"/>
            </a:endParaRPr>
          </a:p>
          <a:p>
            <a:pPr marL="222885" indent="-210820">
              <a:lnSpc>
                <a:spcPct val="100000"/>
              </a:lnSpc>
              <a:buAutoNum type="arabicPeriod" startAt="2"/>
              <a:tabLst>
                <a:tab pos="223520" algn="l"/>
              </a:tabLst>
            </a:pPr>
            <a:r>
              <a:rPr sz="1600" spc="-10" dirty="0">
                <a:latin typeface="Constantia"/>
                <a:cs typeface="Constantia"/>
              </a:rPr>
              <a:t>Справочник</a:t>
            </a:r>
            <a:r>
              <a:rPr sz="1600" spc="-8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старшего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воспитателя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дошкольного</a:t>
            </a:r>
            <a:r>
              <a:rPr sz="1600" spc="-7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учреждения.</a:t>
            </a:r>
            <a:r>
              <a:rPr sz="1600" spc="3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–</a:t>
            </a:r>
            <a:r>
              <a:rPr sz="1600" spc="1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М.:</a:t>
            </a:r>
            <a:r>
              <a:rPr sz="1600" spc="15" dirty="0">
                <a:latin typeface="Constantia"/>
                <a:cs typeface="Constantia"/>
              </a:rPr>
              <a:t> </a:t>
            </a:r>
            <a:r>
              <a:rPr sz="1600" spc="-25" dirty="0">
                <a:latin typeface="Constantia"/>
                <a:cs typeface="Constantia"/>
              </a:rPr>
              <a:t>ЗАО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«МФЦЭР».</a:t>
            </a:r>
            <a:r>
              <a:rPr sz="1600" spc="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–</a:t>
            </a:r>
            <a:endParaRPr sz="16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Constantia"/>
                <a:cs typeface="Constantia"/>
              </a:rPr>
              <a:t>№</a:t>
            </a:r>
            <a:r>
              <a:rPr sz="1600" spc="-4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8.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–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2014.</a:t>
            </a:r>
            <a:endParaRPr sz="1600">
              <a:latin typeface="Constantia"/>
              <a:cs typeface="Constantia"/>
            </a:endParaRPr>
          </a:p>
          <a:p>
            <a:pPr marL="12700" marR="572770">
              <a:lnSpc>
                <a:spcPct val="100000"/>
              </a:lnSpc>
              <a:buAutoNum type="arabicPeriod" startAt="5"/>
              <a:tabLst>
                <a:tab pos="211454" algn="l"/>
              </a:tabLst>
            </a:pPr>
            <a:r>
              <a:rPr sz="1600" spc="-15" dirty="0">
                <a:latin typeface="Constantia"/>
                <a:cs typeface="Constantia"/>
              </a:rPr>
              <a:t>Методические </a:t>
            </a:r>
            <a:r>
              <a:rPr sz="1600" spc="-10" dirty="0">
                <a:latin typeface="Constantia"/>
                <a:cs typeface="Constantia"/>
              </a:rPr>
              <a:t>рекомендации </a:t>
            </a:r>
            <a:r>
              <a:rPr sz="1600" spc="-5" dirty="0">
                <a:latin typeface="Constantia"/>
                <a:cs typeface="Constantia"/>
              </a:rPr>
              <a:t>по </a:t>
            </a:r>
            <a:r>
              <a:rPr sz="1600" spc="-10" dirty="0">
                <a:latin typeface="Constantia"/>
                <a:cs typeface="Constantia"/>
              </a:rPr>
              <a:t>организации образовательной деятельности </a:t>
            </a:r>
            <a:r>
              <a:rPr sz="1600" spc="-5" dirty="0">
                <a:latin typeface="Constantia"/>
                <a:cs typeface="Constantia"/>
              </a:rPr>
              <a:t> </a:t>
            </a:r>
            <a:r>
              <a:rPr sz="1600" spc="-20" dirty="0">
                <a:latin typeface="Constantia"/>
                <a:cs typeface="Constantia"/>
              </a:rPr>
              <a:t>дошкольных</a:t>
            </a:r>
            <a:r>
              <a:rPr sz="1600" spc="-6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образовательных</a:t>
            </a:r>
            <a:r>
              <a:rPr sz="1600" spc="-7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организаций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в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условиях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реализации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30" dirty="0">
                <a:latin typeface="Constantia"/>
                <a:cs typeface="Constantia"/>
              </a:rPr>
              <a:t>ФГОС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spc="-40" dirty="0">
                <a:latin typeface="Constantia"/>
                <a:cs typeface="Constantia"/>
              </a:rPr>
              <a:t>ДО.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–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М.: </a:t>
            </a:r>
            <a:r>
              <a:rPr sz="1600" spc="-385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Московский </a:t>
            </a:r>
            <a:r>
              <a:rPr sz="1600" spc="-10" dirty="0">
                <a:latin typeface="Constantia"/>
                <a:cs typeface="Constantia"/>
              </a:rPr>
              <a:t>центр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15" dirty="0">
                <a:latin typeface="Constantia"/>
                <a:cs typeface="Constantia"/>
              </a:rPr>
              <a:t>качества</a:t>
            </a:r>
            <a:r>
              <a:rPr sz="1600" spc="-9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образования,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2014.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–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160</a:t>
            </a:r>
            <a:r>
              <a:rPr sz="1600" spc="-5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с.</a:t>
            </a:r>
            <a:endParaRPr sz="1600">
              <a:latin typeface="Constantia"/>
              <a:cs typeface="Constantia"/>
            </a:endParaRPr>
          </a:p>
          <a:p>
            <a:pPr marL="12700" marR="13970">
              <a:lnSpc>
                <a:spcPct val="100000"/>
              </a:lnSpc>
              <a:buAutoNum type="arabicPeriod" startAt="5"/>
              <a:tabLst>
                <a:tab pos="224790" algn="l"/>
              </a:tabLst>
            </a:pPr>
            <a:r>
              <a:rPr sz="1600" spc="-5" dirty="0">
                <a:latin typeface="Constantia"/>
                <a:cs typeface="Constantia"/>
              </a:rPr>
              <a:t>Карабанова </a:t>
            </a:r>
            <a:r>
              <a:rPr sz="1600" spc="-25" dirty="0">
                <a:latin typeface="Constantia"/>
                <a:cs typeface="Constantia"/>
              </a:rPr>
              <a:t>О.А., </a:t>
            </a:r>
            <a:r>
              <a:rPr sz="1600" spc="-5" dirty="0">
                <a:latin typeface="Constantia"/>
                <a:cs typeface="Constantia"/>
              </a:rPr>
              <a:t>Алиева </a:t>
            </a:r>
            <a:r>
              <a:rPr sz="1600" spc="-45" dirty="0">
                <a:latin typeface="Constantia"/>
                <a:cs typeface="Constantia"/>
              </a:rPr>
              <a:t>Э.Ф., </a:t>
            </a:r>
            <a:r>
              <a:rPr sz="1600" spc="-10" dirty="0">
                <a:latin typeface="Constantia"/>
                <a:cs typeface="Constantia"/>
              </a:rPr>
              <a:t>Радионова </a:t>
            </a:r>
            <a:r>
              <a:rPr sz="1600" spc="-65" dirty="0">
                <a:latin typeface="Constantia"/>
                <a:cs typeface="Constantia"/>
              </a:rPr>
              <a:t>О.Р., </a:t>
            </a:r>
            <a:r>
              <a:rPr sz="1600" spc="-10" dirty="0">
                <a:latin typeface="Constantia"/>
                <a:cs typeface="Constantia"/>
              </a:rPr>
              <a:t>Рабинович </a:t>
            </a:r>
            <a:r>
              <a:rPr sz="1600" spc="-5" dirty="0">
                <a:latin typeface="Constantia"/>
                <a:cs typeface="Constantia"/>
              </a:rPr>
              <a:t>П.Д., </a:t>
            </a:r>
            <a:r>
              <a:rPr sz="1600" spc="-10" dirty="0">
                <a:latin typeface="Constantia"/>
                <a:cs typeface="Constantia"/>
              </a:rPr>
              <a:t>Марич </a:t>
            </a:r>
            <a:r>
              <a:rPr sz="1600" spc="-5" dirty="0">
                <a:latin typeface="Constantia"/>
                <a:cs typeface="Constantia"/>
              </a:rPr>
              <a:t>Е.М.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Организация </a:t>
            </a:r>
            <a:r>
              <a:rPr sz="1600" spc="-5" dirty="0">
                <a:latin typeface="Constantia"/>
                <a:cs typeface="Constantia"/>
              </a:rPr>
              <a:t>развивающей предметно-пространственной </a:t>
            </a:r>
            <a:r>
              <a:rPr sz="1600" spc="-10" dirty="0">
                <a:latin typeface="Constantia"/>
                <a:cs typeface="Constantia"/>
              </a:rPr>
              <a:t>среды </a:t>
            </a:r>
            <a:r>
              <a:rPr sz="1600" spc="-5" dirty="0">
                <a:latin typeface="Constantia"/>
                <a:cs typeface="Constantia"/>
              </a:rPr>
              <a:t>в </a:t>
            </a:r>
            <a:r>
              <a:rPr sz="1600" spc="-10" dirty="0">
                <a:latin typeface="Constantia"/>
                <a:cs typeface="Constantia"/>
              </a:rPr>
              <a:t>соответствии </a:t>
            </a:r>
            <a:r>
              <a:rPr sz="1600" spc="-5" dirty="0">
                <a:latin typeface="Constantia"/>
                <a:cs typeface="Constantia"/>
              </a:rPr>
              <a:t>с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федеральным </a:t>
            </a:r>
            <a:r>
              <a:rPr sz="1600" spc="-15" dirty="0">
                <a:latin typeface="Constantia"/>
                <a:cs typeface="Constantia"/>
              </a:rPr>
              <a:t>государственным</a:t>
            </a:r>
            <a:r>
              <a:rPr sz="1600" spc="37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образовательным </a:t>
            </a:r>
            <a:r>
              <a:rPr sz="1600" spc="-15" dirty="0">
                <a:latin typeface="Constantia"/>
                <a:cs typeface="Constantia"/>
              </a:rPr>
              <a:t>стандартом </a:t>
            </a:r>
            <a:r>
              <a:rPr sz="1600" spc="-20" dirty="0">
                <a:latin typeface="Constantia"/>
                <a:cs typeface="Constantia"/>
              </a:rPr>
              <a:t>дошкольного </a:t>
            </a:r>
            <a:r>
              <a:rPr sz="1600" spc="-1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образования. </a:t>
            </a:r>
            <a:r>
              <a:rPr sz="1600" spc="-15" dirty="0">
                <a:latin typeface="Constantia"/>
                <a:cs typeface="Constantia"/>
              </a:rPr>
              <a:t>Методические </a:t>
            </a:r>
            <a:r>
              <a:rPr sz="1600" spc="-10" dirty="0">
                <a:latin typeface="Constantia"/>
                <a:cs typeface="Constantia"/>
              </a:rPr>
              <a:t>рекомендации </a:t>
            </a:r>
            <a:r>
              <a:rPr sz="1600" spc="-5" dirty="0">
                <a:latin typeface="Constantia"/>
                <a:cs typeface="Constantia"/>
              </a:rPr>
              <a:t>для </a:t>
            </a:r>
            <a:r>
              <a:rPr sz="1600" spc="-10" dirty="0">
                <a:latin typeface="Constantia"/>
                <a:cs typeface="Constantia"/>
              </a:rPr>
              <a:t>педагогических работников </a:t>
            </a:r>
            <a:r>
              <a:rPr sz="1600" spc="-20" dirty="0">
                <a:latin typeface="Constantia"/>
                <a:cs typeface="Constantia"/>
              </a:rPr>
              <a:t>дошкольных </a:t>
            </a:r>
            <a:r>
              <a:rPr sz="1600" spc="-39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образовательных организаций </a:t>
            </a:r>
            <a:r>
              <a:rPr sz="1600" spc="-5" dirty="0">
                <a:latin typeface="Constantia"/>
                <a:cs typeface="Constantia"/>
              </a:rPr>
              <a:t>и </a:t>
            </a:r>
            <a:r>
              <a:rPr sz="1600" spc="-15" dirty="0">
                <a:latin typeface="Constantia"/>
                <a:cs typeface="Constantia"/>
              </a:rPr>
              <a:t>родителей </a:t>
            </a:r>
            <a:r>
              <a:rPr sz="1600" spc="-10" dirty="0">
                <a:latin typeface="Constantia"/>
                <a:cs typeface="Constantia"/>
              </a:rPr>
              <a:t>детей </a:t>
            </a:r>
            <a:r>
              <a:rPr sz="1600" spc="-20" dirty="0">
                <a:latin typeface="Constantia"/>
                <a:cs typeface="Constantia"/>
              </a:rPr>
              <a:t>дошкольного </a:t>
            </a:r>
            <a:r>
              <a:rPr sz="1600" spc="-15" dirty="0">
                <a:latin typeface="Constantia"/>
                <a:cs typeface="Constantia"/>
              </a:rPr>
              <a:t>возраста </a:t>
            </a:r>
            <a:r>
              <a:rPr sz="1600" spc="-5" dirty="0">
                <a:latin typeface="Constantia"/>
                <a:cs typeface="Constantia"/>
              </a:rPr>
              <a:t>/ </a:t>
            </a:r>
            <a:r>
              <a:rPr sz="1600" spc="-30" dirty="0">
                <a:latin typeface="Constantia"/>
                <a:cs typeface="Constantia"/>
              </a:rPr>
              <a:t>О.А. </a:t>
            </a:r>
            <a:r>
              <a:rPr sz="1600" spc="-2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Карабанова,</a:t>
            </a:r>
            <a:r>
              <a:rPr sz="1600" spc="-45" dirty="0">
                <a:latin typeface="Constantia"/>
                <a:cs typeface="Constantia"/>
              </a:rPr>
              <a:t> </a:t>
            </a:r>
            <a:r>
              <a:rPr sz="1600" spc="-55" dirty="0">
                <a:latin typeface="Constantia"/>
                <a:cs typeface="Constantia"/>
              </a:rPr>
              <a:t>Э.Ф.</a:t>
            </a:r>
            <a:r>
              <a:rPr sz="1600" spc="-2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Алиева, </a:t>
            </a:r>
            <a:r>
              <a:rPr sz="1600" spc="-80" dirty="0">
                <a:latin typeface="Constantia"/>
                <a:cs typeface="Constantia"/>
              </a:rPr>
              <a:t>О.Р.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Радионова,</a:t>
            </a:r>
            <a:r>
              <a:rPr sz="1600" spc="-5" dirty="0">
                <a:latin typeface="Constantia"/>
                <a:cs typeface="Constantia"/>
              </a:rPr>
              <a:t> П.Д.</a:t>
            </a:r>
            <a:r>
              <a:rPr sz="1600" spc="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Рабинович,</a:t>
            </a:r>
            <a:r>
              <a:rPr sz="1600" spc="-5" dirty="0">
                <a:latin typeface="Constantia"/>
                <a:cs typeface="Constantia"/>
              </a:rPr>
              <a:t> Е.М.</a:t>
            </a:r>
            <a:r>
              <a:rPr sz="1600" spc="15" dirty="0">
                <a:latin typeface="Constantia"/>
                <a:cs typeface="Constantia"/>
              </a:rPr>
              <a:t> </a:t>
            </a:r>
            <a:r>
              <a:rPr sz="1600" spc="-10" dirty="0">
                <a:latin typeface="Constantia"/>
                <a:cs typeface="Constantia"/>
              </a:rPr>
              <a:t>Марич.</a:t>
            </a:r>
            <a:r>
              <a:rPr sz="1600" spc="3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–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М.: </a:t>
            </a:r>
            <a:r>
              <a:rPr sz="160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Федеральный</a:t>
            </a:r>
            <a:r>
              <a:rPr sz="1600" spc="-60" dirty="0">
                <a:latin typeface="Constantia"/>
                <a:cs typeface="Constantia"/>
              </a:rPr>
              <a:t> </a:t>
            </a:r>
            <a:r>
              <a:rPr sz="1600" dirty="0">
                <a:latin typeface="Constantia"/>
                <a:cs typeface="Constantia"/>
              </a:rPr>
              <a:t>институт</a:t>
            </a:r>
            <a:r>
              <a:rPr sz="1600" spc="-3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развития</a:t>
            </a:r>
            <a:r>
              <a:rPr sz="1600" spc="-55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образования,</a:t>
            </a:r>
            <a:r>
              <a:rPr sz="1600" spc="-10" dirty="0">
                <a:latin typeface="Constantia"/>
                <a:cs typeface="Constantia"/>
              </a:rPr>
              <a:t> </a:t>
            </a:r>
            <a:r>
              <a:rPr sz="1600" spc="-5" dirty="0">
                <a:latin typeface="Constantia"/>
                <a:cs typeface="Constantia"/>
              </a:rPr>
              <a:t>2014.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658609"/>
            <a:chOff x="0" y="0"/>
            <a:chExt cx="9144000" cy="665860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2104" y="667511"/>
              <a:ext cx="7845552" cy="446227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6719" y="4427220"/>
              <a:ext cx="2499359" cy="223113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519770"/>
            <a:ext cx="8258175" cy="5816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54635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Планирование отражает 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решение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воспитательных, развивающих 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и </a:t>
            </a:r>
            <a:r>
              <a:rPr sz="1800" b="1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образовательных задач 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и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направлено 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на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приобретение воспитанником опыта 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в </a:t>
            </a:r>
            <a:r>
              <a:rPr sz="1800" b="1" spc="-39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44D26"/>
                </a:solidFill>
                <a:latin typeface="Calibri"/>
                <a:cs typeface="Calibri"/>
              </a:rPr>
              <a:t>следующих</a:t>
            </a:r>
            <a:r>
              <a:rPr sz="1800" b="1" spc="-4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видах</a:t>
            </a:r>
            <a:r>
              <a:rPr sz="1800" b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деятельности: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Calibri"/>
              <a:cs typeface="Calibri"/>
            </a:endParaRPr>
          </a:p>
          <a:p>
            <a:pPr marL="12700" marR="455930">
              <a:lnSpc>
                <a:spcPct val="100000"/>
              </a:lnSpc>
              <a:spcBef>
                <a:spcPts val="5"/>
              </a:spcBef>
              <a:buFont typeface="Calibri"/>
              <a:buChar char="–"/>
              <a:tabLst>
                <a:tab pos="177800" algn="l"/>
              </a:tabLst>
            </a:pP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двигательной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,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том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числе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в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основных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движениях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(ходьбе,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беге,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прыжках,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лазанье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др.),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а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также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при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катании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на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самокате,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 санках,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велосипеде,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ходьбе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на </a:t>
            </a:r>
            <a:r>
              <a:rPr sz="1800" spc="-39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лыжах,</a:t>
            </a:r>
            <a:r>
              <a:rPr sz="1800" spc="-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в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спортивных</a:t>
            </a:r>
            <a:r>
              <a:rPr sz="18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играх;</a:t>
            </a:r>
            <a:endParaRPr sz="1800">
              <a:latin typeface="Calibri"/>
              <a:cs typeface="Calibri"/>
            </a:endParaRPr>
          </a:p>
          <a:p>
            <a:pPr marL="12700" marR="230504">
              <a:lnSpc>
                <a:spcPct val="100000"/>
              </a:lnSpc>
              <a:buFont typeface="Calibri"/>
              <a:buChar char="–"/>
              <a:tabLst>
                <a:tab pos="177800" algn="l"/>
              </a:tabLst>
            </a:pP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игровой</a:t>
            </a:r>
            <a:r>
              <a:rPr sz="1800" b="1" i="1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(сюжетной</a:t>
            </a:r>
            <a:r>
              <a:rPr sz="1800" spc="5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игры,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том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числе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сюжетно-ролевой,</a:t>
            </a:r>
            <a:r>
              <a:rPr sz="18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режиссёрской</a:t>
            </a:r>
            <a:r>
              <a:rPr sz="18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игры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с </a:t>
            </a:r>
            <a:r>
              <a:rPr sz="1800" spc="-39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правилами);</a:t>
            </a:r>
            <a:endParaRPr sz="1800">
              <a:latin typeface="Calibri"/>
              <a:cs typeface="Calibri"/>
            </a:endParaRPr>
          </a:p>
          <a:p>
            <a:pPr marL="12700" marR="5080" indent="50165">
              <a:lnSpc>
                <a:spcPct val="100000"/>
              </a:lnSpc>
              <a:buFont typeface="Calibri"/>
              <a:buChar char="–"/>
              <a:tabLst>
                <a:tab pos="231140" algn="l"/>
              </a:tabLst>
            </a:pPr>
            <a:r>
              <a:rPr sz="1800" b="1" i="1" spc="-10" dirty="0">
                <a:solidFill>
                  <a:srgbClr val="444D26"/>
                </a:solidFill>
                <a:latin typeface="Calibri"/>
                <a:cs typeface="Calibri"/>
              </a:rPr>
              <a:t>коммуникативной</a:t>
            </a:r>
            <a:r>
              <a:rPr sz="1800" b="1" i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(конструктивного</a:t>
            </a:r>
            <a:r>
              <a:rPr sz="1800" spc="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общения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взаимодействия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со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взрослыми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и </a:t>
            </a:r>
            <a:r>
              <a:rPr sz="1800" spc="-39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сверстниками,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устной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речью</a:t>
            </a:r>
            <a:r>
              <a:rPr sz="18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как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основным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средством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общения);</a:t>
            </a:r>
            <a:endParaRPr sz="1800">
              <a:latin typeface="Calibri"/>
              <a:cs typeface="Calibri"/>
            </a:endParaRPr>
          </a:p>
          <a:p>
            <a:pPr marL="12700" marR="17145" indent="-635">
              <a:lnSpc>
                <a:spcPct val="100000"/>
              </a:lnSpc>
              <a:buFont typeface="Calibri"/>
              <a:buChar char="–"/>
              <a:tabLst>
                <a:tab pos="177800" algn="l"/>
              </a:tabLst>
            </a:pP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познавательно-исследовательской</a:t>
            </a:r>
            <a:r>
              <a:rPr sz="1800" b="1" i="1" spc="-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(исследования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объектов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окружающего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мира </a:t>
            </a:r>
            <a:r>
              <a:rPr sz="1800" spc="-39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 экспериментирования</a:t>
            </a:r>
            <a:r>
              <a:rPr sz="18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с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ними);</a:t>
            </a:r>
            <a:endParaRPr sz="1800">
              <a:latin typeface="Calibri"/>
              <a:cs typeface="Calibri"/>
            </a:endParaRPr>
          </a:p>
          <a:p>
            <a:pPr marL="177165" indent="-165100">
              <a:lnSpc>
                <a:spcPct val="100000"/>
              </a:lnSpc>
              <a:buFont typeface="Calibri"/>
              <a:buChar char="–"/>
              <a:tabLst>
                <a:tab pos="177800" algn="l"/>
              </a:tabLst>
            </a:pP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восприятия</a:t>
            </a:r>
            <a:r>
              <a:rPr sz="1800" b="1" i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художественной литературы</a:t>
            </a:r>
            <a:r>
              <a:rPr sz="1800" b="1" i="1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i="1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 фольклора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;</a:t>
            </a:r>
            <a:endParaRPr sz="1800">
              <a:latin typeface="Calibri"/>
              <a:cs typeface="Calibri"/>
            </a:endParaRPr>
          </a:p>
          <a:p>
            <a:pPr marL="12700" marR="234950">
              <a:lnSpc>
                <a:spcPct val="100000"/>
              </a:lnSpc>
              <a:buFont typeface="Calibri"/>
              <a:buChar char="–"/>
              <a:tabLst>
                <a:tab pos="177800" algn="l"/>
              </a:tabLst>
            </a:pP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элементарной</a:t>
            </a:r>
            <a:r>
              <a:rPr sz="1800" b="1" i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трудовой</a:t>
            </a:r>
            <a:r>
              <a:rPr sz="1800" b="1" i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деятельности</a:t>
            </a:r>
            <a:r>
              <a:rPr sz="1800" b="1" i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(самообслуживания,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бытового</a:t>
            </a:r>
            <a:r>
              <a:rPr sz="18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труда, </a:t>
            </a:r>
            <a:r>
              <a:rPr sz="1800" spc="-39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444D26"/>
                </a:solidFill>
                <a:latin typeface="Calibri"/>
                <a:cs typeface="Calibri"/>
              </a:rPr>
              <a:t>труда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в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природе);</a:t>
            </a:r>
            <a:endParaRPr sz="1800">
              <a:latin typeface="Calibri"/>
              <a:cs typeface="Calibri"/>
            </a:endParaRPr>
          </a:p>
          <a:p>
            <a:pPr marL="12700" marR="817880">
              <a:lnSpc>
                <a:spcPct val="100000"/>
              </a:lnSpc>
              <a:buFont typeface="Calibri"/>
              <a:buChar char="–"/>
              <a:tabLst>
                <a:tab pos="177800" algn="l"/>
              </a:tabLst>
            </a:pPr>
            <a:r>
              <a:rPr sz="1800" b="1" i="1" spc="-10" dirty="0">
                <a:solidFill>
                  <a:srgbClr val="444D26"/>
                </a:solidFill>
                <a:latin typeface="Calibri"/>
                <a:cs typeface="Calibri"/>
              </a:rPr>
              <a:t>конструирования</a:t>
            </a:r>
            <a:r>
              <a:rPr sz="1800" b="1" i="1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из</a:t>
            </a:r>
            <a:r>
              <a:rPr sz="1800" b="1" i="1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различных</a:t>
            </a:r>
            <a:r>
              <a:rPr sz="1800" b="1" i="1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материалов</a:t>
            </a:r>
            <a:r>
              <a:rPr sz="1800" b="1" i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(строительного</a:t>
            </a:r>
            <a:r>
              <a:rPr sz="1800" spc="4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материала, </a:t>
            </a:r>
            <a:r>
              <a:rPr sz="1800" spc="-39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конструкторов,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444D26"/>
                </a:solidFill>
                <a:latin typeface="Calibri"/>
                <a:cs typeface="Calibri"/>
              </a:rPr>
              <a:t>модулей,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бумаги,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природного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материала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40" dirty="0">
                <a:solidFill>
                  <a:srgbClr val="444D26"/>
                </a:solidFill>
                <a:latin typeface="Calibri"/>
                <a:cs typeface="Calibri"/>
              </a:rPr>
              <a:t>т.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д.);</a:t>
            </a:r>
            <a:endParaRPr sz="1800">
              <a:latin typeface="Calibri"/>
              <a:cs typeface="Calibri"/>
            </a:endParaRPr>
          </a:p>
          <a:p>
            <a:pPr marL="177165" indent="-165100">
              <a:lnSpc>
                <a:spcPct val="100000"/>
              </a:lnSpc>
              <a:buFont typeface="Calibri"/>
              <a:buChar char="–"/>
              <a:tabLst>
                <a:tab pos="177800" algn="l"/>
              </a:tabLst>
            </a:pP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изобразительной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(рисования,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лепки,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аппликации);</a:t>
            </a:r>
            <a:endParaRPr sz="1800">
              <a:latin typeface="Calibri"/>
              <a:cs typeface="Calibri"/>
            </a:endParaRPr>
          </a:p>
          <a:p>
            <a:pPr marL="12700" marR="605155" indent="50165">
              <a:lnSpc>
                <a:spcPct val="100000"/>
              </a:lnSpc>
              <a:buFont typeface="Calibri"/>
              <a:buChar char="–"/>
              <a:tabLst>
                <a:tab pos="231140" algn="l"/>
              </a:tabLst>
            </a:pPr>
            <a:r>
              <a:rPr sz="1800" b="1" i="1" spc="-5" dirty="0">
                <a:solidFill>
                  <a:srgbClr val="444D26"/>
                </a:solidFill>
                <a:latin typeface="Calibri"/>
                <a:cs typeface="Calibri"/>
              </a:rPr>
              <a:t>музыкальной</a:t>
            </a:r>
            <a:r>
              <a:rPr sz="1800" b="1" i="1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(пения,</a:t>
            </a:r>
            <a:r>
              <a:rPr sz="18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музыкально-ритмических</a:t>
            </a:r>
            <a:r>
              <a:rPr sz="18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движений,</a:t>
            </a:r>
            <a:r>
              <a:rPr sz="18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игры</a:t>
            </a:r>
            <a:r>
              <a:rPr sz="18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на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детских </a:t>
            </a:r>
            <a:r>
              <a:rPr sz="1800" spc="-39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музыкальных</a:t>
            </a:r>
            <a:r>
              <a:rPr sz="1800" spc="-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инструментах).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62404"/>
            <a:ext cx="6731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444D26"/>
                </a:solidFill>
                <a:latin typeface="Calibri"/>
                <a:cs typeface="Calibri"/>
              </a:rPr>
              <a:t>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1052192"/>
            <a:ext cx="75780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Планирование</a:t>
            </a:r>
            <a:r>
              <a:rPr spc="-20" dirty="0"/>
              <a:t> </a:t>
            </a:r>
            <a:r>
              <a:rPr dirty="0"/>
              <a:t>непрерывной</a:t>
            </a:r>
            <a:r>
              <a:rPr spc="-30" dirty="0"/>
              <a:t> </a:t>
            </a:r>
            <a:r>
              <a:rPr spc="-5" dirty="0"/>
              <a:t>образовательной</a:t>
            </a:r>
            <a:r>
              <a:rPr spc="-40" dirty="0"/>
              <a:t> </a:t>
            </a:r>
            <a:r>
              <a:rPr spc="-10" dirty="0"/>
              <a:t>деятельности </a:t>
            </a:r>
            <a:r>
              <a:rPr spc="-5" dirty="0"/>
              <a:t>обеспечивает: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4500" y="1326512"/>
            <a:ext cx="794702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buChar char="–"/>
              <a:tabLst>
                <a:tab pos="177800" algn="l"/>
              </a:tabLst>
            </a:pP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«проживание»</a:t>
            </a:r>
            <a:r>
              <a:rPr sz="1800" spc="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ребенком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содержания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дошкольного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образования</a:t>
            </a:r>
            <a:r>
              <a:rPr sz="18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во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всех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видах </a:t>
            </a:r>
            <a:r>
              <a:rPr sz="1800" spc="-39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деятельности;</a:t>
            </a:r>
            <a:endParaRPr sz="1800">
              <a:latin typeface="Calibri"/>
              <a:cs typeface="Calibri"/>
            </a:endParaRPr>
          </a:p>
          <a:p>
            <a:pPr marL="12700" marR="216535" indent="-635">
              <a:lnSpc>
                <a:spcPct val="100000"/>
              </a:lnSpc>
              <a:buChar char="–"/>
              <a:tabLst>
                <a:tab pos="177800" algn="l"/>
              </a:tabLst>
            </a:pP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социально-личностную</a:t>
            </a:r>
            <a:r>
              <a:rPr sz="18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ориентированность</a:t>
            </a:r>
            <a:r>
              <a:rPr sz="18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и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мотивацию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всех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видов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детской </a:t>
            </a:r>
            <a:r>
              <a:rPr sz="1800" spc="-39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деятельности;</a:t>
            </a:r>
            <a:endParaRPr sz="1800">
              <a:latin typeface="Calibri"/>
              <a:cs typeface="Calibri"/>
            </a:endParaRPr>
          </a:p>
          <a:p>
            <a:pPr marL="12700" marR="6350">
              <a:lnSpc>
                <a:spcPct val="100000"/>
              </a:lnSpc>
              <a:buChar char="–"/>
              <a:tabLst>
                <a:tab pos="177800" algn="l"/>
              </a:tabLst>
            </a:pP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поддержание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эмоционально</a:t>
            </a:r>
            <a:r>
              <a:rPr sz="1800" spc="3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положительного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настроя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ребенка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в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 течение</a:t>
            </a:r>
            <a:r>
              <a:rPr sz="1800" spc="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всего </a:t>
            </a:r>
            <a:r>
              <a:rPr sz="1800" spc="-39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периода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освоения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Программы.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4732" y="3427488"/>
            <a:ext cx="6789418" cy="273709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76" y="1266506"/>
            <a:ext cx="7951470" cy="3660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3815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444D26"/>
                </a:solidFill>
                <a:latin typeface="Calibri"/>
                <a:cs typeface="Calibri"/>
              </a:rPr>
              <a:t>Содержание</a:t>
            </a:r>
            <a:r>
              <a:rPr sz="1800" b="1" spc="-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планирования</a:t>
            </a:r>
            <a:r>
              <a:rPr sz="1800" b="1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44D26"/>
                </a:solidFill>
                <a:latin typeface="Calibri"/>
                <a:cs typeface="Calibri"/>
              </a:rPr>
              <a:t>должно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44D26"/>
                </a:solidFill>
                <a:latin typeface="Calibri"/>
                <a:cs typeface="Calibri"/>
              </a:rPr>
              <a:t>отражать</a:t>
            </a:r>
            <a:r>
              <a:rPr sz="1800" b="1" spc="-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44D26"/>
                </a:solidFill>
                <a:latin typeface="Calibri"/>
                <a:cs typeface="Calibri"/>
              </a:rPr>
              <a:t>следующие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 аспекты</a:t>
            </a:r>
            <a:r>
              <a:rPr sz="1800" b="1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социальной </a:t>
            </a:r>
            <a:r>
              <a:rPr sz="1800" b="1" spc="-39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ситуации</a:t>
            </a:r>
            <a:r>
              <a:rPr sz="1800" b="1" spc="-3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развития</a:t>
            </a:r>
            <a:r>
              <a:rPr sz="1800" b="1" spc="-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ребёнка</a:t>
            </a:r>
            <a:r>
              <a:rPr sz="1800" b="1" spc="-15" dirty="0">
                <a:solidFill>
                  <a:srgbClr val="444D26"/>
                </a:solidFill>
                <a:latin typeface="Calibri"/>
                <a:cs typeface="Calibri"/>
              </a:rPr>
              <a:t> дошкольного</a:t>
            </a:r>
            <a:r>
              <a:rPr sz="1800" b="1" spc="-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44D26"/>
                </a:solidFill>
                <a:latin typeface="Calibri"/>
                <a:cs typeface="Calibri"/>
              </a:rPr>
              <a:t>возраста: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230504" indent="-168275">
              <a:lnSpc>
                <a:spcPct val="100000"/>
              </a:lnSpc>
              <a:buChar char="–"/>
              <a:tabLst>
                <a:tab pos="231140" algn="l"/>
              </a:tabLst>
            </a:pP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предметно-пространственная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развивающая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образовательная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среда;</a:t>
            </a:r>
            <a:endParaRPr sz="1800">
              <a:latin typeface="Calibri"/>
              <a:cs typeface="Calibri"/>
            </a:endParaRPr>
          </a:p>
          <a:p>
            <a:pPr marL="177165" indent="-165100">
              <a:lnSpc>
                <a:spcPct val="100000"/>
              </a:lnSpc>
              <a:buChar char="–"/>
              <a:tabLst>
                <a:tab pos="177800" algn="l"/>
              </a:tabLst>
            </a:pP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характер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 взаимодействия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со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взрослыми;</a:t>
            </a:r>
            <a:endParaRPr sz="1800">
              <a:latin typeface="Calibri"/>
              <a:cs typeface="Calibri"/>
            </a:endParaRPr>
          </a:p>
          <a:p>
            <a:pPr marL="230504" indent="-168275">
              <a:lnSpc>
                <a:spcPct val="100000"/>
              </a:lnSpc>
              <a:buChar char="–"/>
              <a:tabLst>
                <a:tab pos="231140" algn="l"/>
              </a:tabLst>
            </a:pP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характер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взаимодействия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с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другими </a:t>
            </a: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детьми;</a:t>
            </a:r>
            <a:endParaRPr sz="1800">
              <a:latin typeface="Calibri"/>
              <a:cs typeface="Calibri"/>
            </a:endParaRPr>
          </a:p>
          <a:p>
            <a:pPr marL="177165" indent="-165100">
              <a:lnSpc>
                <a:spcPct val="100000"/>
              </a:lnSpc>
              <a:buChar char="–"/>
              <a:tabLst>
                <a:tab pos="177800" algn="l"/>
              </a:tabLst>
            </a:pPr>
            <a:r>
              <a:rPr sz="1800" spc="-10" dirty="0">
                <a:solidFill>
                  <a:srgbClr val="444D26"/>
                </a:solidFill>
                <a:latin typeface="Calibri"/>
                <a:cs typeface="Calibri"/>
              </a:rPr>
              <a:t>система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отношений</a:t>
            </a:r>
            <a:r>
              <a:rPr sz="1800" spc="2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ребёнка</a:t>
            </a:r>
            <a:r>
              <a:rPr sz="1800" spc="10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к 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миру,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к</a:t>
            </a:r>
            <a:r>
              <a:rPr sz="1800" spc="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другим 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людям,</a:t>
            </a:r>
            <a:r>
              <a:rPr sz="1800" spc="-2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44D26"/>
                </a:solidFill>
                <a:latin typeface="Calibri"/>
                <a:cs typeface="Calibri"/>
              </a:rPr>
              <a:t>к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44D26"/>
                </a:solidFill>
                <a:latin typeface="Calibri"/>
                <a:cs typeface="Calibri"/>
              </a:rPr>
              <a:t>себе</a:t>
            </a:r>
            <a:r>
              <a:rPr sz="1800" spc="15" dirty="0">
                <a:solidFill>
                  <a:srgbClr val="444D26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444D26"/>
                </a:solidFill>
                <a:latin typeface="Calibri"/>
                <a:cs typeface="Calibri"/>
              </a:rPr>
              <a:t>самому.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150">
              <a:latin typeface="Calibri"/>
              <a:cs typeface="Calibri"/>
            </a:endParaRPr>
          </a:p>
          <a:p>
            <a:pPr marL="377825" marR="384175" indent="-274320">
              <a:lnSpc>
                <a:spcPct val="100000"/>
              </a:lnSpc>
            </a:pPr>
            <a:r>
              <a:rPr sz="1800" spc="-5" dirty="0">
                <a:latin typeface="Constantia"/>
                <a:cs typeface="Constantia"/>
              </a:rPr>
              <a:t>Планирование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непрерывной</a:t>
            </a:r>
            <a:r>
              <a:rPr sz="1800" spc="-3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образовательной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деятельности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строится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с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учетом </a:t>
            </a:r>
            <a:r>
              <a:rPr sz="1800" spc="-15" dirty="0">
                <a:latin typeface="Constantia"/>
                <a:cs typeface="Constantia"/>
              </a:rPr>
              <a:t>всех </a:t>
            </a:r>
            <a:r>
              <a:rPr sz="1800" spc="-5" dirty="0">
                <a:latin typeface="Constantia"/>
                <a:cs typeface="Constantia"/>
              </a:rPr>
              <a:t>режимных моментов, </a:t>
            </a:r>
            <a:r>
              <a:rPr sz="1800" dirty="0">
                <a:latin typeface="Constantia"/>
                <a:cs typeface="Constantia"/>
              </a:rPr>
              <a:t>в </a:t>
            </a:r>
            <a:r>
              <a:rPr sz="1800" spc="-10" dirty="0">
                <a:latin typeface="Constantia"/>
                <a:cs typeface="Constantia"/>
              </a:rPr>
              <a:t>совместной</a:t>
            </a:r>
            <a:r>
              <a:rPr sz="1800" spc="-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деятельности </a:t>
            </a:r>
            <a:r>
              <a:rPr sz="1800" spc="-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воспитателя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воспитанников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с</a:t>
            </a:r>
            <a:r>
              <a:rPr sz="1800" spc="-10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учетом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интеграции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образовательных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областей. Работа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проводится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для</a:t>
            </a:r>
            <a:r>
              <a:rPr sz="1800" spc="-4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всей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группы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или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по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подгруппам.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35761" y="1378125"/>
            <a:ext cx="7980045" cy="4553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marR="210820" indent="-27432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onstantia"/>
                <a:cs typeface="Constantia"/>
              </a:rPr>
              <a:t>План </a:t>
            </a:r>
            <a:r>
              <a:rPr sz="1400" b="1" spc="-10" dirty="0">
                <a:latin typeface="Constantia"/>
                <a:cs typeface="Constantia"/>
              </a:rPr>
              <a:t>воспитательно-образовательной </a:t>
            </a:r>
            <a:r>
              <a:rPr sz="1400" b="1" spc="-5" dirty="0">
                <a:latin typeface="Constantia"/>
                <a:cs typeface="Constantia"/>
              </a:rPr>
              <a:t>работы является основным </a:t>
            </a:r>
            <a:r>
              <a:rPr sz="1400" b="1" dirty="0">
                <a:latin typeface="Constantia"/>
                <a:cs typeface="Constantia"/>
              </a:rPr>
              <a:t>и </a:t>
            </a:r>
            <a:r>
              <a:rPr sz="1400" b="1" spc="-10" dirty="0">
                <a:latin typeface="Constantia"/>
                <a:cs typeface="Constantia"/>
              </a:rPr>
              <a:t>обязательным </a:t>
            </a:r>
            <a:r>
              <a:rPr sz="1400" b="1" spc="-5" dirty="0">
                <a:latin typeface="Constantia"/>
                <a:cs typeface="Constantia"/>
              </a:rPr>
              <a:t> педагогическим</a:t>
            </a:r>
            <a:r>
              <a:rPr sz="1400" b="1" spc="-125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документом</a:t>
            </a:r>
            <a:r>
              <a:rPr sz="1400" b="1" spc="-95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для</a:t>
            </a:r>
            <a:r>
              <a:rPr sz="1400" b="1" spc="-50" dirty="0">
                <a:latin typeface="Constantia"/>
                <a:cs typeface="Constantia"/>
              </a:rPr>
              <a:t> </a:t>
            </a:r>
            <a:r>
              <a:rPr sz="1400" b="1" spc="-10" dirty="0">
                <a:latin typeface="Constantia"/>
                <a:cs typeface="Constantia"/>
              </a:rPr>
              <a:t>воспитателей</a:t>
            </a:r>
            <a:r>
              <a:rPr sz="1400" b="1" spc="-40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и</a:t>
            </a:r>
            <a:r>
              <a:rPr sz="1400" b="1" spc="-114" dirty="0">
                <a:latin typeface="Constantia"/>
                <a:cs typeface="Constantia"/>
              </a:rPr>
              <a:t> </a:t>
            </a:r>
            <a:r>
              <a:rPr sz="1400" b="1" spc="-20" dirty="0">
                <a:latin typeface="Constantia"/>
                <a:cs typeface="Constantia"/>
              </a:rPr>
              <a:t>должен</a:t>
            </a:r>
            <a:r>
              <a:rPr sz="1400" b="1" spc="-80" dirty="0">
                <a:latin typeface="Constantia"/>
                <a:cs typeface="Constantia"/>
              </a:rPr>
              <a:t> </a:t>
            </a:r>
            <a:r>
              <a:rPr sz="1400" b="1" spc="-10" dirty="0">
                <a:latin typeface="Constantia"/>
                <a:cs typeface="Constantia"/>
              </a:rPr>
              <a:t>соответствовать</a:t>
            </a:r>
            <a:r>
              <a:rPr sz="1400" b="1" spc="-114" dirty="0">
                <a:latin typeface="Constantia"/>
                <a:cs typeface="Constantia"/>
              </a:rPr>
              <a:t> </a:t>
            </a:r>
            <a:r>
              <a:rPr sz="1400" b="1" dirty="0">
                <a:latin typeface="Constantia"/>
                <a:cs typeface="Constantia"/>
              </a:rPr>
              <a:t>следующим </a:t>
            </a:r>
            <a:r>
              <a:rPr sz="1400" b="1" spc="-320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основным</a:t>
            </a:r>
            <a:r>
              <a:rPr sz="1400" b="1" spc="-80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нормативно-правовым</a:t>
            </a:r>
            <a:r>
              <a:rPr sz="1400" b="1" spc="-114" dirty="0">
                <a:latin typeface="Constantia"/>
                <a:cs typeface="Constantia"/>
              </a:rPr>
              <a:t> </a:t>
            </a:r>
            <a:r>
              <a:rPr sz="1400" b="1" spc="-5" dirty="0">
                <a:latin typeface="Constantia"/>
                <a:cs typeface="Constantia"/>
              </a:rPr>
              <a:t>документам:</a:t>
            </a:r>
            <a:endParaRPr sz="1400" dirty="0">
              <a:latin typeface="Constantia"/>
              <a:cs typeface="Constantia"/>
            </a:endParaRPr>
          </a:p>
          <a:p>
            <a:pPr marL="142875" marR="292100" indent="-142875">
              <a:lnSpc>
                <a:spcPct val="100000"/>
              </a:lnSpc>
              <a:spcBef>
                <a:spcPts val="335"/>
              </a:spcBef>
              <a:buChar char="–"/>
              <a:tabLst>
                <a:tab pos="142875" algn="l"/>
              </a:tabLst>
            </a:pPr>
            <a:r>
              <a:rPr sz="1400" spc="-5" dirty="0">
                <a:latin typeface="Constantia"/>
                <a:cs typeface="Constantia"/>
              </a:rPr>
              <a:t>Федеральный</a:t>
            </a:r>
            <a:r>
              <a:rPr sz="1400" spc="-1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закон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Российской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Федерации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от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29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декабря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2012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60" dirty="0">
                <a:latin typeface="Constantia"/>
                <a:cs typeface="Constantia"/>
              </a:rPr>
              <a:t>г.</a:t>
            </a:r>
            <a:r>
              <a:rPr sz="1400" dirty="0">
                <a:latin typeface="Constantia"/>
                <a:cs typeface="Constantia"/>
              </a:rPr>
              <a:t> N</a:t>
            </a:r>
            <a:r>
              <a:rPr sz="1400" spc="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273-ФЗ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«Об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образовании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Российской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Федерации»;</a:t>
            </a:r>
            <a:endParaRPr sz="1400" dirty="0">
              <a:latin typeface="Constantia"/>
              <a:cs typeface="Constantia"/>
            </a:endParaRPr>
          </a:p>
          <a:p>
            <a:pPr marL="144145" marR="5080" indent="-144145">
              <a:lnSpc>
                <a:spcPct val="100000"/>
              </a:lnSpc>
              <a:spcBef>
                <a:spcPts val="335"/>
              </a:spcBef>
              <a:buChar char="–"/>
              <a:tabLst>
                <a:tab pos="144145" algn="l"/>
              </a:tabLst>
            </a:pPr>
            <a:r>
              <a:rPr sz="1400" spc="-10" dirty="0">
                <a:latin typeface="Constantia"/>
                <a:cs typeface="Constantia"/>
              </a:rPr>
              <a:t>Приказ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Министерства</a:t>
            </a:r>
            <a:r>
              <a:rPr sz="1400" spc="-9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образования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науки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Российской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Федерации</a:t>
            </a:r>
            <a:r>
              <a:rPr sz="1400" spc="-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(Минобрнауки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России)</a:t>
            </a:r>
            <a:r>
              <a:rPr sz="1400" spc="-4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от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17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октября </a:t>
            </a:r>
            <a:r>
              <a:rPr sz="1400" spc="-5" dirty="0">
                <a:latin typeface="Constantia"/>
                <a:cs typeface="Constantia"/>
              </a:rPr>
              <a:t>2013 </a:t>
            </a:r>
            <a:r>
              <a:rPr sz="1400" spc="-60" dirty="0">
                <a:latin typeface="Constantia"/>
                <a:cs typeface="Constantia"/>
              </a:rPr>
              <a:t>г. </a:t>
            </a:r>
            <a:r>
              <a:rPr sz="1400" dirty="0">
                <a:latin typeface="Constantia"/>
                <a:cs typeface="Constantia"/>
              </a:rPr>
              <a:t>№ </a:t>
            </a:r>
            <a:r>
              <a:rPr sz="1400" spc="-10" dirty="0">
                <a:latin typeface="Constantia"/>
                <a:cs typeface="Constantia"/>
              </a:rPr>
              <a:t>1155 </a:t>
            </a:r>
            <a:r>
              <a:rPr sz="1400" spc="-60" dirty="0">
                <a:latin typeface="Constantia"/>
                <a:cs typeface="Constantia"/>
              </a:rPr>
              <a:t>г. </a:t>
            </a:r>
            <a:r>
              <a:rPr sz="1400" spc="-5" dirty="0">
                <a:latin typeface="Constantia"/>
                <a:cs typeface="Constantia"/>
              </a:rPr>
              <a:t>Москва </a:t>
            </a:r>
            <a:r>
              <a:rPr sz="1400" dirty="0">
                <a:latin typeface="Constantia"/>
                <a:cs typeface="Constantia"/>
              </a:rPr>
              <a:t>«Об </a:t>
            </a:r>
            <a:r>
              <a:rPr sz="1400" spc="-5" dirty="0">
                <a:latin typeface="Constantia"/>
                <a:cs typeface="Constantia"/>
              </a:rPr>
              <a:t>утверждении </a:t>
            </a:r>
            <a:r>
              <a:rPr sz="1400" spc="-10" dirty="0">
                <a:latin typeface="Constantia"/>
                <a:cs typeface="Constantia"/>
              </a:rPr>
              <a:t>федерального государственного 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образовательного</a:t>
            </a:r>
            <a:r>
              <a:rPr sz="1400" spc="-6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стандарта</a:t>
            </a:r>
            <a:r>
              <a:rPr sz="1400" spc="-10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дошкольного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образования»;</a:t>
            </a:r>
            <a:endParaRPr sz="1400" dirty="0">
              <a:latin typeface="Constantia"/>
              <a:cs typeface="Constantia"/>
            </a:endParaRPr>
          </a:p>
          <a:p>
            <a:pPr marL="189865" marR="250190" indent="-189865">
              <a:lnSpc>
                <a:spcPct val="100000"/>
              </a:lnSpc>
              <a:spcBef>
                <a:spcPts val="340"/>
              </a:spcBef>
              <a:buChar char="–"/>
              <a:tabLst>
                <a:tab pos="189865" algn="l"/>
              </a:tabLst>
            </a:pPr>
            <a:r>
              <a:rPr lang="ru-RU" sz="1400" spc="-5" dirty="0">
                <a:latin typeface="Constantia"/>
                <a:cs typeface="Constantia"/>
              </a:rPr>
              <a:t>Гигиенические нормативы - Санитарные правила и нормы СанПиН 1.2.3685-21 «Гигиенические нормативы и требования к обеспечению безопасности и (или) безвредности для человека факторов среды обитания», утвержденные постановлением Главного государственного санитарного врача Российской Федерации от 28 января 2021 г. </a:t>
            </a:r>
            <a:r>
              <a:rPr lang="ru-RU" sz="1400" spc="-5">
                <a:latin typeface="Constantia"/>
                <a:cs typeface="Constantia"/>
              </a:rPr>
              <a:t>№ </a:t>
            </a:r>
            <a:r>
              <a:rPr lang="ru-RU" sz="1400" spc="-5" smtClean="0">
                <a:latin typeface="Constantia"/>
                <a:cs typeface="Constantia"/>
              </a:rPr>
              <a:t>2</a:t>
            </a:r>
            <a:endParaRPr lang="ru-RU" sz="1400" spc="-5" dirty="0">
              <a:latin typeface="Constantia"/>
              <a:cs typeface="Constantia"/>
            </a:endParaRPr>
          </a:p>
          <a:p>
            <a:pPr marL="189865" marR="250190" indent="-189865">
              <a:lnSpc>
                <a:spcPct val="100000"/>
              </a:lnSpc>
              <a:spcBef>
                <a:spcPts val="340"/>
              </a:spcBef>
              <a:buChar char="–"/>
              <a:tabLst>
                <a:tab pos="189865" algn="l"/>
              </a:tabLst>
            </a:pPr>
            <a:r>
              <a:rPr lang="ru-RU" sz="1400" spc="-5" dirty="0">
                <a:latin typeface="Constantia"/>
                <a:cs typeface="Constantia"/>
              </a:rPr>
              <a:t>Санитарно-эпидемиологические требования - Санитарные правила СП 2.4.3648-20 «Санитарно-эпидемиологические требования к организациям воспитания и обучения, отдыха и оздоровления детей и молодежи», утвержденные постановлением Главного государственного санитарного врача Российской Федерации от 28 сентября 2020 г. № 28.</a:t>
            </a:r>
            <a:r>
              <a:rPr sz="1400" spc="-5" dirty="0" smtClean="0">
                <a:latin typeface="Constantia"/>
                <a:cs typeface="Constantia"/>
              </a:rPr>
              <a:t>;</a:t>
            </a:r>
            <a:endParaRPr sz="1400" dirty="0" smtClean="0">
              <a:latin typeface="Constantia"/>
              <a:cs typeface="Constantia"/>
            </a:endParaRPr>
          </a:p>
          <a:p>
            <a:pPr marL="144145" marR="29209" indent="-144145">
              <a:lnSpc>
                <a:spcPct val="100000"/>
              </a:lnSpc>
              <a:spcBef>
                <a:spcPts val="335"/>
              </a:spcBef>
              <a:buChar char="–"/>
              <a:tabLst>
                <a:tab pos="144145" algn="l"/>
              </a:tabLst>
            </a:pPr>
            <a:r>
              <a:rPr sz="1400" spc="-10" dirty="0" err="1" smtClean="0">
                <a:latin typeface="Constantia"/>
                <a:cs typeface="Constantia"/>
              </a:rPr>
              <a:t>Приказ</a:t>
            </a:r>
            <a:r>
              <a:rPr sz="1400" spc="-55" dirty="0" smtClean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Департамента</a:t>
            </a:r>
            <a:r>
              <a:rPr sz="1400" spc="-7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образования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60" dirty="0">
                <a:latin typeface="Constantia"/>
                <a:cs typeface="Constantia"/>
              </a:rPr>
              <a:t>г.</a:t>
            </a:r>
            <a:r>
              <a:rPr sz="1400" spc="1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Москвы</a:t>
            </a:r>
            <a:r>
              <a:rPr sz="1400" spc="-7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от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14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июля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2008</a:t>
            </a:r>
            <a:r>
              <a:rPr sz="1400" spc="-45" dirty="0">
                <a:latin typeface="Constantia"/>
                <a:cs typeface="Constantia"/>
              </a:rPr>
              <a:t> </a:t>
            </a:r>
            <a:r>
              <a:rPr sz="1400" spc="-60" dirty="0">
                <a:latin typeface="Constantia"/>
                <a:cs typeface="Constantia"/>
              </a:rPr>
              <a:t>г.</a:t>
            </a:r>
            <a:r>
              <a:rPr sz="1400" spc="1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№</a:t>
            </a:r>
            <a:r>
              <a:rPr sz="1400" spc="-5" dirty="0">
                <a:latin typeface="Constantia"/>
                <a:cs typeface="Constantia"/>
              </a:rPr>
              <a:t> 413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«О</a:t>
            </a:r>
            <a:r>
              <a:rPr sz="1400" spc="-2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внесении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изменений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в </a:t>
            </a:r>
            <a:r>
              <a:rPr sz="1400" spc="-3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приказ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Департамента</a:t>
            </a:r>
            <a:r>
              <a:rPr sz="1400" spc="-8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образования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города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Москвы</a:t>
            </a:r>
            <a:r>
              <a:rPr sz="1400" spc="-7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от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21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ноября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2007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60" dirty="0">
                <a:latin typeface="Constantia"/>
                <a:cs typeface="Constantia"/>
              </a:rPr>
              <a:t>г.</a:t>
            </a:r>
            <a:r>
              <a:rPr sz="1400" spc="-5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№ 919»,</a:t>
            </a:r>
          </a:p>
          <a:p>
            <a:pPr marL="189865" marR="1000125" indent="-189865">
              <a:lnSpc>
                <a:spcPct val="100000"/>
              </a:lnSpc>
              <a:spcBef>
                <a:spcPts val="335"/>
              </a:spcBef>
              <a:buChar char="–"/>
              <a:tabLst>
                <a:tab pos="189865" algn="l"/>
              </a:tabLst>
            </a:pPr>
            <a:r>
              <a:rPr sz="1400" spc="-10" dirty="0">
                <a:latin typeface="Constantia"/>
                <a:cs typeface="Constantia"/>
              </a:rPr>
              <a:t>Приказ</a:t>
            </a:r>
            <a:r>
              <a:rPr sz="1400" spc="-2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Министерства</a:t>
            </a:r>
            <a:r>
              <a:rPr sz="1400" spc="-85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народного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образования</a:t>
            </a:r>
            <a:r>
              <a:rPr sz="1400" spc="-15" dirty="0">
                <a:latin typeface="Constantia"/>
                <a:cs typeface="Constantia"/>
              </a:rPr>
              <a:t> РСФСР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от</a:t>
            </a:r>
            <a:r>
              <a:rPr sz="1400" spc="-30" dirty="0">
                <a:latin typeface="Constantia"/>
                <a:cs typeface="Constantia"/>
              </a:rPr>
              <a:t> </a:t>
            </a:r>
            <a:r>
              <a:rPr sz="1400" dirty="0">
                <a:latin typeface="Constantia"/>
                <a:cs typeface="Constantia"/>
              </a:rPr>
              <a:t>20</a:t>
            </a:r>
            <a:r>
              <a:rPr sz="1400" spc="-50" dirty="0">
                <a:latin typeface="Constantia"/>
                <a:cs typeface="Constantia"/>
              </a:rPr>
              <a:t> </a:t>
            </a:r>
            <a:r>
              <a:rPr sz="1400" spc="-10" dirty="0">
                <a:latin typeface="Constantia"/>
                <a:cs typeface="Constantia"/>
              </a:rPr>
              <a:t>сентября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1988</a:t>
            </a:r>
            <a:r>
              <a:rPr sz="1400" spc="-35" dirty="0">
                <a:latin typeface="Constantia"/>
                <a:cs typeface="Constantia"/>
              </a:rPr>
              <a:t> </a:t>
            </a:r>
            <a:r>
              <a:rPr sz="1400" spc="-60" dirty="0">
                <a:latin typeface="Constantia"/>
                <a:cs typeface="Constantia"/>
              </a:rPr>
              <a:t>г.</a:t>
            </a:r>
            <a:r>
              <a:rPr sz="1400" dirty="0">
                <a:latin typeface="Constantia"/>
                <a:cs typeface="Constantia"/>
              </a:rPr>
              <a:t> № 41«О </a:t>
            </a:r>
            <a:r>
              <a:rPr sz="1400" spc="-34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документации</a:t>
            </a:r>
            <a:r>
              <a:rPr sz="1400" spc="-10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детских</a:t>
            </a:r>
            <a:r>
              <a:rPr sz="1400" spc="-105" dirty="0">
                <a:latin typeface="Constantia"/>
                <a:cs typeface="Constantia"/>
              </a:rPr>
              <a:t> </a:t>
            </a:r>
            <a:r>
              <a:rPr sz="1400" spc="-15" dirty="0">
                <a:latin typeface="Constantia"/>
                <a:cs typeface="Constantia"/>
              </a:rPr>
              <a:t>дошкольных</a:t>
            </a:r>
            <a:r>
              <a:rPr sz="1400" spc="-80" dirty="0">
                <a:latin typeface="Constantia"/>
                <a:cs typeface="Constantia"/>
              </a:rPr>
              <a:t> </a:t>
            </a:r>
            <a:r>
              <a:rPr sz="1400" spc="-5" dirty="0">
                <a:latin typeface="Constantia"/>
                <a:cs typeface="Constantia"/>
              </a:rPr>
              <a:t>учреждений».</a:t>
            </a:r>
            <a:endParaRPr sz="1400" dirty="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6871</Words>
  <Application>Microsoft Office PowerPoint</Application>
  <PresentationFormat>Экран (4:3)</PresentationFormat>
  <Paragraphs>906</Paragraphs>
  <Slides>56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62" baseType="lpstr">
      <vt:lpstr>Calibri</vt:lpstr>
      <vt:lpstr>Constantia</vt:lpstr>
      <vt:lpstr>Segoe UI Symbol</vt:lpstr>
      <vt:lpstr>Tahoma</vt:lpstr>
      <vt:lpstr>Times New Roman</vt:lpstr>
      <vt:lpstr>Office Theme</vt:lpstr>
      <vt:lpstr>Педагог планирует свою деятельность,  следуя за  ребёнком, наблюдая за его развитием, за его интересами.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Планирование непрерывной образовательной деятельности обеспечивает:</vt:lpstr>
      <vt:lpstr>Презентация PowerPoint</vt:lpstr>
      <vt:lpstr>Презентация PowerPoint</vt:lpstr>
      <vt:lpstr>Презентация PowerPoint</vt:lpstr>
      <vt:lpstr>Сведения о детях и родителях</vt:lpstr>
      <vt:lpstr>Лист здоровья</vt:lpstr>
      <vt:lpstr>Основные размеры столов и стульев для детей раннего возраста и  дошкольного возраст</vt:lpstr>
      <vt:lpstr>Результаты обследования речи детей</vt:lpstr>
      <vt:lpstr>Режим дня группы</vt:lpstr>
      <vt:lpstr>Презентация PowerPoint</vt:lpstr>
      <vt:lpstr>Примерный двигательный режим (на год)</vt:lpstr>
      <vt:lpstr>Система закаливания</vt:lpstr>
      <vt:lpstr>Организация освоения образовательных областей посредством  непосредственно образовательной деятельности</vt:lpstr>
      <vt:lpstr>Презентация PowerPoint</vt:lpstr>
      <vt:lpstr>Циклограмма взаимодействия воспитателя с семьями воспитанников</vt:lpstr>
      <vt:lpstr>Второй раздел (Приложение 2)</vt:lpstr>
      <vt:lpstr>Схема тематического планирования  психолого-педагогической работы с детьми на месяц</vt:lpstr>
      <vt:lpstr>Формы организации освоения образовательных областей  на месяц</vt:lpstr>
      <vt:lpstr>Планирование физкультурно-оздоровительной работы с детьми на месяц</vt:lpstr>
      <vt:lpstr>Третий раздел (Приложение 3) Планирование образовательной деятельности с детьми на неделю</vt:lpstr>
      <vt:lpstr>Взаимодействие с родителями на неделю</vt:lpstr>
      <vt:lpstr>Презентация PowerPoint</vt:lpstr>
      <vt:lpstr>Презентация PowerPoint</vt:lpstr>
      <vt:lpstr>Опыт планирования индивидуального и подгруппового взаимодействия с детьми  в режимных моментах через основные виды детской деятельности</vt:lpstr>
      <vt:lpstr>Алгоритм заполнения таблицы (Приложение 4)</vt:lpstr>
      <vt:lpstr>Алгоритм составления планирования воспитательно-образовательной  деятельности педагога</vt:lpstr>
      <vt:lpstr>Презентация PowerPoint</vt:lpstr>
      <vt:lpstr>Режим дня группы (представлен в виде таблицы).</vt:lpstr>
      <vt:lpstr>Листок здоровья воспитанников</vt:lpstr>
      <vt:lpstr>Модель двигательного режима и объем двигательной нагрузки за неделю</vt:lpstr>
      <vt:lpstr>Презентация PowerPoint</vt:lpstr>
      <vt:lpstr>Объем двигательной нагрузки за неделю детей старшей группы</vt:lpstr>
      <vt:lpstr>Система закаливания</vt:lpstr>
      <vt:lpstr>Презентация PowerPoint</vt:lpstr>
      <vt:lpstr>Презентация PowerPoint</vt:lpstr>
      <vt:lpstr>Презентация PowerPoint</vt:lpstr>
      <vt:lpstr>II раздел. Воспитательно-образовательная деятельность</vt:lpstr>
      <vt:lpstr>Презентация PowerPoint</vt:lpstr>
      <vt:lpstr>Презентация PowerPoint</vt:lpstr>
      <vt:lpstr>Планирование содержания непосредственной образовательной  деятельности (на неделю, месяц)</vt:lpstr>
      <vt:lpstr>Планирование непрерывной образовательной деятельности</vt:lpstr>
      <vt:lpstr>Презентация PowerPoint</vt:lpstr>
      <vt:lpstr>1-я половина дня</vt:lpstr>
      <vt:lpstr>2-я половина дня</vt:lpstr>
      <vt:lpstr>Презентация PowerPoint</vt:lpstr>
      <vt:lpstr>Презентация PowerPoint</vt:lpstr>
      <vt:lpstr>Презентация PowerPoint</vt:lpstr>
      <vt:lpstr>III раздел. Методическое сопровождение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 ОБЪЕДИНЕНИЕ ДОШКОЛЬНОГО  ОТДЕЛЕНИЯ</dc:title>
  <dc:creator>User</dc:creator>
  <cp:lastModifiedBy>OlgaF</cp:lastModifiedBy>
  <cp:revision>2</cp:revision>
  <dcterms:created xsi:type="dcterms:W3CDTF">2022-11-10T09:24:16Z</dcterms:created>
  <dcterms:modified xsi:type="dcterms:W3CDTF">2022-11-14T06:59:18Z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2015-10-29T00:00:00Z</vt:filetime>
  </property>
  <property fmtid="{D5CDD505-2E9C-101B-9397-08002B2CF9AE}" pid="3" name="Creator">
    <vt:lpwstr>Acrobat PDFMaker 15 для PowerPoint</vt:lpwstr>
  </property>
  <property fmtid="{D5CDD505-2E9C-101B-9397-08002B2CF9AE}" pid="4" name="LastSaved">
    <vt:filetime>2022-11-10T00:00:00Z</vt:filetime>
  </property>
</Properties>
</file>