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74" r:id="rId12"/>
    <p:sldId id="268" r:id="rId13"/>
    <p:sldId id="310" r:id="rId14"/>
    <p:sldId id="311" r:id="rId15"/>
    <p:sldId id="312" r:id="rId16"/>
    <p:sldId id="313" r:id="rId17"/>
    <p:sldId id="276" r:id="rId18"/>
    <p:sldId id="275" r:id="rId19"/>
    <p:sldId id="278" r:id="rId20"/>
    <p:sldId id="277" r:id="rId21"/>
    <p:sldId id="280" r:id="rId22"/>
    <p:sldId id="279" r:id="rId23"/>
    <p:sldId id="281" r:id="rId24"/>
    <p:sldId id="283" r:id="rId25"/>
    <p:sldId id="282" r:id="rId26"/>
    <p:sldId id="284" r:id="rId27"/>
    <p:sldId id="285" r:id="rId28"/>
    <p:sldId id="286" r:id="rId29"/>
    <p:sldId id="287" r:id="rId30"/>
    <p:sldId id="289" r:id="rId31"/>
    <p:sldId id="288" r:id="rId32"/>
    <p:sldId id="290" r:id="rId33"/>
    <p:sldId id="291" r:id="rId34"/>
    <p:sldId id="265" r:id="rId35"/>
    <p:sldId id="292" r:id="rId36"/>
    <p:sldId id="293" r:id="rId37"/>
    <p:sldId id="294" r:id="rId38"/>
    <p:sldId id="295" r:id="rId39"/>
    <p:sldId id="296" r:id="rId40"/>
    <p:sldId id="297" r:id="rId41"/>
    <p:sldId id="299" r:id="rId42"/>
    <p:sldId id="298" r:id="rId43"/>
    <p:sldId id="300" r:id="rId44"/>
    <p:sldId id="302" r:id="rId45"/>
    <p:sldId id="301" r:id="rId46"/>
    <p:sldId id="303" r:id="rId47"/>
    <p:sldId id="304" r:id="rId48"/>
    <p:sldId id="305" r:id="rId49"/>
    <p:sldId id="306" r:id="rId50"/>
    <p:sldId id="309" r:id="rId51"/>
    <p:sldId id="308" r:id="rId5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F76F48-7C13-4137-AD01-689A78CDB45B}" type="doc">
      <dgm:prSet loTypeId="urn:microsoft.com/office/officeart/2005/8/layout/hList1" loCatId="list" qsTypeId="urn:microsoft.com/office/officeart/2005/8/quickstyle/simple5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F67C828-B84B-497D-AD22-41084ACA1464}">
      <dgm:prSet/>
      <dgm:spPr/>
      <dgm:t>
        <a:bodyPr/>
        <a:lstStyle/>
        <a:p>
          <a:pPr rtl="0"/>
          <a:r>
            <a:rPr lang="ru-RU" b="1" dirty="0" smtClean="0"/>
            <a:t>РАНЕЕ</a:t>
          </a:r>
          <a:endParaRPr lang="ru-RU" b="1" dirty="0"/>
        </a:p>
      </dgm:t>
    </dgm:pt>
    <dgm:pt modelId="{4A2D3B9E-2100-4209-B052-99F2C0AD9397}" type="parTrans" cxnId="{FD779745-8026-4AE7-8AF8-82F3ECCC3D16}">
      <dgm:prSet/>
      <dgm:spPr/>
      <dgm:t>
        <a:bodyPr/>
        <a:lstStyle/>
        <a:p>
          <a:endParaRPr lang="ru-RU"/>
        </a:p>
      </dgm:t>
    </dgm:pt>
    <dgm:pt modelId="{3030B051-D115-4F44-80D8-99CF1FD463AB}" type="sibTrans" cxnId="{FD779745-8026-4AE7-8AF8-82F3ECCC3D16}">
      <dgm:prSet/>
      <dgm:spPr/>
      <dgm:t>
        <a:bodyPr/>
        <a:lstStyle/>
        <a:p>
          <a:endParaRPr lang="ru-RU"/>
        </a:p>
      </dgm:t>
    </dgm:pt>
    <dgm:pt modelId="{80FC6996-A11C-4FFA-9408-C546028B7F13}">
      <dgm:prSet custT="1"/>
      <dgm:spPr/>
      <dgm:t>
        <a:bodyPr/>
        <a:lstStyle/>
        <a:p>
          <a:pPr rtl="0"/>
          <a:r>
            <a:rPr lang="ru-RU" sz="2000" dirty="0" smtClean="0"/>
            <a:t>система действий</a:t>
          </a:r>
          <a:br>
            <a:rPr lang="ru-RU" sz="2000" dirty="0" smtClean="0"/>
          </a:br>
          <a:r>
            <a:rPr lang="ru-RU" sz="2000" dirty="0" smtClean="0"/>
            <a:t>по формированию знаний, умений, навыков</a:t>
          </a:r>
          <a:endParaRPr lang="ru-RU" sz="2000" dirty="0"/>
        </a:p>
      </dgm:t>
    </dgm:pt>
    <dgm:pt modelId="{2B9831D1-D808-439F-B114-A0903231E868}" type="parTrans" cxnId="{90632F3F-F471-4FEE-89AE-36375FE1C8DA}">
      <dgm:prSet/>
      <dgm:spPr/>
      <dgm:t>
        <a:bodyPr/>
        <a:lstStyle/>
        <a:p>
          <a:endParaRPr lang="ru-RU"/>
        </a:p>
      </dgm:t>
    </dgm:pt>
    <dgm:pt modelId="{CAD493F0-ED95-4842-8FA2-C09F72318DE5}" type="sibTrans" cxnId="{90632F3F-F471-4FEE-89AE-36375FE1C8DA}">
      <dgm:prSet/>
      <dgm:spPr/>
      <dgm:t>
        <a:bodyPr/>
        <a:lstStyle/>
        <a:p>
          <a:endParaRPr lang="ru-RU"/>
        </a:p>
      </dgm:t>
    </dgm:pt>
    <dgm:pt modelId="{D8D82C59-C2C5-4547-B03F-159E977835AF}">
      <dgm:prSet/>
      <dgm:spPr/>
      <dgm:t>
        <a:bodyPr/>
        <a:lstStyle/>
        <a:p>
          <a:pPr rtl="0"/>
          <a:r>
            <a:rPr lang="ru-RU" b="1" dirty="0" smtClean="0"/>
            <a:t>СЕЙЧАС</a:t>
          </a:r>
          <a:endParaRPr lang="ru-RU" b="1" dirty="0"/>
        </a:p>
      </dgm:t>
    </dgm:pt>
    <dgm:pt modelId="{3D403A20-0EB7-491C-877E-ED02061D29D1}" type="parTrans" cxnId="{6962284C-9B47-4DD2-BE92-ADD93F7E9586}">
      <dgm:prSet/>
      <dgm:spPr/>
      <dgm:t>
        <a:bodyPr/>
        <a:lstStyle/>
        <a:p>
          <a:endParaRPr lang="ru-RU"/>
        </a:p>
      </dgm:t>
    </dgm:pt>
    <dgm:pt modelId="{7A6695E6-28A6-419E-A0C5-F85EF87AE234}" type="sibTrans" cxnId="{6962284C-9B47-4DD2-BE92-ADD93F7E9586}">
      <dgm:prSet/>
      <dgm:spPr/>
      <dgm:t>
        <a:bodyPr/>
        <a:lstStyle/>
        <a:p>
          <a:endParaRPr lang="ru-RU"/>
        </a:p>
      </dgm:t>
    </dgm:pt>
    <dgm:pt modelId="{5D77BBCB-1C42-44CE-97D5-4335C5942937}">
      <dgm:prSet/>
      <dgm:spPr/>
      <dgm:t>
        <a:bodyPr/>
        <a:lstStyle/>
        <a:p>
          <a:pPr rtl="0">
            <a:spcAft>
              <a:spcPts val="0"/>
            </a:spcAft>
          </a:pPr>
          <a:r>
            <a:rPr lang="ru-RU" dirty="0" smtClean="0"/>
            <a:t>система действий, обеспечивающих психолого-педагогическую поддержку становления и развития основ ключевых компетентностей, признаками которых является инициатива, активность, любознательность, самостоятельность, способность</a:t>
          </a:r>
          <a:br>
            <a:rPr lang="ru-RU" dirty="0" smtClean="0"/>
          </a:br>
          <a:r>
            <a:rPr lang="ru-RU" dirty="0" smtClean="0"/>
            <a:t>к выбору и ответственности</a:t>
          </a:r>
          <a:br>
            <a:rPr lang="ru-RU" dirty="0" smtClean="0"/>
          </a:br>
          <a:r>
            <a:rPr lang="ru-RU" dirty="0" smtClean="0"/>
            <a:t>за него, обладание персонально значимыми представлениями</a:t>
          </a:r>
          <a:br>
            <a:rPr lang="ru-RU" dirty="0" smtClean="0"/>
          </a:br>
          <a:r>
            <a:rPr lang="ru-RU" dirty="0" smtClean="0"/>
            <a:t>о мире</a:t>
          </a:r>
          <a:endParaRPr lang="ru-RU" dirty="0"/>
        </a:p>
      </dgm:t>
    </dgm:pt>
    <dgm:pt modelId="{014AF1E1-DF20-4879-AA6A-1690A661A58A}" type="parTrans" cxnId="{08C42CD9-4075-4905-85D2-4BC38A9F4844}">
      <dgm:prSet/>
      <dgm:spPr/>
      <dgm:t>
        <a:bodyPr/>
        <a:lstStyle/>
        <a:p>
          <a:endParaRPr lang="ru-RU"/>
        </a:p>
      </dgm:t>
    </dgm:pt>
    <dgm:pt modelId="{870353DB-F927-42F1-BD2A-81AD3B455672}" type="sibTrans" cxnId="{08C42CD9-4075-4905-85D2-4BC38A9F4844}">
      <dgm:prSet/>
      <dgm:spPr/>
      <dgm:t>
        <a:bodyPr/>
        <a:lstStyle/>
        <a:p>
          <a:endParaRPr lang="ru-RU"/>
        </a:p>
      </dgm:t>
    </dgm:pt>
    <dgm:pt modelId="{560B8683-65DF-4FB1-97D3-08D16FDAE64D}">
      <dgm:prSet/>
      <dgm:spPr/>
      <dgm:t>
        <a:bodyPr/>
        <a:lstStyle/>
        <a:p>
          <a:pPr rtl="0">
            <a:spcAft>
              <a:spcPts val="0"/>
            </a:spcAft>
          </a:pPr>
          <a:r>
            <a:rPr lang="ru-RU" dirty="0" smtClean="0"/>
            <a:t>содержание образования вторично</a:t>
          </a:r>
          <a:endParaRPr lang="ru-RU" dirty="0"/>
        </a:p>
      </dgm:t>
    </dgm:pt>
    <dgm:pt modelId="{A3634B21-36AD-466D-BCDD-275D53FFB5D2}" type="parTrans" cxnId="{47512EEE-D18E-43B4-9D6F-490602514A6A}">
      <dgm:prSet/>
      <dgm:spPr/>
      <dgm:t>
        <a:bodyPr/>
        <a:lstStyle/>
        <a:p>
          <a:endParaRPr lang="ru-RU"/>
        </a:p>
      </dgm:t>
    </dgm:pt>
    <dgm:pt modelId="{1A8918D5-094B-4858-99BD-F1C014194C93}" type="sibTrans" cxnId="{47512EEE-D18E-43B4-9D6F-490602514A6A}">
      <dgm:prSet/>
      <dgm:spPr/>
      <dgm:t>
        <a:bodyPr/>
        <a:lstStyle/>
        <a:p>
          <a:endParaRPr lang="ru-RU"/>
        </a:p>
      </dgm:t>
    </dgm:pt>
    <dgm:pt modelId="{3737FD28-4F66-4F67-B090-1746D065832A}" type="pres">
      <dgm:prSet presAssocID="{29F76F48-7C13-4137-AD01-689A78CDB4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FC6738-D66D-4652-81E5-8FD69F805B94}" type="pres">
      <dgm:prSet presAssocID="{BF67C828-B84B-497D-AD22-41084ACA1464}" presName="composite" presStyleCnt="0"/>
      <dgm:spPr/>
    </dgm:pt>
    <dgm:pt modelId="{D3CA9686-CBD7-45DA-883A-3C063732598F}" type="pres">
      <dgm:prSet presAssocID="{BF67C828-B84B-497D-AD22-41084ACA146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C89D7-67B1-44C4-A6B1-0C0EC7EA0958}" type="pres">
      <dgm:prSet presAssocID="{BF67C828-B84B-497D-AD22-41084ACA146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7D12A-3925-4F58-B6EE-A694911764B7}" type="pres">
      <dgm:prSet presAssocID="{3030B051-D115-4F44-80D8-99CF1FD463AB}" presName="space" presStyleCnt="0"/>
      <dgm:spPr/>
    </dgm:pt>
    <dgm:pt modelId="{0CB6EDD2-65B0-42AD-8926-EADADA1E95F1}" type="pres">
      <dgm:prSet presAssocID="{D8D82C59-C2C5-4547-B03F-159E977835AF}" presName="composite" presStyleCnt="0"/>
      <dgm:spPr/>
    </dgm:pt>
    <dgm:pt modelId="{42DC1177-9908-4463-88DC-74928B32BE7B}" type="pres">
      <dgm:prSet presAssocID="{D8D82C59-C2C5-4547-B03F-159E977835A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87F58-8F36-44E5-A320-AE49BCD55D1D}" type="pres">
      <dgm:prSet presAssocID="{D8D82C59-C2C5-4547-B03F-159E977835A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2E987F-3B0F-4309-8E53-B1D8751CBC99}" type="presOf" srcId="{29F76F48-7C13-4137-AD01-689A78CDB45B}" destId="{3737FD28-4F66-4F67-B090-1746D065832A}" srcOrd="0" destOrd="0" presId="urn:microsoft.com/office/officeart/2005/8/layout/hList1"/>
    <dgm:cxn modelId="{50CCF0E8-24CB-4425-B674-59A963F514F2}" type="presOf" srcId="{80FC6996-A11C-4FFA-9408-C546028B7F13}" destId="{FC6C89D7-67B1-44C4-A6B1-0C0EC7EA0958}" srcOrd="0" destOrd="0" presId="urn:microsoft.com/office/officeart/2005/8/layout/hList1"/>
    <dgm:cxn modelId="{6962284C-9B47-4DD2-BE92-ADD93F7E9586}" srcId="{29F76F48-7C13-4137-AD01-689A78CDB45B}" destId="{D8D82C59-C2C5-4547-B03F-159E977835AF}" srcOrd="1" destOrd="0" parTransId="{3D403A20-0EB7-491C-877E-ED02061D29D1}" sibTransId="{7A6695E6-28A6-419E-A0C5-F85EF87AE234}"/>
    <dgm:cxn modelId="{938088F9-332E-4119-A2A6-7F13A3ED05FB}" type="presOf" srcId="{D8D82C59-C2C5-4547-B03F-159E977835AF}" destId="{42DC1177-9908-4463-88DC-74928B32BE7B}" srcOrd="0" destOrd="0" presId="urn:microsoft.com/office/officeart/2005/8/layout/hList1"/>
    <dgm:cxn modelId="{FD779745-8026-4AE7-8AF8-82F3ECCC3D16}" srcId="{29F76F48-7C13-4137-AD01-689A78CDB45B}" destId="{BF67C828-B84B-497D-AD22-41084ACA1464}" srcOrd="0" destOrd="0" parTransId="{4A2D3B9E-2100-4209-B052-99F2C0AD9397}" sibTransId="{3030B051-D115-4F44-80D8-99CF1FD463AB}"/>
    <dgm:cxn modelId="{08C42CD9-4075-4905-85D2-4BC38A9F4844}" srcId="{D8D82C59-C2C5-4547-B03F-159E977835AF}" destId="{5D77BBCB-1C42-44CE-97D5-4335C5942937}" srcOrd="0" destOrd="0" parTransId="{014AF1E1-DF20-4879-AA6A-1690A661A58A}" sibTransId="{870353DB-F927-42F1-BD2A-81AD3B455672}"/>
    <dgm:cxn modelId="{47512EEE-D18E-43B4-9D6F-490602514A6A}" srcId="{D8D82C59-C2C5-4547-B03F-159E977835AF}" destId="{560B8683-65DF-4FB1-97D3-08D16FDAE64D}" srcOrd="1" destOrd="0" parTransId="{A3634B21-36AD-466D-BCDD-275D53FFB5D2}" sibTransId="{1A8918D5-094B-4858-99BD-F1C014194C93}"/>
    <dgm:cxn modelId="{3FF65AF3-A46E-4F90-92E7-02F30FA479D7}" type="presOf" srcId="{560B8683-65DF-4FB1-97D3-08D16FDAE64D}" destId="{0AB87F58-8F36-44E5-A320-AE49BCD55D1D}" srcOrd="0" destOrd="1" presId="urn:microsoft.com/office/officeart/2005/8/layout/hList1"/>
    <dgm:cxn modelId="{5C620FA7-C4DF-4A36-8350-54BB12925E7C}" type="presOf" srcId="{5D77BBCB-1C42-44CE-97D5-4335C5942937}" destId="{0AB87F58-8F36-44E5-A320-AE49BCD55D1D}" srcOrd="0" destOrd="0" presId="urn:microsoft.com/office/officeart/2005/8/layout/hList1"/>
    <dgm:cxn modelId="{B67D8414-88BC-4C7B-8EF4-77333337EEA7}" type="presOf" srcId="{BF67C828-B84B-497D-AD22-41084ACA1464}" destId="{D3CA9686-CBD7-45DA-883A-3C063732598F}" srcOrd="0" destOrd="0" presId="urn:microsoft.com/office/officeart/2005/8/layout/hList1"/>
    <dgm:cxn modelId="{90632F3F-F471-4FEE-89AE-36375FE1C8DA}" srcId="{BF67C828-B84B-497D-AD22-41084ACA1464}" destId="{80FC6996-A11C-4FFA-9408-C546028B7F13}" srcOrd="0" destOrd="0" parTransId="{2B9831D1-D808-439F-B114-A0903231E868}" sibTransId="{CAD493F0-ED95-4842-8FA2-C09F72318DE5}"/>
    <dgm:cxn modelId="{194ACDE7-CDFD-4C02-B620-813D130340D5}" type="presParOf" srcId="{3737FD28-4F66-4F67-B090-1746D065832A}" destId="{B8FC6738-D66D-4652-81E5-8FD69F805B94}" srcOrd="0" destOrd="0" presId="urn:microsoft.com/office/officeart/2005/8/layout/hList1"/>
    <dgm:cxn modelId="{4EDD216F-DB49-48F3-ADA2-DEF783257181}" type="presParOf" srcId="{B8FC6738-D66D-4652-81E5-8FD69F805B94}" destId="{D3CA9686-CBD7-45DA-883A-3C063732598F}" srcOrd="0" destOrd="0" presId="urn:microsoft.com/office/officeart/2005/8/layout/hList1"/>
    <dgm:cxn modelId="{6D1EC0D5-A348-4C1E-8C43-4C0EDE4399EA}" type="presParOf" srcId="{B8FC6738-D66D-4652-81E5-8FD69F805B94}" destId="{FC6C89D7-67B1-44C4-A6B1-0C0EC7EA0958}" srcOrd="1" destOrd="0" presId="urn:microsoft.com/office/officeart/2005/8/layout/hList1"/>
    <dgm:cxn modelId="{191F4E46-9587-4835-9F5D-A79674F20BF3}" type="presParOf" srcId="{3737FD28-4F66-4F67-B090-1746D065832A}" destId="{7937D12A-3925-4F58-B6EE-A694911764B7}" srcOrd="1" destOrd="0" presId="urn:microsoft.com/office/officeart/2005/8/layout/hList1"/>
    <dgm:cxn modelId="{DC811482-E563-440F-AF63-9F258EF62B4F}" type="presParOf" srcId="{3737FD28-4F66-4F67-B090-1746D065832A}" destId="{0CB6EDD2-65B0-42AD-8926-EADADA1E95F1}" srcOrd="2" destOrd="0" presId="urn:microsoft.com/office/officeart/2005/8/layout/hList1"/>
    <dgm:cxn modelId="{C77809BC-0A77-4A73-9BA6-40D9EDEC3187}" type="presParOf" srcId="{0CB6EDD2-65B0-42AD-8926-EADADA1E95F1}" destId="{42DC1177-9908-4463-88DC-74928B32BE7B}" srcOrd="0" destOrd="0" presId="urn:microsoft.com/office/officeart/2005/8/layout/hList1"/>
    <dgm:cxn modelId="{0DF0F6B2-581F-4C51-9038-F44340FC709C}" type="presParOf" srcId="{0CB6EDD2-65B0-42AD-8926-EADADA1E95F1}" destId="{0AB87F58-8F36-44E5-A320-AE49BCD55D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EB2C34-39AC-403A-BD73-484DBB084A59}" type="doc">
      <dgm:prSet loTypeId="urn:microsoft.com/office/officeart/2005/8/layout/process4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2C8B5332-B443-4C3A-9CD5-5CDD2D0FC247}">
      <dgm:prSet/>
      <dgm:spPr/>
      <dgm:t>
        <a:bodyPr/>
        <a:lstStyle/>
        <a:p>
          <a:pPr rtl="0"/>
          <a:r>
            <a:rPr lang="ru-RU" b="1" dirty="0" smtClean="0"/>
            <a:t>Выявление интересов и потребностей детей</a:t>
          </a:r>
          <a:endParaRPr lang="ru-RU" b="1" dirty="0"/>
        </a:p>
      </dgm:t>
    </dgm:pt>
    <dgm:pt modelId="{5A532466-CE1B-4084-9F6E-15FB762049E3}" type="parTrans" cxnId="{1EAFA1EC-FABA-4697-8204-3D74A51C53D9}">
      <dgm:prSet/>
      <dgm:spPr/>
      <dgm:t>
        <a:bodyPr/>
        <a:lstStyle/>
        <a:p>
          <a:endParaRPr lang="ru-RU" b="1"/>
        </a:p>
      </dgm:t>
    </dgm:pt>
    <dgm:pt modelId="{0F762654-42F8-400A-A621-24A1380F7C0D}" type="sibTrans" cxnId="{1EAFA1EC-FABA-4697-8204-3D74A51C53D9}">
      <dgm:prSet/>
      <dgm:spPr/>
      <dgm:t>
        <a:bodyPr/>
        <a:lstStyle/>
        <a:p>
          <a:endParaRPr lang="ru-RU" b="1"/>
        </a:p>
      </dgm:t>
    </dgm:pt>
    <dgm:pt modelId="{BA954EC3-2E5D-4849-B18E-1E169DB563AF}">
      <dgm:prSet/>
      <dgm:spPr/>
      <dgm:t>
        <a:bodyPr/>
        <a:lstStyle/>
        <a:p>
          <a:pPr rtl="0"/>
          <a:r>
            <a:rPr lang="ru-RU" b="1" dirty="0" smtClean="0"/>
            <a:t>Обсуждение и принятие решения о теме и форме образовательного события</a:t>
          </a:r>
          <a:endParaRPr lang="ru-RU" b="1" dirty="0"/>
        </a:p>
      </dgm:t>
    </dgm:pt>
    <dgm:pt modelId="{F30B3092-6192-4E2C-BABF-0A7A67E0C44A}" type="parTrans" cxnId="{6EE73E8C-A32F-44C3-BE44-D9292C1A0E33}">
      <dgm:prSet/>
      <dgm:spPr/>
      <dgm:t>
        <a:bodyPr/>
        <a:lstStyle/>
        <a:p>
          <a:endParaRPr lang="ru-RU" b="1"/>
        </a:p>
      </dgm:t>
    </dgm:pt>
    <dgm:pt modelId="{841A9990-AADF-47B3-82A4-EBF898315A52}" type="sibTrans" cxnId="{6EE73E8C-A32F-44C3-BE44-D9292C1A0E33}">
      <dgm:prSet/>
      <dgm:spPr/>
      <dgm:t>
        <a:bodyPr/>
        <a:lstStyle/>
        <a:p>
          <a:endParaRPr lang="ru-RU" b="1"/>
        </a:p>
      </dgm:t>
    </dgm:pt>
    <dgm:pt modelId="{B858884E-24B6-42F8-9BEF-A4A93DB3B5A3}">
      <dgm:prSet/>
      <dgm:spPr/>
      <dgm:t>
        <a:bodyPr/>
        <a:lstStyle/>
        <a:p>
          <a:pPr rtl="0"/>
          <a:r>
            <a:rPr lang="ru-RU" b="1" dirty="0" smtClean="0"/>
            <a:t>Совместное планирование</a:t>
          </a:r>
          <a:endParaRPr lang="ru-RU" b="1" dirty="0"/>
        </a:p>
      </dgm:t>
    </dgm:pt>
    <dgm:pt modelId="{63D05D0E-2F02-4957-AB51-558A533AC226}" type="parTrans" cxnId="{D6570836-8FDD-4A3A-A99A-CC6A5211F923}">
      <dgm:prSet/>
      <dgm:spPr/>
      <dgm:t>
        <a:bodyPr/>
        <a:lstStyle/>
        <a:p>
          <a:endParaRPr lang="ru-RU" b="1"/>
        </a:p>
      </dgm:t>
    </dgm:pt>
    <dgm:pt modelId="{C3EACF1E-54AE-4383-831B-4A47C0B4A195}" type="sibTrans" cxnId="{D6570836-8FDD-4A3A-A99A-CC6A5211F923}">
      <dgm:prSet/>
      <dgm:spPr/>
      <dgm:t>
        <a:bodyPr/>
        <a:lstStyle/>
        <a:p>
          <a:endParaRPr lang="ru-RU" b="1"/>
        </a:p>
      </dgm:t>
    </dgm:pt>
    <dgm:pt modelId="{3398F699-4586-421A-8BC1-AEB49FCCA76C}">
      <dgm:prSet/>
      <dgm:spPr/>
      <dgm:t>
        <a:bodyPr/>
        <a:lstStyle/>
        <a:p>
          <a:pPr rtl="0"/>
          <a:r>
            <a:rPr lang="ru-RU" b="1" dirty="0" smtClean="0"/>
            <a:t>Обсуждение взрослыми ситуации</a:t>
          </a:r>
          <a:endParaRPr lang="ru-RU" b="1" dirty="0"/>
        </a:p>
      </dgm:t>
    </dgm:pt>
    <dgm:pt modelId="{5BC9BFD1-01C2-4D3D-B3B9-4A87FAFA2677}" type="parTrans" cxnId="{12DE2DA0-2D64-4B4B-9329-C9F1BD45AD58}">
      <dgm:prSet/>
      <dgm:spPr/>
      <dgm:t>
        <a:bodyPr/>
        <a:lstStyle/>
        <a:p>
          <a:endParaRPr lang="ru-RU" b="1"/>
        </a:p>
      </dgm:t>
    </dgm:pt>
    <dgm:pt modelId="{6E0EB092-6B68-41A5-8969-EA89666A7348}" type="sibTrans" cxnId="{12DE2DA0-2D64-4B4B-9329-C9F1BD45AD58}">
      <dgm:prSet/>
      <dgm:spPr/>
      <dgm:t>
        <a:bodyPr/>
        <a:lstStyle/>
        <a:p>
          <a:endParaRPr lang="ru-RU" b="1"/>
        </a:p>
      </dgm:t>
    </dgm:pt>
    <dgm:pt modelId="{C5C5C0FC-ECAD-4375-85F2-85DFEB9029D3}">
      <dgm:prSet/>
      <dgm:spPr/>
      <dgm:t>
        <a:bodyPr/>
        <a:lstStyle/>
        <a:p>
          <a:pPr rtl="0"/>
          <a:r>
            <a:rPr lang="ru-RU" b="1" dirty="0" smtClean="0"/>
            <a:t>Ежедневное </a:t>
          </a:r>
          <a:r>
            <a:rPr lang="ru-RU" b="1" dirty="0" err="1" smtClean="0"/>
            <a:t>версионное</a:t>
          </a:r>
          <a:r>
            <a:rPr lang="ru-RU" b="1" dirty="0" smtClean="0"/>
            <a:t> возвращение к совместно выработанному плану</a:t>
          </a:r>
          <a:endParaRPr lang="ru-RU" b="1" dirty="0"/>
        </a:p>
      </dgm:t>
    </dgm:pt>
    <dgm:pt modelId="{1641CBE7-5936-4ABA-9D6C-813FDABA47F8}" type="parTrans" cxnId="{A6485EE7-818E-4F90-B88E-34E3D6DB21F6}">
      <dgm:prSet/>
      <dgm:spPr/>
      <dgm:t>
        <a:bodyPr/>
        <a:lstStyle/>
        <a:p>
          <a:endParaRPr lang="ru-RU" b="1"/>
        </a:p>
      </dgm:t>
    </dgm:pt>
    <dgm:pt modelId="{9AC0BF3F-B435-45B8-B0B9-3E3F5D7E3189}" type="sibTrans" cxnId="{A6485EE7-818E-4F90-B88E-34E3D6DB21F6}">
      <dgm:prSet/>
      <dgm:spPr/>
      <dgm:t>
        <a:bodyPr/>
        <a:lstStyle/>
        <a:p>
          <a:endParaRPr lang="ru-RU" b="1"/>
        </a:p>
      </dgm:t>
    </dgm:pt>
    <dgm:pt modelId="{54F00B84-EF96-4756-A656-E2B28279C238}">
      <dgm:prSet/>
      <dgm:spPr/>
      <dgm:t>
        <a:bodyPr/>
        <a:lstStyle/>
        <a:p>
          <a:pPr rtl="0"/>
          <a:r>
            <a:rPr lang="ru-RU" b="1" dirty="0" smtClean="0"/>
            <a:t>Ежедневное </a:t>
          </a:r>
          <a:r>
            <a:rPr lang="ru-RU" b="1" dirty="0" err="1" smtClean="0"/>
            <a:t>версионное</a:t>
          </a:r>
          <a:r>
            <a:rPr lang="ru-RU" b="1" dirty="0" smtClean="0"/>
            <a:t> подведение итогов</a:t>
          </a:r>
          <a:endParaRPr lang="ru-RU" b="1" dirty="0"/>
        </a:p>
      </dgm:t>
    </dgm:pt>
    <dgm:pt modelId="{6EA7B860-0E17-4FD7-9EFD-1BDAB5146E63}" type="parTrans" cxnId="{32425F46-3199-4840-9D71-0482DE2632D9}">
      <dgm:prSet/>
      <dgm:spPr/>
      <dgm:t>
        <a:bodyPr/>
        <a:lstStyle/>
        <a:p>
          <a:endParaRPr lang="ru-RU" b="1"/>
        </a:p>
      </dgm:t>
    </dgm:pt>
    <dgm:pt modelId="{AECB09CA-6D10-4871-811C-0A1A09CC3521}" type="sibTrans" cxnId="{32425F46-3199-4840-9D71-0482DE2632D9}">
      <dgm:prSet/>
      <dgm:spPr/>
      <dgm:t>
        <a:bodyPr/>
        <a:lstStyle/>
        <a:p>
          <a:endParaRPr lang="ru-RU" b="1"/>
        </a:p>
      </dgm:t>
    </dgm:pt>
    <dgm:pt modelId="{6829B857-DA0A-4977-AA00-775356F9AF9C}">
      <dgm:prSet/>
      <dgm:spPr/>
      <dgm:t>
        <a:bodyPr/>
        <a:lstStyle/>
        <a:p>
          <a:pPr rtl="0"/>
          <a:r>
            <a:rPr lang="ru-RU" b="1" dirty="0" smtClean="0"/>
            <a:t>Анализ образовательных действий детей и взрослых по итогам реализации плана</a:t>
          </a:r>
          <a:endParaRPr lang="ru-RU" b="1" dirty="0"/>
        </a:p>
      </dgm:t>
    </dgm:pt>
    <dgm:pt modelId="{4EB52A46-CD82-49B8-99B9-FE176F4CB763}" type="parTrans" cxnId="{05B2BBAA-B32D-4AD6-820C-4227C228F5FB}">
      <dgm:prSet/>
      <dgm:spPr/>
      <dgm:t>
        <a:bodyPr/>
        <a:lstStyle/>
        <a:p>
          <a:endParaRPr lang="ru-RU" b="1"/>
        </a:p>
      </dgm:t>
    </dgm:pt>
    <dgm:pt modelId="{C252FA21-EA2F-4204-ABB4-74939314E181}" type="sibTrans" cxnId="{05B2BBAA-B32D-4AD6-820C-4227C228F5FB}">
      <dgm:prSet/>
      <dgm:spPr/>
      <dgm:t>
        <a:bodyPr/>
        <a:lstStyle/>
        <a:p>
          <a:endParaRPr lang="ru-RU" b="1"/>
        </a:p>
      </dgm:t>
    </dgm:pt>
    <dgm:pt modelId="{C96C25F4-E832-47B3-9040-412CACA621F9}" type="pres">
      <dgm:prSet presAssocID="{DBEB2C34-39AC-403A-BD73-484DBB084A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48A441-06E2-44BB-97DA-DCF87A43851B}" type="pres">
      <dgm:prSet presAssocID="{6829B857-DA0A-4977-AA00-775356F9AF9C}" presName="boxAndChildren" presStyleCnt="0"/>
      <dgm:spPr/>
    </dgm:pt>
    <dgm:pt modelId="{74D44BBB-9CAD-449D-8D95-A34FC01C72E7}" type="pres">
      <dgm:prSet presAssocID="{6829B857-DA0A-4977-AA00-775356F9AF9C}" presName="parentTextBox" presStyleLbl="node1" presStyleIdx="0" presStyleCnt="7"/>
      <dgm:spPr/>
      <dgm:t>
        <a:bodyPr/>
        <a:lstStyle/>
        <a:p>
          <a:endParaRPr lang="ru-RU"/>
        </a:p>
      </dgm:t>
    </dgm:pt>
    <dgm:pt modelId="{BAD1FA15-1945-4F08-8AFB-0DAE7C7E4E5C}" type="pres">
      <dgm:prSet presAssocID="{AECB09CA-6D10-4871-811C-0A1A09CC3521}" presName="sp" presStyleCnt="0"/>
      <dgm:spPr/>
    </dgm:pt>
    <dgm:pt modelId="{4C67B002-600F-4A41-ABC0-545DFD7C65EA}" type="pres">
      <dgm:prSet presAssocID="{54F00B84-EF96-4756-A656-E2B28279C238}" presName="arrowAndChildren" presStyleCnt="0"/>
      <dgm:spPr/>
    </dgm:pt>
    <dgm:pt modelId="{F05647A9-A7A7-4A2A-AC90-97230294D8A2}" type="pres">
      <dgm:prSet presAssocID="{54F00B84-EF96-4756-A656-E2B28279C238}" presName="parentTextArrow" presStyleLbl="node1" presStyleIdx="1" presStyleCnt="7"/>
      <dgm:spPr/>
      <dgm:t>
        <a:bodyPr/>
        <a:lstStyle/>
        <a:p>
          <a:endParaRPr lang="ru-RU"/>
        </a:p>
      </dgm:t>
    </dgm:pt>
    <dgm:pt modelId="{EBA72A03-9468-441D-A9CA-8305C0F930CD}" type="pres">
      <dgm:prSet presAssocID="{9AC0BF3F-B435-45B8-B0B9-3E3F5D7E3189}" presName="sp" presStyleCnt="0"/>
      <dgm:spPr/>
    </dgm:pt>
    <dgm:pt modelId="{55C8F60E-B967-4A44-BEFD-4A59B8B1637F}" type="pres">
      <dgm:prSet presAssocID="{C5C5C0FC-ECAD-4375-85F2-85DFEB9029D3}" presName="arrowAndChildren" presStyleCnt="0"/>
      <dgm:spPr/>
    </dgm:pt>
    <dgm:pt modelId="{65F687EE-4974-4FF9-ABE1-96E04E810A9D}" type="pres">
      <dgm:prSet presAssocID="{C5C5C0FC-ECAD-4375-85F2-85DFEB9029D3}" presName="parentTextArrow" presStyleLbl="node1" presStyleIdx="2" presStyleCnt="7"/>
      <dgm:spPr/>
      <dgm:t>
        <a:bodyPr/>
        <a:lstStyle/>
        <a:p>
          <a:endParaRPr lang="ru-RU"/>
        </a:p>
      </dgm:t>
    </dgm:pt>
    <dgm:pt modelId="{0FAF8129-1320-48D7-AE3D-883B8931FCCE}" type="pres">
      <dgm:prSet presAssocID="{6E0EB092-6B68-41A5-8969-EA89666A7348}" presName="sp" presStyleCnt="0"/>
      <dgm:spPr/>
    </dgm:pt>
    <dgm:pt modelId="{92C2A96D-0953-4DF1-ADAB-C80232AD613E}" type="pres">
      <dgm:prSet presAssocID="{3398F699-4586-421A-8BC1-AEB49FCCA76C}" presName="arrowAndChildren" presStyleCnt="0"/>
      <dgm:spPr/>
    </dgm:pt>
    <dgm:pt modelId="{245352A5-B498-43F9-8457-F4DD38E30C42}" type="pres">
      <dgm:prSet presAssocID="{3398F699-4586-421A-8BC1-AEB49FCCA76C}" presName="parentTextArrow" presStyleLbl="node1" presStyleIdx="3" presStyleCnt="7"/>
      <dgm:spPr/>
      <dgm:t>
        <a:bodyPr/>
        <a:lstStyle/>
        <a:p>
          <a:endParaRPr lang="ru-RU"/>
        </a:p>
      </dgm:t>
    </dgm:pt>
    <dgm:pt modelId="{F347BCDA-3555-4543-BDAB-209ABBE9EE1B}" type="pres">
      <dgm:prSet presAssocID="{C3EACF1E-54AE-4383-831B-4A47C0B4A195}" presName="sp" presStyleCnt="0"/>
      <dgm:spPr/>
    </dgm:pt>
    <dgm:pt modelId="{7483037B-FE0B-4178-8444-3EAC3B3278D0}" type="pres">
      <dgm:prSet presAssocID="{B858884E-24B6-42F8-9BEF-A4A93DB3B5A3}" presName="arrowAndChildren" presStyleCnt="0"/>
      <dgm:spPr/>
    </dgm:pt>
    <dgm:pt modelId="{A534940D-8427-4626-B95A-115B7C46B676}" type="pres">
      <dgm:prSet presAssocID="{B858884E-24B6-42F8-9BEF-A4A93DB3B5A3}" presName="parentTextArrow" presStyleLbl="node1" presStyleIdx="4" presStyleCnt="7"/>
      <dgm:spPr/>
      <dgm:t>
        <a:bodyPr/>
        <a:lstStyle/>
        <a:p>
          <a:endParaRPr lang="ru-RU"/>
        </a:p>
      </dgm:t>
    </dgm:pt>
    <dgm:pt modelId="{6F04EB53-C399-48AF-9CE1-BAC054C707D9}" type="pres">
      <dgm:prSet presAssocID="{841A9990-AADF-47B3-82A4-EBF898315A52}" presName="sp" presStyleCnt="0"/>
      <dgm:spPr/>
    </dgm:pt>
    <dgm:pt modelId="{6581FFAA-3F5C-4052-8EFE-BD7073CDD799}" type="pres">
      <dgm:prSet presAssocID="{BA954EC3-2E5D-4849-B18E-1E169DB563AF}" presName="arrowAndChildren" presStyleCnt="0"/>
      <dgm:spPr/>
    </dgm:pt>
    <dgm:pt modelId="{5ACEB733-F9E9-4AA7-A325-66DA5B25065A}" type="pres">
      <dgm:prSet presAssocID="{BA954EC3-2E5D-4849-B18E-1E169DB563AF}" presName="parentTextArrow" presStyleLbl="node1" presStyleIdx="5" presStyleCnt="7"/>
      <dgm:spPr/>
      <dgm:t>
        <a:bodyPr/>
        <a:lstStyle/>
        <a:p>
          <a:endParaRPr lang="ru-RU"/>
        </a:p>
      </dgm:t>
    </dgm:pt>
    <dgm:pt modelId="{49216ABF-FC69-47B2-9A68-719B0779B727}" type="pres">
      <dgm:prSet presAssocID="{0F762654-42F8-400A-A621-24A1380F7C0D}" presName="sp" presStyleCnt="0"/>
      <dgm:spPr/>
    </dgm:pt>
    <dgm:pt modelId="{FAF5ADE3-74AA-40DA-969A-AB4F97D27D0C}" type="pres">
      <dgm:prSet presAssocID="{2C8B5332-B443-4C3A-9CD5-5CDD2D0FC247}" presName="arrowAndChildren" presStyleCnt="0"/>
      <dgm:spPr/>
    </dgm:pt>
    <dgm:pt modelId="{A687E2AC-0D56-4A47-BCBA-D2C1D87281E7}" type="pres">
      <dgm:prSet presAssocID="{2C8B5332-B443-4C3A-9CD5-5CDD2D0FC247}" presName="parentTextArrow" presStyleLbl="node1" presStyleIdx="6" presStyleCnt="7"/>
      <dgm:spPr/>
      <dgm:t>
        <a:bodyPr/>
        <a:lstStyle/>
        <a:p>
          <a:endParaRPr lang="ru-RU"/>
        </a:p>
      </dgm:t>
    </dgm:pt>
  </dgm:ptLst>
  <dgm:cxnLst>
    <dgm:cxn modelId="{16138123-D442-442F-AA96-0EACAF64B40C}" type="presOf" srcId="{C5C5C0FC-ECAD-4375-85F2-85DFEB9029D3}" destId="{65F687EE-4974-4FF9-ABE1-96E04E810A9D}" srcOrd="0" destOrd="0" presId="urn:microsoft.com/office/officeart/2005/8/layout/process4"/>
    <dgm:cxn modelId="{2FD846F8-4CB5-4A26-8BCB-00AAF20A4C2A}" type="presOf" srcId="{BA954EC3-2E5D-4849-B18E-1E169DB563AF}" destId="{5ACEB733-F9E9-4AA7-A325-66DA5B25065A}" srcOrd="0" destOrd="0" presId="urn:microsoft.com/office/officeart/2005/8/layout/process4"/>
    <dgm:cxn modelId="{D5D34A66-6C1E-4905-AF90-2E9709B9FCEF}" type="presOf" srcId="{2C8B5332-B443-4C3A-9CD5-5CDD2D0FC247}" destId="{A687E2AC-0D56-4A47-BCBA-D2C1D87281E7}" srcOrd="0" destOrd="0" presId="urn:microsoft.com/office/officeart/2005/8/layout/process4"/>
    <dgm:cxn modelId="{12DE2DA0-2D64-4B4B-9329-C9F1BD45AD58}" srcId="{DBEB2C34-39AC-403A-BD73-484DBB084A59}" destId="{3398F699-4586-421A-8BC1-AEB49FCCA76C}" srcOrd="3" destOrd="0" parTransId="{5BC9BFD1-01C2-4D3D-B3B9-4A87FAFA2677}" sibTransId="{6E0EB092-6B68-41A5-8969-EA89666A7348}"/>
    <dgm:cxn modelId="{32425F46-3199-4840-9D71-0482DE2632D9}" srcId="{DBEB2C34-39AC-403A-BD73-484DBB084A59}" destId="{54F00B84-EF96-4756-A656-E2B28279C238}" srcOrd="5" destOrd="0" parTransId="{6EA7B860-0E17-4FD7-9EFD-1BDAB5146E63}" sibTransId="{AECB09CA-6D10-4871-811C-0A1A09CC3521}"/>
    <dgm:cxn modelId="{54B6FD53-7291-452C-AB84-7D9CF8D8F0C4}" type="presOf" srcId="{6829B857-DA0A-4977-AA00-775356F9AF9C}" destId="{74D44BBB-9CAD-449D-8D95-A34FC01C72E7}" srcOrd="0" destOrd="0" presId="urn:microsoft.com/office/officeart/2005/8/layout/process4"/>
    <dgm:cxn modelId="{52FDE9BB-4CC6-4905-A22B-AA1B2F3420CD}" type="presOf" srcId="{54F00B84-EF96-4756-A656-E2B28279C238}" destId="{F05647A9-A7A7-4A2A-AC90-97230294D8A2}" srcOrd="0" destOrd="0" presId="urn:microsoft.com/office/officeart/2005/8/layout/process4"/>
    <dgm:cxn modelId="{A01D01AA-EC9E-444F-B8E8-6867F33E5B4B}" type="presOf" srcId="{B858884E-24B6-42F8-9BEF-A4A93DB3B5A3}" destId="{A534940D-8427-4626-B95A-115B7C46B676}" srcOrd="0" destOrd="0" presId="urn:microsoft.com/office/officeart/2005/8/layout/process4"/>
    <dgm:cxn modelId="{1EAFA1EC-FABA-4697-8204-3D74A51C53D9}" srcId="{DBEB2C34-39AC-403A-BD73-484DBB084A59}" destId="{2C8B5332-B443-4C3A-9CD5-5CDD2D0FC247}" srcOrd="0" destOrd="0" parTransId="{5A532466-CE1B-4084-9F6E-15FB762049E3}" sibTransId="{0F762654-42F8-400A-A621-24A1380F7C0D}"/>
    <dgm:cxn modelId="{DD048A7B-7BBE-4D5D-A0E0-9A3BEF2ED2B3}" type="presOf" srcId="{3398F699-4586-421A-8BC1-AEB49FCCA76C}" destId="{245352A5-B498-43F9-8457-F4DD38E30C42}" srcOrd="0" destOrd="0" presId="urn:microsoft.com/office/officeart/2005/8/layout/process4"/>
    <dgm:cxn modelId="{05B2BBAA-B32D-4AD6-820C-4227C228F5FB}" srcId="{DBEB2C34-39AC-403A-BD73-484DBB084A59}" destId="{6829B857-DA0A-4977-AA00-775356F9AF9C}" srcOrd="6" destOrd="0" parTransId="{4EB52A46-CD82-49B8-99B9-FE176F4CB763}" sibTransId="{C252FA21-EA2F-4204-ABB4-74939314E181}"/>
    <dgm:cxn modelId="{6EE73E8C-A32F-44C3-BE44-D9292C1A0E33}" srcId="{DBEB2C34-39AC-403A-BD73-484DBB084A59}" destId="{BA954EC3-2E5D-4849-B18E-1E169DB563AF}" srcOrd="1" destOrd="0" parTransId="{F30B3092-6192-4E2C-BABF-0A7A67E0C44A}" sibTransId="{841A9990-AADF-47B3-82A4-EBF898315A52}"/>
    <dgm:cxn modelId="{A6485EE7-818E-4F90-B88E-34E3D6DB21F6}" srcId="{DBEB2C34-39AC-403A-BD73-484DBB084A59}" destId="{C5C5C0FC-ECAD-4375-85F2-85DFEB9029D3}" srcOrd="4" destOrd="0" parTransId="{1641CBE7-5936-4ABA-9D6C-813FDABA47F8}" sibTransId="{9AC0BF3F-B435-45B8-B0B9-3E3F5D7E3189}"/>
    <dgm:cxn modelId="{DD79EB87-1B75-4B1A-A8D6-4CC038B1BDD9}" type="presOf" srcId="{DBEB2C34-39AC-403A-BD73-484DBB084A59}" destId="{C96C25F4-E832-47B3-9040-412CACA621F9}" srcOrd="0" destOrd="0" presId="urn:microsoft.com/office/officeart/2005/8/layout/process4"/>
    <dgm:cxn modelId="{D6570836-8FDD-4A3A-A99A-CC6A5211F923}" srcId="{DBEB2C34-39AC-403A-BD73-484DBB084A59}" destId="{B858884E-24B6-42F8-9BEF-A4A93DB3B5A3}" srcOrd="2" destOrd="0" parTransId="{63D05D0E-2F02-4957-AB51-558A533AC226}" sibTransId="{C3EACF1E-54AE-4383-831B-4A47C0B4A195}"/>
    <dgm:cxn modelId="{56F94C77-322A-4186-A2EA-295534C7FDBE}" type="presParOf" srcId="{C96C25F4-E832-47B3-9040-412CACA621F9}" destId="{2448A441-06E2-44BB-97DA-DCF87A43851B}" srcOrd="0" destOrd="0" presId="urn:microsoft.com/office/officeart/2005/8/layout/process4"/>
    <dgm:cxn modelId="{D2619CE6-3BE8-4169-AB39-244A17B966BC}" type="presParOf" srcId="{2448A441-06E2-44BB-97DA-DCF87A43851B}" destId="{74D44BBB-9CAD-449D-8D95-A34FC01C72E7}" srcOrd="0" destOrd="0" presId="urn:microsoft.com/office/officeart/2005/8/layout/process4"/>
    <dgm:cxn modelId="{5C99E68C-CDFD-43D2-96C0-51B5E6A6304F}" type="presParOf" srcId="{C96C25F4-E832-47B3-9040-412CACA621F9}" destId="{BAD1FA15-1945-4F08-8AFB-0DAE7C7E4E5C}" srcOrd="1" destOrd="0" presId="urn:microsoft.com/office/officeart/2005/8/layout/process4"/>
    <dgm:cxn modelId="{6422E7BE-908C-4107-809C-72CEF581BB57}" type="presParOf" srcId="{C96C25F4-E832-47B3-9040-412CACA621F9}" destId="{4C67B002-600F-4A41-ABC0-545DFD7C65EA}" srcOrd="2" destOrd="0" presId="urn:microsoft.com/office/officeart/2005/8/layout/process4"/>
    <dgm:cxn modelId="{F09C92C8-46DA-43D0-9B99-91E79641D0CD}" type="presParOf" srcId="{4C67B002-600F-4A41-ABC0-545DFD7C65EA}" destId="{F05647A9-A7A7-4A2A-AC90-97230294D8A2}" srcOrd="0" destOrd="0" presId="urn:microsoft.com/office/officeart/2005/8/layout/process4"/>
    <dgm:cxn modelId="{F86EE252-2CB0-4358-A693-AEB44E8EA158}" type="presParOf" srcId="{C96C25F4-E832-47B3-9040-412CACA621F9}" destId="{EBA72A03-9468-441D-A9CA-8305C0F930CD}" srcOrd="3" destOrd="0" presId="urn:microsoft.com/office/officeart/2005/8/layout/process4"/>
    <dgm:cxn modelId="{F97EAECE-AE41-408B-8D99-52CC67F5E0F7}" type="presParOf" srcId="{C96C25F4-E832-47B3-9040-412CACA621F9}" destId="{55C8F60E-B967-4A44-BEFD-4A59B8B1637F}" srcOrd="4" destOrd="0" presId="urn:microsoft.com/office/officeart/2005/8/layout/process4"/>
    <dgm:cxn modelId="{D0C52F70-5DDB-4BFD-B6D8-B7705C469182}" type="presParOf" srcId="{55C8F60E-B967-4A44-BEFD-4A59B8B1637F}" destId="{65F687EE-4974-4FF9-ABE1-96E04E810A9D}" srcOrd="0" destOrd="0" presId="urn:microsoft.com/office/officeart/2005/8/layout/process4"/>
    <dgm:cxn modelId="{3C0F5C7D-316B-485D-A8A5-BE67BE31A792}" type="presParOf" srcId="{C96C25F4-E832-47B3-9040-412CACA621F9}" destId="{0FAF8129-1320-48D7-AE3D-883B8931FCCE}" srcOrd="5" destOrd="0" presId="urn:microsoft.com/office/officeart/2005/8/layout/process4"/>
    <dgm:cxn modelId="{91197A05-2041-4EEC-9698-24C935AD13A5}" type="presParOf" srcId="{C96C25F4-E832-47B3-9040-412CACA621F9}" destId="{92C2A96D-0953-4DF1-ADAB-C80232AD613E}" srcOrd="6" destOrd="0" presId="urn:microsoft.com/office/officeart/2005/8/layout/process4"/>
    <dgm:cxn modelId="{5C00402F-73DA-43BB-A791-7DEF77D28CF4}" type="presParOf" srcId="{92C2A96D-0953-4DF1-ADAB-C80232AD613E}" destId="{245352A5-B498-43F9-8457-F4DD38E30C42}" srcOrd="0" destOrd="0" presId="urn:microsoft.com/office/officeart/2005/8/layout/process4"/>
    <dgm:cxn modelId="{88BB7A45-9FED-4143-89C4-2AFC30B13BEC}" type="presParOf" srcId="{C96C25F4-E832-47B3-9040-412CACA621F9}" destId="{F347BCDA-3555-4543-BDAB-209ABBE9EE1B}" srcOrd="7" destOrd="0" presId="urn:microsoft.com/office/officeart/2005/8/layout/process4"/>
    <dgm:cxn modelId="{A15AF20B-C2AD-45D9-803F-A502D2F3BE6F}" type="presParOf" srcId="{C96C25F4-E832-47B3-9040-412CACA621F9}" destId="{7483037B-FE0B-4178-8444-3EAC3B3278D0}" srcOrd="8" destOrd="0" presId="urn:microsoft.com/office/officeart/2005/8/layout/process4"/>
    <dgm:cxn modelId="{BFDF2CD7-D100-4012-BDFE-24684F61C09B}" type="presParOf" srcId="{7483037B-FE0B-4178-8444-3EAC3B3278D0}" destId="{A534940D-8427-4626-B95A-115B7C46B676}" srcOrd="0" destOrd="0" presId="urn:microsoft.com/office/officeart/2005/8/layout/process4"/>
    <dgm:cxn modelId="{8720D39B-89A7-445D-9222-FCBFDC2D7B18}" type="presParOf" srcId="{C96C25F4-E832-47B3-9040-412CACA621F9}" destId="{6F04EB53-C399-48AF-9CE1-BAC054C707D9}" srcOrd="9" destOrd="0" presId="urn:microsoft.com/office/officeart/2005/8/layout/process4"/>
    <dgm:cxn modelId="{EC4F2864-1127-4841-B8BC-8217F31D1681}" type="presParOf" srcId="{C96C25F4-E832-47B3-9040-412CACA621F9}" destId="{6581FFAA-3F5C-4052-8EFE-BD7073CDD799}" srcOrd="10" destOrd="0" presId="urn:microsoft.com/office/officeart/2005/8/layout/process4"/>
    <dgm:cxn modelId="{43FD1122-376E-48D9-8555-CDC722C21A6D}" type="presParOf" srcId="{6581FFAA-3F5C-4052-8EFE-BD7073CDD799}" destId="{5ACEB733-F9E9-4AA7-A325-66DA5B25065A}" srcOrd="0" destOrd="0" presId="urn:microsoft.com/office/officeart/2005/8/layout/process4"/>
    <dgm:cxn modelId="{5E58CC85-24AE-405C-A5A7-DF6F5E4CB9E6}" type="presParOf" srcId="{C96C25F4-E832-47B3-9040-412CACA621F9}" destId="{49216ABF-FC69-47B2-9A68-719B0779B727}" srcOrd="11" destOrd="0" presId="urn:microsoft.com/office/officeart/2005/8/layout/process4"/>
    <dgm:cxn modelId="{8B07E731-653B-4D30-B4C9-0EC827753E53}" type="presParOf" srcId="{C96C25F4-E832-47B3-9040-412CACA621F9}" destId="{FAF5ADE3-74AA-40DA-969A-AB4F97D27D0C}" srcOrd="12" destOrd="0" presId="urn:microsoft.com/office/officeart/2005/8/layout/process4"/>
    <dgm:cxn modelId="{E27A5D39-7DF0-4196-82E6-2F69EDED7572}" type="presParOf" srcId="{FAF5ADE3-74AA-40DA-969A-AB4F97D27D0C}" destId="{A687E2AC-0D56-4A47-BCBA-D2C1D87281E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3C07FC-4232-4070-8EC7-C6EC3BC6A969}" type="datetimeFigureOut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E1EA17-5CCD-4A61-9211-9D67F216E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352928" cy="3672407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365104"/>
            <a:ext cx="7768952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E721-F396-470D-82C2-5852DC095AA9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2B2CD-83F7-4FC9-AE3D-1E63B0126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68D7-4AE4-4A0D-8E4E-445983A6049E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26A96-CBD3-4BC3-8C14-8A31E7599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0BD62-B5D5-44AC-879E-39AFFD62BA0A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32C7-C4C5-45A3-B150-84586BCCB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13FB-A2FE-4E6E-A955-25DD8E5E0E4B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E8C9-0F38-4B21-805D-871990643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70E0E-4941-44DE-BD69-3828140B8CB4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639E8-FCD1-4659-AD80-4883DD150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6F012-D2FF-4F18-88A0-2512EBBCFF7A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989B2-1BFE-4119-BD65-4D90AD8D7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66A8D-FBA0-4CA4-A523-84D2C988C97C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4679A-1AD1-46C8-B680-D7169F293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F7AE6-7317-48C0-B34E-697C77E41414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C12A5-92B5-46AB-8CBF-CEE6E8672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B9FAC-9735-454A-BB07-5391DB2CD8DF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A7F9D-A422-4AD6-8AD1-6306CEBB6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22D78-F66B-4C7B-9B5F-FD17B3CBB35D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942AF-A91B-4579-B2FC-DD7FB520F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2EB4-10B6-4F90-A1EF-F93DAFB4D740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B4B38-96D1-480C-B38A-5B3CB9BC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29D78-D2A4-48A4-B49B-0B97AB3211D2}" type="datetime1">
              <a:rPr lang="ru-RU"/>
              <a:pPr>
                <a:defRPr/>
              </a:pPr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44C7AD-BFC1-44D0-993D-EAA6625EE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D:\ПРОСВЕЩЕНИЕ\Картинки_в_пособиях\Логотипы_для_презентаций\Лого_Просвещение\Лого_классик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4450" y="6227763"/>
            <a:ext cx="1431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v.ru/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395288" y="549275"/>
            <a:ext cx="8353425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b="1" smtClean="0">
                <a:solidFill>
                  <a:srgbClr val="C00000"/>
                </a:solidFill>
              </a:rPr>
              <a:t>ФГОС дошкольного образования. Образовательные действия для достижения цели.</a:t>
            </a:r>
            <a:br>
              <a:rPr lang="ru-RU" sz="3200" b="1" smtClean="0">
                <a:solidFill>
                  <a:srgbClr val="C00000"/>
                </a:solidFill>
              </a:rPr>
            </a:br>
            <a:r>
              <a:rPr lang="ru-RU" sz="3200" b="1" smtClean="0">
                <a:solidFill>
                  <a:srgbClr val="C00000"/>
                </a:solidFill>
              </a:rPr>
              <a:t>Вовлечение детей и родителей</a:t>
            </a:r>
            <a:br>
              <a:rPr lang="ru-RU" sz="3200" b="1" smtClean="0">
                <a:solidFill>
                  <a:srgbClr val="C00000"/>
                </a:solidFill>
              </a:rPr>
            </a:br>
            <a:r>
              <a:rPr lang="ru-RU" sz="3200" b="1" smtClean="0">
                <a:solidFill>
                  <a:srgbClr val="C00000"/>
                </a:solidFill>
              </a:rPr>
              <a:t>в планирование образовательной деятельности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65625"/>
            <a:ext cx="7767637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400" b="1" smtClean="0">
                <a:solidFill>
                  <a:srgbClr val="002060"/>
                </a:solidFill>
              </a:rPr>
              <a:t>Свирская </a:t>
            </a:r>
            <a:r>
              <a:rPr lang="ru-RU" sz="2400" b="1" smtClean="0">
                <a:solidFill>
                  <a:srgbClr val="002060"/>
                </a:solidFill>
                <a:latin typeface="Arial" charset="0"/>
              </a:rPr>
              <a:t>(Михайлова) </a:t>
            </a:r>
            <a:r>
              <a:rPr lang="ru-RU" sz="2400" b="1" smtClean="0">
                <a:solidFill>
                  <a:srgbClr val="002060"/>
                </a:solidFill>
              </a:rPr>
              <a:t>Лидия Васильевна</a:t>
            </a:r>
            <a:r>
              <a:rPr lang="ru-RU" sz="2400" smtClean="0">
                <a:solidFill>
                  <a:srgbClr val="002060"/>
                </a:solidFill>
              </a:rPr>
              <a:t>,</a:t>
            </a:r>
            <a:endParaRPr lang="en-US" sz="240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000" smtClean="0">
                <a:solidFill>
                  <a:srgbClr val="002060"/>
                </a:solidFill>
              </a:rPr>
              <a:t>кандидат педагогических наук,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000" smtClean="0">
                <a:solidFill>
                  <a:srgbClr val="002060"/>
                </a:solidFill>
              </a:rPr>
              <a:t>доцент кафедры педагогики и психологии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000" smtClean="0">
                <a:solidFill>
                  <a:srgbClr val="002060"/>
                </a:solidFill>
              </a:rPr>
              <a:t>Областного автономного образовательного учреждения «Новгородский институт развития образования» (ОАОУ НИРО)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0" name="Picture 1" descr="D:\ПРОСВЕЩЕНИЕ\Картинки_в_пособиях\Логотипы_для_презентаций\Лого_Просвещение\Кубик_ИП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213100"/>
            <a:ext cx="21764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3"/>
          <p:cNvSpPr>
            <a:spLocks noGrp="1"/>
          </p:cNvSpPr>
          <p:nvPr>
            <p:ph type="title"/>
          </p:nvPr>
        </p:nvSpPr>
        <p:spPr>
          <a:xfrm>
            <a:off x="611188" y="2636838"/>
            <a:ext cx="7772400" cy="1362075"/>
          </a:xfrm>
        </p:spPr>
        <p:txBody>
          <a:bodyPr/>
          <a:lstStyle/>
          <a:p>
            <a:pPr algn="ctr" eaLnBrk="1" hangingPunct="1"/>
            <a:r>
              <a:rPr lang="ru-RU" sz="3200" b="0" cap="none" smtClean="0">
                <a:solidFill>
                  <a:schemeClr val="tx1"/>
                </a:solidFill>
              </a:rPr>
              <a:t>Сущность и методика действий – в </a:t>
            </a:r>
            <a:r>
              <a:rPr lang="ru-RU" sz="3200" b="0" cap="none" smtClean="0">
                <a:solidFill>
                  <a:schemeClr val="tx1"/>
                </a:solidFill>
                <a:latin typeface="Arial" charset="0"/>
              </a:rPr>
              <a:t>новой универсальной </a:t>
            </a:r>
            <a:r>
              <a:rPr lang="ru-RU" sz="3200" b="0" cap="none" smtClean="0">
                <a:solidFill>
                  <a:schemeClr val="tx1"/>
                </a:solidFill>
              </a:rPr>
              <a:t>серии</a:t>
            </a:r>
            <a:r>
              <a:rPr lang="ru-RU" sz="3200" b="0" cap="none" smtClean="0">
                <a:solidFill>
                  <a:schemeClr val="tx1"/>
                </a:solidFill>
                <a:latin typeface="Arial" charset="0"/>
              </a:rPr>
              <a:t> пособий</a:t>
            </a:r>
            <a:r>
              <a:rPr lang="ru-RU" sz="3200" b="0" cap="none" smtClean="0">
                <a:solidFill>
                  <a:schemeClr val="tx1"/>
                </a:solidFill>
              </a:rPr>
              <a:t> </a:t>
            </a:r>
            <a:r>
              <a:rPr lang="ru-RU" sz="3200" cap="none" smtClean="0">
                <a:solidFill>
                  <a:schemeClr val="tx1"/>
                </a:solidFill>
              </a:rPr>
              <a:t>«Работаем по ФГОС ДО» </a:t>
            </a:r>
            <a:br>
              <a:rPr lang="ru-RU" sz="3200" cap="none" smtClean="0">
                <a:solidFill>
                  <a:schemeClr val="tx1"/>
                </a:solidFill>
              </a:rPr>
            </a:br>
            <a:endParaRPr lang="ru-RU" sz="3200" cap="none" smtClean="0">
              <a:solidFill>
                <a:schemeClr val="tx1"/>
              </a:solidFill>
            </a:endParaRPr>
          </a:p>
        </p:txBody>
      </p:sp>
      <p:sp>
        <p:nvSpPr>
          <p:cNvPr id="23554" name="Текст 4"/>
          <p:cNvSpPr>
            <a:spLocks noGrp="1"/>
          </p:cNvSpPr>
          <p:nvPr>
            <p:ph type="body" idx="1"/>
          </p:nvPr>
        </p:nvSpPr>
        <p:spPr>
          <a:xfrm>
            <a:off x="611188" y="765175"/>
            <a:ext cx="7772400" cy="1500188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</a:rPr>
              <a:t>ЭТО ТОЛЬКО «ВЕХИ И ШТРИХИ»</a:t>
            </a:r>
            <a:r>
              <a:rPr lang="ru-RU" sz="2800" smtClean="0"/>
              <a:t> </a:t>
            </a:r>
            <a:endParaRPr lang="ru-RU" sz="2800" smtClean="0"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285EA-6F12-487F-B306-D75DB2A0B4D3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TLobanova\Desktop\Новые обложки\Работаем по ФГОС\Метод_проект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557338"/>
            <a:ext cx="1973263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Новая серия пособий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«Работаем по ФГОС»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627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3DE63-B18B-47C9-A3C4-0F4CE9898A9D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solidFill>
                <a:srgbClr val="898989"/>
              </a:solidFill>
            </a:endParaRPr>
          </a:p>
        </p:txBody>
      </p:sp>
      <p:pic>
        <p:nvPicPr>
          <p:cNvPr id="10" name="Picture 5" descr="C:\Users\TLobanova\Desktop\Новые обложки\Работаем по ФГОС\Работа_с_родителям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6888" y="1557338"/>
            <a:ext cx="1966912" cy="273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4" descr="C:\Users\TLobanova\Desktop\Новые обложки\Работаем по ФГОС\Педнаблюде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3429000"/>
            <a:ext cx="1955800" cy="284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C:\Users\TLobanova\Desktop\Конференция\Работаем по ФГОС\cover_norm_baza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8138" y="1557338"/>
            <a:ext cx="1930400" cy="269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TLobanova\Desktop\Конференция\Работаем по ФГОС\cover4_norm_baza_1c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8888" y="3498850"/>
            <a:ext cx="1944687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TLobanova\Desktop\Новые обложки\Работаем по ФГОС\Индивидуализац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7175" y="3429000"/>
            <a:ext cx="1974850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Новая серия пособий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«Работаем по ФГОС»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602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911ED-1D81-491D-929C-6B11EEF70358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solidFill>
                <a:srgbClr val="898989"/>
              </a:solidFill>
            </a:endParaRPr>
          </a:p>
        </p:txBody>
      </p:sp>
      <p:pic>
        <p:nvPicPr>
          <p:cNvPr id="8" name="Рисунок 7" descr="C:\Users\TLobanova\Desktop\Конференция\Работаем по ФГОС\cover4_norm_baza_1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013325"/>
            <a:ext cx="1008062" cy="134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TLobanova\Desktop\Новые обложки\Работаем по ФГОС\Индивидуализац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759200"/>
            <a:ext cx="1057275" cy="1541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C:\Users\TLobanova\Desktop\Новые обложки\Работаем по ФГОС\Работа_с_родителям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89363"/>
            <a:ext cx="1052513" cy="146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 descr="C:\Users\TLobanova\Desktop\Новые обложки\Работаем по ФГОС\Метод_проектов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4149725"/>
            <a:ext cx="1055687" cy="1541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4" descr="C:\Users\TLobanova\Desktop\Новые обложки\Работаем по ФГОС\Педнаблюдени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4941888"/>
            <a:ext cx="1008063" cy="146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C:\Users\TLobanova\Desktop\Конференция\Работаем по ФГОС\cover_norm_baza1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95738" y="4941888"/>
            <a:ext cx="1081087" cy="1439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9" name="Text Box 2"/>
          <p:cNvSpPr txBox="1">
            <a:spLocks noChangeArrowheads="1"/>
          </p:cNvSpPr>
          <p:nvPr/>
        </p:nvSpPr>
        <p:spPr bwMode="auto">
          <a:xfrm>
            <a:off x="4140200" y="1628775"/>
            <a:ext cx="4464050" cy="187166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ru-RU" sz="2000" b="1">
                <a:solidFill>
                  <a:srgbClr val="0070C0"/>
                </a:solidFill>
                <a:latin typeface="Calibri" pitchFamily="34" charset="0"/>
                <a:cs typeface="Arial" charset="0"/>
              </a:rPr>
              <a:t>Серия создана в помощь руководителям и педагогам дошкольных образовательных организаций, перед которыми стоит задача внедрения</a:t>
            </a:r>
            <a:br>
              <a:rPr lang="ru-RU" sz="2000" b="1">
                <a:solidFill>
                  <a:srgbClr val="0070C0"/>
                </a:solidFill>
                <a:latin typeface="Calibri" pitchFamily="34" charset="0"/>
                <a:cs typeface="Arial" charset="0"/>
              </a:rPr>
            </a:br>
            <a:r>
              <a:rPr lang="ru-RU" sz="2000" b="1">
                <a:solidFill>
                  <a:srgbClr val="0070C0"/>
                </a:solidFill>
                <a:latin typeface="Calibri" pitchFamily="34" charset="0"/>
                <a:cs typeface="Arial" charset="0"/>
              </a:rPr>
              <a:t>СТАНДАРТА ДОШКОЛЬНОГО ОБРАЗОВАНИЯ</a:t>
            </a:r>
            <a:r>
              <a:rPr lang="ru-RU" sz="20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25610" name="Text Box 2"/>
          <p:cNvSpPr txBox="1">
            <a:spLocks noChangeArrowheads="1"/>
          </p:cNvSpPr>
          <p:nvPr/>
        </p:nvSpPr>
        <p:spPr bwMode="auto">
          <a:xfrm>
            <a:off x="395288" y="1700213"/>
            <a:ext cx="3600450" cy="4752975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b="1">
                <a:solidFill>
                  <a:srgbClr val="002060"/>
                </a:solidFill>
                <a:latin typeface="Calibri" pitchFamily="34" charset="0"/>
                <a:cs typeface="Arial" charset="0"/>
              </a:rPr>
              <a:t>Серия объединяет пособия</a:t>
            </a:r>
            <a:br>
              <a:rPr lang="ru-RU" b="1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b="1">
                <a:solidFill>
                  <a:srgbClr val="002060"/>
                </a:solidFill>
                <a:latin typeface="Calibri" pitchFamily="34" charset="0"/>
                <a:cs typeface="Arial" charset="0"/>
              </a:rPr>
              <a:t>по нескольким направлениям</a:t>
            </a:r>
            <a:r>
              <a:rPr lang="ru-RU">
                <a:solidFill>
                  <a:srgbClr val="002060"/>
                </a:solidFill>
                <a:latin typeface="Calibri" pitchFamily="34" charset="0"/>
                <a:cs typeface="Arial" charset="0"/>
              </a:rPr>
              <a:t>: </a:t>
            </a:r>
          </a:p>
          <a:p>
            <a:pPr algn="ctr">
              <a:lnSpc>
                <a:spcPct val="90000"/>
              </a:lnSpc>
            </a:pPr>
            <a:endParaRPr lang="ru-RU">
              <a:solidFill>
                <a:srgbClr val="002060"/>
              </a:solidFill>
              <a:latin typeface="Calibri" pitchFamily="34" charset="0"/>
              <a:cs typeface="Arial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сборники нормативных правовых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актов, регулирующих работу системы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дошкольного образования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рекомендации по организации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образовательного процесса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в соответствии с ФГОС ДО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методики формирования позитивной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социализации детей дошкольного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возраста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технологии адаптации детей раннего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возраста к детскому саду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технологии взаимодействия 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дошкольного учреждения с семьями</a:t>
            </a:r>
            <a:b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  воспитанников</a:t>
            </a:r>
            <a:endParaRPr lang="ru-RU" sz="160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200" smtClean="0"/>
              <a:t>Новая серия пособий</a:t>
            </a:r>
            <a:br>
              <a:rPr lang="ru-RU" sz="3200" smtClean="0"/>
            </a:br>
            <a:r>
              <a:rPr lang="ru-RU" sz="3200" b="1" smtClean="0"/>
              <a:t>«Работаем по ФГОС</a:t>
            </a:r>
            <a:br>
              <a:rPr lang="ru-RU" sz="3200" b="1" smtClean="0"/>
            </a:br>
            <a:r>
              <a:rPr lang="ru-RU" sz="3200" b="1" smtClean="0"/>
              <a:t>дошкольного образования»</a:t>
            </a:r>
          </a:p>
        </p:txBody>
      </p:sp>
      <p:sp>
        <p:nvSpPr>
          <p:cNvPr id="62467" name="Номер слайда 1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7973C75-7720-4B00-BD3E-1C329885B68F}" type="slidenum">
              <a:rPr lang="ru-RU" sz="1200">
                <a:solidFill>
                  <a:srgbClr val="898989"/>
                </a:solidFill>
                <a:latin typeface="Calibri" pitchFamily="34" charset="0"/>
              </a:rPr>
              <a:pPr algn="r"/>
              <a:t>13</a:t>
            </a:fld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16" name="Picture 3" descr="C:\Users\TLobanova\Desktop\Новые обложки\Работаем по ФГОС\Метод_проектов.jpg"/>
          <p:cNvPicPr>
            <a:picLocks noChangeAspect="1" noChangeArrowheads="1"/>
          </p:cNvPicPr>
          <p:nvPr/>
        </p:nvPicPr>
        <p:blipFill>
          <a:blip r:embed="rId2"/>
          <a:srcRect l="4505"/>
          <a:stretch>
            <a:fillRect/>
          </a:stretch>
        </p:blipFill>
        <p:spPr bwMode="auto">
          <a:xfrm>
            <a:off x="395288" y="1506538"/>
            <a:ext cx="3097212" cy="451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427538" y="1484313"/>
            <a:ext cx="3816350" cy="4537075"/>
          </a:xfrm>
          <a:prstGeom prst="wedgeRectCallout">
            <a:avLst>
              <a:gd name="adj1" fmla="val -69825"/>
              <a:gd name="adj2" fmla="val -23051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ru-RU" sz="1000" dirty="0">
              <a:latin typeface="Calibri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Рассмотрение существенных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отличий общепринятого 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тематического подхода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от метода проектов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Описание нескольких 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образовательных историй, 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раскрывающих содержание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и логику развёртывания 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проектов</a:t>
            </a:r>
          </a:p>
          <a:p>
            <a:pPr algn="ctr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Формирование представления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о проекте как технологии 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образовательной работы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   с детьми дошкольного возраста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200" smtClean="0"/>
              <a:t>Новая серия пособий</a:t>
            </a:r>
            <a:br>
              <a:rPr lang="ru-RU" sz="3200" smtClean="0"/>
            </a:br>
            <a:r>
              <a:rPr lang="ru-RU" sz="3200" b="1" smtClean="0"/>
              <a:t>«Работаем по ФГОС</a:t>
            </a:r>
            <a:br>
              <a:rPr lang="ru-RU" sz="3200" b="1" smtClean="0"/>
            </a:br>
            <a:r>
              <a:rPr lang="ru-RU" sz="3200" b="1" smtClean="0"/>
              <a:t>дошкольного образования»</a:t>
            </a:r>
          </a:p>
        </p:txBody>
      </p:sp>
      <p:sp>
        <p:nvSpPr>
          <p:cNvPr id="63491" name="Номер слайда 1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DF3BB57-D0E9-4E2E-A73D-0EC30B1717D6}" type="slidenum">
              <a:rPr lang="ru-RU" sz="1200">
                <a:solidFill>
                  <a:srgbClr val="898989"/>
                </a:solidFill>
                <a:latin typeface="Calibri" pitchFamily="34" charset="0"/>
              </a:rPr>
              <a:pPr algn="r"/>
              <a:t>14</a:t>
            </a:fld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8" name="Picture 2" descr="C:\Users\TLobanova\Desktop\Новые обложки\Работаем по ФГОС\Индивидуализация.jpg"/>
          <p:cNvPicPr>
            <a:picLocks noChangeAspect="1" noChangeArrowheads="1"/>
          </p:cNvPicPr>
          <p:nvPr/>
        </p:nvPicPr>
        <p:blipFill>
          <a:blip r:embed="rId2"/>
          <a:srcRect l="4505"/>
          <a:stretch>
            <a:fillRect/>
          </a:stretch>
        </p:blipFill>
        <p:spPr bwMode="auto">
          <a:xfrm>
            <a:off x="395288" y="1484313"/>
            <a:ext cx="3108325" cy="453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427538" y="1484313"/>
            <a:ext cx="3816350" cy="4537075"/>
          </a:xfrm>
          <a:prstGeom prst="wedgeRectCallout">
            <a:avLst>
              <a:gd name="adj1" fmla="val -69825"/>
              <a:gd name="adj2" fmla="val -23051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Анализ факторов, обуславливающих индивидуальное развитие ребёнка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Вопросы организации индивидуальной работы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с детьми 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Вопрос оценки индивидуальности детей 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Проблема преемственности дошкольной и начальной ступеней образования в свете индивидуализации дошкольного образования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TLobanova\Desktop\Новые обложки\Работаем по ФГОС\Работа_с_родителями.jpg"/>
          <p:cNvPicPr>
            <a:picLocks noChangeAspect="1" noChangeArrowheads="1"/>
          </p:cNvPicPr>
          <p:nvPr/>
        </p:nvPicPr>
        <p:blipFill>
          <a:blip r:embed="rId2"/>
          <a:srcRect l="4505"/>
          <a:stretch>
            <a:fillRect/>
          </a:stretch>
        </p:blipFill>
        <p:spPr bwMode="auto">
          <a:xfrm>
            <a:off x="395288" y="1484313"/>
            <a:ext cx="3108325" cy="453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4515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200" smtClean="0"/>
              <a:t>Новая серия пособий</a:t>
            </a:r>
            <a:br>
              <a:rPr lang="ru-RU" sz="3200" smtClean="0"/>
            </a:br>
            <a:r>
              <a:rPr lang="ru-RU" sz="3200" b="1" smtClean="0"/>
              <a:t>«Работаем по ФГОС</a:t>
            </a:r>
            <a:br>
              <a:rPr lang="ru-RU" sz="3200" b="1" smtClean="0"/>
            </a:br>
            <a:r>
              <a:rPr lang="ru-RU" sz="3200" b="1" smtClean="0"/>
              <a:t>дошкольного образования»</a:t>
            </a:r>
          </a:p>
        </p:txBody>
      </p:sp>
      <p:sp>
        <p:nvSpPr>
          <p:cNvPr id="64516" name="Номер слайда 1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4FFE552-D24B-4D7F-85F2-9A6788FEE978}" type="slidenum">
              <a:rPr lang="ru-RU" sz="1200">
                <a:solidFill>
                  <a:srgbClr val="898989"/>
                </a:solidFill>
                <a:latin typeface="Calibri" pitchFamily="34" charset="0"/>
              </a:rPr>
              <a:pPr algn="r"/>
              <a:t>15</a:t>
            </a:fld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427538" y="1484313"/>
            <a:ext cx="3816350" cy="4537075"/>
          </a:xfrm>
          <a:prstGeom prst="wedgeRectCallout">
            <a:avLst>
              <a:gd name="adj1" fmla="val -69825"/>
              <a:gd name="adj2" fmla="val -23051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ru-RU" sz="1000" dirty="0">
              <a:latin typeface="Calibri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Методика вовлечения родителей и общественности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в образовательный процесс 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Принципы организации работы с семьёй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Методики изучения потребностей родителей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Вариативные формы информирования родителей 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об услугах детского сада и о том, что происходит с ребёнком</a:t>
            </a:r>
            <a:br>
              <a:rPr lang="ru-RU" sz="2000" dirty="0">
                <a:latin typeface="Calibri" pitchFamily="34" charset="0"/>
                <a:cs typeface="Arial" pitchFamily="34" charset="0"/>
              </a:rPr>
            </a:br>
            <a:r>
              <a:rPr lang="ru-RU" sz="2000" dirty="0">
                <a:latin typeface="Calibri" pitchFamily="34" charset="0"/>
                <a:cs typeface="Arial" pitchFamily="34" charset="0"/>
              </a:rPr>
              <a:t>в детском саду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Lobanova\Desktop\Новые обложки\Работаем по ФГОС\Педнаблюдения.jpg"/>
          <p:cNvPicPr>
            <a:picLocks noChangeAspect="1" noChangeArrowheads="1"/>
          </p:cNvPicPr>
          <p:nvPr/>
        </p:nvPicPr>
        <p:blipFill>
          <a:blip r:embed="rId2"/>
          <a:srcRect l="4505"/>
          <a:stretch>
            <a:fillRect/>
          </a:stretch>
        </p:blipFill>
        <p:spPr bwMode="auto">
          <a:xfrm>
            <a:off x="395288" y="1484313"/>
            <a:ext cx="3097212" cy="4519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900" smtClean="0"/>
              <a:t>Новая серия пособий</a:t>
            </a:r>
            <a:br>
              <a:rPr lang="ru-RU" sz="2900" smtClean="0"/>
            </a:br>
            <a:r>
              <a:rPr lang="ru-RU" sz="2900" b="1" smtClean="0"/>
              <a:t>«Работаем по ФГОС</a:t>
            </a:r>
            <a:br>
              <a:rPr lang="ru-RU" sz="2900" b="1" smtClean="0"/>
            </a:br>
            <a:r>
              <a:rPr lang="ru-RU" sz="2900" b="1" smtClean="0"/>
              <a:t>дошкольного образования»</a:t>
            </a:r>
          </a:p>
        </p:txBody>
      </p:sp>
      <p:sp>
        <p:nvSpPr>
          <p:cNvPr id="65540" name="Номер слайда 1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430B4B9-1AB2-4AC8-8A61-70C697378629}" type="slidenum">
              <a:rPr lang="ru-RU" sz="1200">
                <a:solidFill>
                  <a:srgbClr val="898989"/>
                </a:solidFill>
                <a:latin typeface="Calibri" pitchFamily="34" charset="0"/>
              </a:rPr>
              <a:pPr algn="r"/>
              <a:t>16</a:t>
            </a:fld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427538" y="1484313"/>
            <a:ext cx="3816350" cy="4537075"/>
          </a:xfrm>
          <a:prstGeom prst="wedgeRectCallout">
            <a:avLst>
              <a:gd name="adj1" fmla="val -69825"/>
              <a:gd name="adj2" fmla="val -23051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ru-RU" sz="1600" dirty="0">
              <a:latin typeface="Calibri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Организация педагогических наблюдений, результаты которых помогут педагогам осуществлять индивидуализацию образования, а также оптимизацию работы с группой детей</a:t>
            </a:r>
          </a:p>
          <a:p>
            <a:pPr algn="ctr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alibri" pitchFamily="34" charset="0"/>
                <a:cs typeface="Arial" pitchFamily="34" charset="0"/>
              </a:rPr>
              <a:t> Система оценки уровня развития ребёнка через развитость различных его компетентностей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Вовлечение детей и родителей</a:t>
            </a:r>
            <a:br>
              <a:rPr lang="ru-RU" sz="3200" dirty="0" smtClean="0"/>
            </a:br>
            <a:r>
              <a:rPr lang="ru-RU" sz="3200" dirty="0" smtClean="0"/>
              <a:t>в планирование образовательной деятельности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F01E5-740A-4174-AF3D-12E0D9A8F02C}" type="slidenum">
              <a:rPr lang="ru-RU"/>
              <a:pPr>
                <a:defRPr/>
              </a:pPr>
              <a:t>17</a:t>
            </a:fld>
            <a:endParaRPr lang="ru-RU"/>
          </a:p>
        </p:txBody>
      </p:sp>
      <p:pic>
        <p:nvPicPr>
          <p:cNvPr id="28673" name="Picture 1" descr="D:\ПРОСВЕЩЕНИЕ\Картинки_разные\Всякая_всячина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908720"/>
            <a:ext cx="2857500" cy="28575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</a:t>
            </a:r>
          </a:p>
        </p:txBody>
      </p:sp>
      <p:sp>
        <p:nvSpPr>
          <p:cNvPr id="2765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000" smtClean="0"/>
              <a:t>план – рабочий инструмент педагога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/>
              <a:t>форма планирования обсуждается, принимается решением педагогического совета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/>
              <a:t>диктовать необходимость использования определенной формы планирования неправомерно.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    Так как по Закону «Об образовании в РФ» единица образовательной организации – группа, то </a:t>
            </a:r>
            <a:r>
              <a:rPr lang="ru-RU" sz="3000" b="1" smtClean="0"/>
              <a:t>своя форма планирования может быть и у отдельных групп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5381B-F942-464B-87B4-066B7A73A453}" type="slidenum">
              <a:rPr lang="ru-RU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План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AD78E-410E-46EA-B16D-284F28E18ECB}" type="slidenum">
              <a:rPr lang="ru-RU"/>
              <a:pPr>
                <a:defRPr/>
              </a:pPr>
              <a:t>19</a:t>
            </a:fld>
            <a:endParaRPr lang="ru-RU"/>
          </a:p>
        </p:txBody>
      </p:sp>
      <p:pic>
        <p:nvPicPr>
          <p:cNvPr id="7170" name="Picture 2" descr="C:\Users\TLobanova\Desktop\Свирская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531" y="1484784"/>
            <a:ext cx="8448938" cy="475252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действия для достижения цели</a:t>
            </a:r>
            <a:endParaRPr lang="ru-RU" dirty="0"/>
          </a:p>
        </p:txBody>
      </p:sp>
      <p:sp>
        <p:nvSpPr>
          <p:cNvPr id="15362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ФГОС дошкольного образования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9F5D6-D027-4BD5-9D5E-133F63D2B5F7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15364" name="Picture 1" descr="D:\ПРОСВЕЩЕНИЕ\Картинки_в_пособиях\Радуга\Элементы\Шар_ФГО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476250"/>
            <a:ext cx="2967037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Смысл планирования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74630-B60A-46CA-9A91-0462A49623B0}" type="slidenum">
              <a:rPr lang="ru-RU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9DA9D-B03B-4F73-8040-FE6E0D253498}" type="slidenum">
              <a:rPr lang="ru-RU"/>
              <a:pPr>
                <a:defRPr/>
              </a:pPr>
              <a:t>21</a:t>
            </a:fld>
            <a:endParaRPr lang="ru-RU"/>
          </a:p>
        </p:txBody>
      </p:sp>
      <p:pic>
        <p:nvPicPr>
          <p:cNvPr id="8194" name="Picture 2" descr="C:\Users\TLobanova\Desktop\Свирская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782706"/>
            <a:ext cx="7056784" cy="529258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Смысл планирования 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Так как у детей разные стартовые возможности, разные стили учения, разные интересы,</a:t>
            </a:r>
            <a:br>
              <a:rPr lang="ru-RU" sz="2800" smtClean="0"/>
            </a:br>
            <a:r>
              <a:rPr lang="ru-RU" sz="2800" smtClean="0"/>
              <a:t>то образовательная деятельность</a:t>
            </a:r>
            <a:br>
              <a:rPr lang="ru-RU" sz="2800" smtClean="0"/>
            </a:br>
            <a:r>
              <a:rPr lang="ru-RU" sz="2800" smtClean="0"/>
              <a:t>(и её планирование) должна предусматривать </a:t>
            </a:r>
            <a:r>
              <a:rPr lang="ru-RU" sz="2800" b="1" smtClean="0"/>
              <a:t>разнообразие стратегий</a:t>
            </a:r>
          </a:p>
          <a:p>
            <a:pPr eaLnBrk="1" hangingPunct="1"/>
            <a:endParaRPr lang="ru-RU" sz="2800" b="1" smtClean="0"/>
          </a:p>
          <a:p>
            <a:pPr algn="ctr" eaLnBrk="1" hangingPunct="1">
              <a:buFont typeface="Arial" charset="0"/>
              <a:buNone/>
            </a:pPr>
            <a:r>
              <a:rPr lang="ru-RU" sz="4000" b="1" smtClean="0"/>
              <a:t>ПОЧЕМУ?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B62B4-6ED7-4AFD-A20C-02709F98EFB5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Учителя о качествах личности учащихся, способствующих успешному образованию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любознательный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конструктивно активный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способный к коммуникации и сотрудничеству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бладающий общеучебными (надпредметными) умениями и навыками, т.е. обладающий персонально доступным уровнем ключевых (базовых) компетентностей (компетенций)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E3FBC-EA5B-4F5A-9A5D-9FCBAB0CB3B7}" type="slidenum">
              <a:rPr lang="ru-RU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ФГОС  ДО: возможные достижения детей</a:t>
            </a:r>
            <a:br>
              <a:rPr lang="ru-RU" sz="3200" smtClean="0"/>
            </a:br>
            <a:r>
              <a:rPr lang="ru-RU" sz="3200" smtClean="0"/>
              <a:t>к завершению дошкольного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ребенок овладевает </a:t>
            </a:r>
            <a:r>
              <a:rPr lang="ru-RU" b="1" dirty="0" smtClean="0"/>
              <a:t>основными культурными способами деятельности</a:t>
            </a:r>
            <a:r>
              <a:rPr lang="ru-RU" dirty="0" smtClean="0"/>
              <a:t>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ребенок обладает </a:t>
            </a:r>
            <a:r>
              <a:rPr lang="ru-RU" b="1" dirty="0" smtClean="0"/>
              <a:t>установкой положительного отношения к миру</a:t>
            </a:r>
            <a:r>
              <a:rPr lang="ru-RU" dirty="0" smtClean="0"/>
              <a:t>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ребенок обладает </a:t>
            </a:r>
            <a:r>
              <a:rPr lang="ru-RU" b="1" dirty="0" smtClean="0"/>
              <a:t>развитым воображением</a:t>
            </a:r>
            <a:r>
              <a:rPr lang="ru-RU" dirty="0" smtClean="0"/>
              <a:t>, которое реализуется в разных видах деятельности, и прежде всего в игре; ребенок владеет разными формами и видами игры, различает условную и реальную ситуации, умеет подчиняться разным правилам и социальным нормам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9ADA1-037A-47B3-BA30-8F466FF458DC}" type="slidenum">
              <a:rPr lang="ru-RU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ФГОС  ДО: возможные достижения детей</a:t>
            </a:r>
            <a:br>
              <a:rPr lang="ru-RU" sz="3200" smtClean="0"/>
            </a:br>
            <a:r>
              <a:rPr lang="ru-RU" sz="3200" smtClean="0"/>
              <a:t>к завершению дошкольного образования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600" smtClean="0"/>
              <a:t>ребенок достаточно хорошо </a:t>
            </a:r>
            <a:r>
              <a:rPr lang="ru-RU" sz="1600" b="1" smtClean="0"/>
              <a:t>владеет устной речью</a:t>
            </a:r>
            <a:r>
              <a:rPr lang="ru-RU" sz="1600" smtClean="0"/>
              <a:t>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</a:t>
            </a:r>
            <a:br>
              <a:rPr lang="ru-RU" sz="1600" smtClean="0"/>
            </a:br>
            <a:r>
              <a:rPr lang="ru-RU" sz="1600" smtClean="0"/>
              <a:t>в словах, у ребенка складываются предпосылки грамотности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600" smtClean="0"/>
              <a:t>у ребенка </a:t>
            </a:r>
            <a:r>
              <a:rPr lang="ru-RU" sz="1600" b="1" smtClean="0"/>
              <a:t>развита крупная и мелкая моторика</a:t>
            </a:r>
            <a:r>
              <a:rPr lang="ru-RU" sz="1600" smtClean="0"/>
              <a:t>; он подвижен, вынослив, владеет основными движениями, может контролировать свои движения и управлять ими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600" smtClean="0"/>
              <a:t>ребенок </a:t>
            </a:r>
            <a:r>
              <a:rPr lang="ru-RU" sz="1600" b="1" smtClean="0"/>
              <a:t>способен к волевым усилиям</a:t>
            </a:r>
            <a:r>
              <a:rPr lang="ru-RU" sz="1600" smtClean="0"/>
              <a:t>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1600" smtClean="0"/>
              <a:t>ребенок </a:t>
            </a:r>
            <a:r>
              <a:rPr lang="ru-RU" sz="1600" b="1" smtClean="0"/>
              <a:t>проявляет любознательность</a:t>
            </a:r>
            <a:r>
              <a:rPr lang="ru-RU" sz="1600" smtClean="0"/>
              <a:t>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</a:t>
            </a:r>
            <a:r>
              <a:rPr lang="ru-RU" sz="1600" b="1" smtClean="0"/>
              <a:t>Обладает начальными знаниями о себе, о природном и социальном мире</a:t>
            </a:r>
            <a:r>
              <a:rPr lang="ru-RU" sz="1600" smtClean="0"/>
              <a:t>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опираясь на свои знания и умения в различных видах деятельности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B01E5-FA19-4F37-AC63-95B401515184}" type="slidenum">
              <a:rPr lang="ru-RU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ФГОС  ДО: возможные достижения детей</a:t>
            </a:r>
            <a:br>
              <a:rPr lang="ru-RU" sz="3200" smtClean="0"/>
            </a:br>
            <a:r>
              <a:rPr lang="ru-RU" sz="3200" smtClean="0"/>
              <a:t>к завершению дошкольного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целевые ориентиры Программы выступают основаниями </a:t>
            </a:r>
            <a:r>
              <a:rPr lang="ru-RU" b="1" smtClean="0"/>
              <a:t>преемственности дошкольного и начального общего образования</a:t>
            </a:r>
            <a:r>
              <a:rPr lang="ru-RU" smtClean="0"/>
              <a:t>. При соблюдении требований к условиям реализации Программы настоящие целевые ориентиры предполагают формирование у детей дошкольного возраста предпосылок</a:t>
            </a:r>
            <a:br>
              <a:rPr lang="ru-RU" smtClean="0"/>
            </a:br>
            <a:r>
              <a:rPr lang="ru-RU" smtClean="0"/>
              <a:t>к учебной деятельности на этапе завершения ими дошкольного образования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1D8F1-2F21-48CE-BEF9-DB81F4AA3A98}" type="slidenum">
              <a:rPr lang="ru-RU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Ключевые компетентности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ru-RU" sz="2400" smtClean="0"/>
              <a:t>позитивных достижений в образовании можно ожидать</a:t>
            </a:r>
            <a:br>
              <a:rPr lang="ru-RU" sz="2400" smtClean="0"/>
            </a:br>
            <a:r>
              <a:rPr lang="ru-RU" sz="2400" smtClean="0"/>
              <a:t>от ребёнка, обладающего персонально доступным уровнем </a:t>
            </a:r>
            <a:r>
              <a:rPr lang="ru-RU" sz="2400" b="1" smtClean="0"/>
              <a:t>ключевых компетентностей</a:t>
            </a:r>
            <a:r>
              <a:rPr lang="ru-RU" sz="2400" smtClean="0"/>
              <a:t> – </a:t>
            </a:r>
            <a:br>
              <a:rPr lang="ru-RU" sz="2400" smtClean="0"/>
            </a:br>
            <a:r>
              <a:rPr lang="ru-RU" sz="2400" smtClean="0"/>
              <a:t>социальной,</a:t>
            </a:r>
            <a:br>
              <a:rPr lang="ru-RU" sz="2400" smtClean="0"/>
            </a:br>
            <a:r>
              <a:rPr lang="ru-RU" sz="2400" smtClean="0"/>
              <a:t>коммуникативной,</a:t>
            </a:r>
            <a:br>
              <a:rPr lang="ru-RU" sz="2400" smtClean="0"/>
            </a:br>
            <a:r>
              <a:rPr lang="ru-RU" sz="2400" smtClean="0"/>
              <a:t>деятельностной,</a:t>
            </a:r>
            <a:br>
              <a:rPr lang="ru-RU" sz="2400" smtClean="0"/>
            </a:br>
            <a:r>
              <a:rPr lang="ru-RU" sz="2400" smtClean="0"/>
              <a:t>информационной,</a:t>
            </a:r>
            <a:br>
              <a:rPr lang="ru-RU" sz="2400" smtClean="0"/>
            </a:br>
            <a:r>
              <a:rPr lang="ru-RU" sz="2400" smtClean="0"/>
              <a:t>здоровьесберегающей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2400" smtClean="0"/>
              <a:t>ключевые</a:t>
            </a:r>
            <a:br>
              <a:rPr lang="ru-RU" sz="2400" smtClean="0"/>
            </a:br>
            <a:r>
              <a:rPr lang="ru-RU" sz="2400" smtClean="0"/>
              <a:t>компетентности</a:t>
            </a:r>
            <a:br>
              <a:rPr lang="ru-RU" sz="2400" smtClean="0"/>
            </a:br>
            <a:r>
              <a:rPr lang="ru-RU" sz="2400" smtClean="0"/>
              <a:t>соответствуют целевым</a:t>
            </a:r>
            <a:br>
              <a:rPr lang="ru-RU" sz="2400" smtClean="0"/>
            </a:br>
            <a:r>
              <a:rPr lang="ru-RU" sz="2400" smtClean="0"/>
              <a:t>ориентирам по сути,</a:t>
            </a:r>
            <a:br>
              <a:rPr lang="ru-RU" sz="2400" smtClean="0"/>
            </a:br>
            <a:r>
              <a:rPr lang="ru-RU" sz="2400" smtClean="0"/>
              <a:t>но не являются ими</a:t>
            </a:r>
            <a:br>
              <a:rPr lang="ru-RU" sz="2400" smtClean="0"/>
            </a:br>
            <a:r>
              <a:rPr lang="ru-RU" sz="2400" smtClean="0"/>
              <a:t>по описанию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A1C480-513E-4D4C-8CB7-09B917CCE9F7}" type="slidenum">
              <a:rPr lang="ru-RU"/>
              <a:pPr>
                <a:defRPr/>
              </a:pPr>
              <a:t>27</a:t>
            </a:fld>
            <a:endParaRPr lang="ru-RU"/>
          </a:p>
        </p:txBody>
      </p:sp>
      <p:pic>
        <p:nvPicPr>
          <p:cNvPr id="9218" name="Picture 2" descr="C:\Users\TLobanova\Desktop\Свирская\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99924" y="2636912"/>
            <a:ext cx="4992555" cy="374441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Логика планирования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A276F7-56D8-411D-BA96-4C4432D681C2}" type="slidenum">
              <a:rPr lang="ru-RU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Выявление интересов</a:t>
            </a:r>
            <a:br>
              <a:rPr lang="ru-RU" dirty="0" smtClean="0"/>
            </a:br>
            <a:r>
              <a:rPr lang="ru-RU" dirty="0" smtClean="0"/>
              <a:t>и потребностей детей </a:t>
            </a:r>
            <a:endParaRPr lang="ru-RU" dirty="0"/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наблюдение за играми, общением</a:t>
            </a:r>
          </a:p>
          <a:p>
            <a:pPr eaLnBrk="1" hangingPunct="1"/>
            <a:r>
              <a:rPr lang="ru-RU" smtClean="0"/>
              <a:t>элементарные социологические опросы</a:t>
            </a:r>
          </a:p>
          <a:p>
            <a:pPr eaLnBrk="1" hangingPunct="1"/>
            <a:r>
              <a:rPr lang="ru-RU" smtClean="0"/>
              <a:t>инициирование разговора во время детского совета</a:t>
            </a:r>
          </a:p>
          <a:p>
            <a:pPr eaLnBrk="1" hangingPunct="1"/>
            <a:r>
              <a:rPr lang="ru-RU" smtClean="0"/>
              <a:t>опрос родителей и пр.формы</a:t>
            </a:r>
          </a:p>
          <a:p>
            <a:pPr eaLnBrk="1" hangingPunct="1"/>
            <a:r>
              <a:rPr lang="ru-RU" smtClean="0"/>
              <a:t>«вбрасывание»  педагогически обусловленной темы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85C80-A316-436C-813A-7E6ECC4A67CC}" type="slidenum">
              <a:rPr lang="ru-RU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Стратегическая цель и принципы ФГОС ДО</a:t>
            </a: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mtClean="0"/>
              <a:t>поддержка разнообразия детства и обеспечение доступности качественного образования для каждого ребёнка</a:t>
            </a:r>
          </a:p>
        </p:txBody>
      </p:sp>
      <p:pic>
        <p:nvPicPr>
          <p:cNvPr id="1026" name="Picture 2" descr="C:\Users\TLobanova\Desktop\Свирская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74235" y="3260766"/>
            <a:ext cx="4507496" cy="319257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755AF-14B6-42A8-884B-D5D8459AB4A5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Совместное планирование 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модель трех вопросов, детский совет с обязательным ведением записей идей детей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684C17-01B3-4F57-A6D1-D364AD6247BD}" type="slidenum">
              <a:rPr lang="ru-RU"/>
              <a:pPr>
                <a:defRPr/>
              </a:pPr>
              <a:t>30</a:t>
            </a:fld>
            <a:endParaRPr lang="ru-RU"/>
          </a:p>
        </p:txBody>
      </p:sp>
      <p:pic>
        <p:nvPicPr>
          <p:cNvPr id="10242" name="Picture 2" descr="C:\Users\TLobanova\Desktop\Свирская\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2996952"/>
            <a:ext cx="6192688" cy="348338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/>
              <a:t>Последующее обсуждение и принятие решения о теме и форме образовательного события</a:t>
            </a: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Внимание:</a:t>
            </a:r>
            <a:r>
              <a:rPr lang="ru-RU" smtClean="0"/>
              <a:t> в соответствии с Конвенцией</a:t>
            </a:r>
            <a:br>
              <a:rPr lang="ru-RU" smtClean="0"/>
            </a:br>
            <a:r>
              <a:rPr lang="ru-RU" smtClean="0"/>
              <a:t>о правах ребенка дети могут принимать участие в обсуждении вопросов, касающихся их образования, независимо</a:t>
            </a:r>
            <a:br>
              <a:rPr lang="ru-RU" smtClean="0"/>
            </a:br>
            <a:r>
              <a:rPr lang="ru-RU" smtClean="0"/>
              <a:t>от степени владения речью</a:t>
            </a:r>
            <a:endParaRPr lang="ru-RU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mtClean="0"/>
              <a:t>    Это особенно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важно в отношении детей раннего возраста и детей с ОВЗ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173D0-4825-41DE-A7CC-168CF53F7B8A}" type="slidenum">
              <a:rPr lang="ru-RU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Обсуждение взрослыми ситуации </a:t>
            </a:r>
            <a:endParaRPr lang="ru-RU" dirty="0"/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тема, форма, ресурсы в группе, ДОО, местном сообществе с дополнением детских идей идеями взрослых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87986-9B49-4D67-BA0F-09163E117929}" type="slidenum">
              <a:rPr lang="ru-RU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Ежедневное версионное возвращение</a:t>
            </a:r>
            <a:br>
              <a:rPr lang="ru-RU" sz="3600" smtClean="0"/>
            </a:br>
            <a:r>
              <a:rPr lang="ru-RU" sz="3600" smtClean="0"/>
              <a:t>к совместно выработанному плану </a:t>
            </a: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напоминание темы</a:t>
            </a:r>
          </a:p>
          <a:p>
            <a:pPr eaLnBrk="1" hangingPunct="1"/>
            <a:r>
              <a:rPr lang="ru-RU" smtClean="0"/>
              <a:t>анализ сделанного</a:t>
            </a:r>
          </a:p>
          <a:p>
            <a:pPr eaLnBrk="1" hangingPunct="1"/>
            <a:r>
              <a:rPr lang="ru-RU" smtClean="0"/>
              <a:t>презентация новых материалов</a:t>
            </a:r>
          </a:p>
          <a:p>
            <a:pPr eaLnBrk="1" hangingPunct="1"/>
            <a:r>
              <a:rPr lang="ru-RU" smtClean="0"/>
              <a:t>индивидуальное планирование – выбор дел и действий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321BD-04F6-40F7-996E-B6AEF168F9DE}" type="slidenum">
              <a:rPr lang="ru-RU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Действия команды взрослых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E3E9EC-406C-4C8C-8DA3-F0231705DE92}" type="slidenum">
              <a:rPr lang="ru-RU"/>
              <a:pPr>
                <a:defRPr/>
              </a:pPr>
              <a:t>34</a:t>
            </a:fld>
            <a:endParaRPr lang="ru-RU"/>
          </a:p>
        </p:txBody>
      </p:sp>
      <p:pic>
        <p:nvPicPr>
          <p:cNvPr id="6146" name="Picture 2" descr="C:\Users\TLobanova\Desktop\Свирская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268760"/>
            <a:ext cx="6912768" cy="51845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Ежедневное </a:t>
            </a:r>
            <a:r>
              <a:rPr lang="ru-RU" dirty="0" err="1" smtClean="0"/>
              <a:t>версионное</a:t>
            </a:r>
            <a:r>
              <a:rPr lang="ru-RU" dirty="0" smtClean="0"/>
              <a:t> подведение итогов </a:t>
            </a:r>
            <a:endParaRPr lang="ru-RU" dirty="0"/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Предъявление детьми и взрослыми результатов своей деятельности</a:t>
            </a:r>
          </a:p>
          <a:p>
            <a:pPr eaLnBrk="1" hangingPunct="1"/>
            <a:r>
              <a:rPr lang="ru-RU" smtClean="0"/>
              <a:t>Анализ действий, определение перспектив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C13CE2-8C6C-4214-BF96-B7ED34CC2301}" type="slidenum">
              <a:rPr lang="ru-RU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smtClean="0">
                <a:solidFill>
                  <a:srgbClr val="C00000"/>
                </a:solidFill>
              </a:rPr>
              <a:t>Анализ образовательных действий детей и взрослых по итогам реализации плана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2A972-C029-46D4-8667-405F3F538990}" type="slidenum">
              <a:rPr lang="ru-RU"/>
              <a:pPr>
                <a:defRPr/>
              </a:pPr>
              <a:t>36</a:t>
            </a:fld>
            <a:endParaRPr lang="ru-RU"/>
          </a:p>
        </p:txBody>
      </p:sp>
      <p:pic>
        <p:nvPicPr>
          <p:cNvPr id="11266" name="Picture 2" descr="C:\Users\TLobanova\Desktop\Свирская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556792"/>
            <a:ext cx="7920880" cy="461891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Форма плана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D7011-EC9C-4918-B368-F5E16BD08F07}" type="slidenum">
              <a:rPr lang="ru-RU"/>
              <a:pPr>
                <a:defRPr/>
              </a:pPr>
              <a:t>37</a:t>
            </a:fld>
            <a:endParaRPr lang="ru-RU"/>
          </a:p>
        </p:txBody>
      </p:sp>
      <p:pic>
        <p:nvPicPr>
          <p:cNvPr id="12290" name="Picture 2" descr="C:\Users\TLobanova\Desktop\Свирская\План мор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201738"/>
            <a:ext cx="7058025" cy="5106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830DB-BC34-443D-9E60-617B5426A1F7}" type="slidenum">
              <a:rPr lang="ru-RU"/>
              <a:pPr>
                <a:defRPr/>
              </a:pPr>
              <a:t>38</a:t>
            </a:fld>
            <a:endParaRPr lang="ru-RU"/>
          </a:p>
        </p:txBody>
      </p:sp>
      <p:pic>
        <p:nvPicPr>
          <p:cNvPr id="48130" name="Picture 2" descr="C:\Users\TLobanova\Desktop\Свирская\рабочая панель Мор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9275"/>
            <a:ext cx="8677275" cy="55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Младшая группа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239E9F-9D57-4161-8C2A-B2B0F30BBF29}" type="slidenum">
              <a:rPr lang="ru-RU"/>
              <a:pPr>
                <a:defRPr/>
              </a:pPr>
              <a:t>39</a:t>
            </a:fld>
            <a:endParaRPr lang="ru-RU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95536" y="1340768"/>
            <a:ext cx="8280920" cy="10801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>
                <a:solidFill>
                  <a:schemeClr val="bg1"/>
                </a:solidFill>
                <a:cs typeface="Arial" charset="0"/>
              </a:rPr>
              <a:t>«ЗИМУШКА – ЗИМА»</a:t>
            </a:r>
          </a:p>
          <a:p>
            <a:r>
              <a:rPr lang="ru-RU" sz="2000" b="1">
                <a:solidFill>
                  <a:schemeClr val="bg1"/>
                </a:solidFill>
                <a:cs typeface="Arial" charset="0"/>
              </a:rPr>
              <a:t>Начало проекта: 17.12                        Окончание проекта: 27.12</a:t>
            </a:r>
            <a:endParaRPr lang="ru-RU" sz="20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5288" y="2636838"/>
            <a:ext cx="2808287" cy="3529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600"/>
              </a:spcAft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Центр искусства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Рисовать зимний лес (Аня) 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Нарисовать следы на снегу (Дима)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Рисовать снегопад (И. Ю.)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Коллективная работа «Хоровод </a:t>
            </a:r>
            <a:r>
              <a:rPr lang="ru-RU" sz="16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снеговичков</a:t>
            </a: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» (Г. В.)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Сделать коллаж «Зимой в городе» (Г. В.)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Сделать гирлянду, елочные игрушки (И.Ю.)</a:t>
            </a:r>
          </a:p>
          <a:p>
            <a:pPr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348038" y="2636838"/>
            <a:ext cx="2519362" cy="35290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Центр математики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Сосчитать сколько сделали игрушек всего (Кирюша)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Сравнить по длине, ширине,  высоте дорожки, шарики, игрушки, снеговиков и др. (Г.В.)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Составить елочку из  треугольников, снеговиков, дома из кругов и квадратов (И.Ю.)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11863" y="2636838"/>
            <a:ext cx="2663825" cy="35290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b="1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Центр книги 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Почитать о зиме книги, посмотреть картинки  (Оля)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Стишок сказать (Майя)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Почитать сказку «Заюшкина избушка», «Снегурушка и лиса» (И.Ю.) Почитать Н.Носова «На горке»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Показать настольный театр  «Рукавичка», выучить стихотворения «Снег»  Александровой (И.Ю.)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Сделать вместе книжку «Зима» (Г.В.)</a:t>
            </a:r>
          </a:p>
          <a:p>
            <a:pPr>
              <a:lnSpc>
                <a:spcPct val="90000"/>
              </a:lnSpc>
              <a:defRPr/>
            </a:pPr>
            <a:endParaRPr lang="ru-RU" sz="14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Целевые ориентиры ДО 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ЦО - ожидаемые качества личности</a:t>
            </a:r>
            <a:br>
              <a:rPr lang="ru-RU" smtClean="0"/>
            </a:br>
            <a:r>
              <a:rPr lang="ru-RU" smtClean="0"/>
              <a:t>к завершению дошкольного образования: инициативность, активность, самостоятельность, способность к выбору, ответственность, любознательность и др.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C3DA1-D8AD-4982-9200-9E59A34B256C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Младшая группа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CAE8BF-3677-4809-8214-52943377C9C9}" type="slidenum">
              <a:rPr lang="ru-RU"/>
              <a:pPr>
                <a:defRPr/>
              </a:pPr>
              <a:t>40</a:t>
            </a:fld>
            <a:endParaRPr lang="ru-RU" dirty="0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95536" y="1340768"/>
            <a:ext cx="8280920" cy="10801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>
                <a:solidFill>
                  <a:schemeClr val="bg1"/>
                </a:solidFill>
                <a:cs typeface="Arial" charset="0"/>
              </a:rPr>
              <a:t>«ЗИМУШКА – ЗИМА»</a:t>
            </a:r>
          </a:p>
          <a:p>
            <a:r>
              <a:rPr lang="ru-RU" sz="2000" b="1">
                <a:solidFill>
                  <a:schemeClr val="bg1"/>
                </a:solidFill>
                <a:cs typeface="Arial" charset="0"/>
              </a:rPr>
              <a:t>Начало проекта: 17.12                        Окончание проекта: 27.12</a:t>
            </a:r>
            <a:endParaRPr lang="ru-RU" sz="20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5288" y="2636838"/>
            <a:ext cx="2663825" cy="19446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03575" y="2636838"/>
            <a:ext cx="2663825" cy="25923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11863" y="2636838"/>
            <a:ext cx="2663825" cy="9366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95288" y="2844800"/>
            <a:ext cx="26638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indent="457200">
              <a:defRPr/>
            </a:pPr>
            <a:r>
              <a:rPr lang="ru-RU" b="1">
                <a:solidFill>
                  <a:srgbClr val="E46C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Центр песка-воды</a:t>
            </a:r>
          </a:p>
          <a:p>
            <a:pPr indent="457200" eaLnBrk="0" hangingPunct="0">
              <a:defRPr/>
            </a:pPr>
            <a:r>
              <a:rPr lang="ru-RU" sz="140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Строить домики из снега,</a:t>
            </a:r>
            <a:endParaRPr lang="ru-RU" sz="1400">
              <a:latin typeface="Calibri" pitchFamily="34" charset="0"/>
              <a:cs typeface="Arial" charset="0"/>
            </a:endParaRPr>
          </a:p>
          <a:p>
            <a:pPr indent="457200" eaLnBrk="0" hangingPunct="0">
              <a:defRPr/>
            </a:pPr>
            <a:r>
              <a:rPr lang="ru-RU" sz="140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Сделать снеговичка и дать ему морковку (Ася, Оля, Женя)</a:t>
            </a:r>
            <a:endParaRPr lang="ru-RU" sz="1400">
              <a:latin typeface="Calibri" pitchFamily="34" charset="0"/>
              <a:cs typeface="Arial" charset="0"/>
            </a:endParaRPr>
          </a:p>
          <a:p>
            <a:pPr indent="457200" eaLnBrk="0" hangingPunct="0"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Насыпать горку, сделать ледяные дорожки (И.Ю.)</a:t>
            </a:r>
            <a:endParaRPr lang="ru-RU" sz="1400">
              <a:latin typeface="Calibri" pitchFamily="34" charset="0"/>
              <a:cs typeface="Arial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203575" y="2636838"/>
            <a:ext cx="2663825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604A7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Центр науки</a:t>
            </a:r>
          </a:p>
          <a:p>
            <a:pPr eaLnBrk="0" hangingPunct="0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60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Сделать цветные льдинки  и украсить ими деревца (Г.В.)</a:t>
            </a:r>
            <a:endParaRPr lang="ru-RU" sz="1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6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Посмотреть, как тает вода, как получается лед (Г.В.)</a:t>
            </a:r>
            <a:endParaRPr lang="ru-RU" sz="1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6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Рассмотреть снежинки под увеличительным стеклом (Г.В.)</a:t>
            </a:r>
            <a:endParaRPr lang="ru-RU" sz="1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90000"/>
              </a:lnSpc>
              <a:defRPr/>
            </a:pPr>
            <a:r>
              <a:rPr lang="ru-RU" sz="16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Выучить стихотворения для утренника</a:t>
            </a:r>
            <a:endParaRPr lang="ru-RU" sz="1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11863" y="2636838"/>
            <a:ext cx="266382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Центр движения</a:t>
            </a:r>
          </a:p>
          <a:p>
            <a:pPr eaLnBrk="0" hangingPunct="0"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pitchFamily="34" charset="0"/>
              </a:rPr>
              <a:t>Играть в игры «Холодно-жарко», «Мороз» (И.Ю.,Г.В.) </a:t>
            </a: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5288" y="4724400"/>
            <a:ext cx="2663825" cy="1441450"/>
          </a:xfrm>
          <a:prstGeom prst="rect">
            <a:avLst/>
          </a:prstGeom>
          <a:solidFill>
            <a:srgbClr val="FFFFCC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rgbClr val="E6A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Центр игры</a:t>
            </a:r>
          </a:p>
          <a:p>
            <a:pPr>
              <a:spcAft>
                <a:spcPts val="100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Собирать кукол на прогулку, готовить им обед, делать дома, горки, крепости из снега (И.Ю., Г.В.)</a:t>
            </a: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011863" y="3716338"/>
            <a:ext cx="2663825" cy="15128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Центр кулинарии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003366"/>
                </a:solidFill>
                <a:latin typeface="+mn-lt"/>
                <a:cs typeface="Arial" pitchFamily="34" charset="0"/>
              </a:rPr>
              <a:t>Приготовить бутерброды для водителей (Дима)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003366"/>
                </a:solidFill>
                <a:latin typeface="+mn-lt"/>
                <a:cs typeface="Arial" pitchFamily="34" charset="0"/>
              </a:rPr>
              <a:t>Сделать пирог (Майя)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Сделать коктейль (Г.В.)</a:t>
            </a: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203848" y="5373217"/>
            <a:ext cx="5472608" cy="79208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cs typeface="Arial" charset="0"/>
              </a:rPr>
              <a:t>Праздничный утренник «НОВЫЙ ГОД»</a:t>
            </a:r>
          </a:p>
          <a:p>
            <a:pPr algn="ctr">
              <a:defRPr/>
            </a:pPr>
            <a:r>
              <a:rPr lang="ru-RU" i="1">
                <a:solidFill>
                  <a:schemeClr val="bg1"/>
                </a:solidFill>
                <a:cs typeface="Arial" charset="0"/>
              </a:rPr>
              <a:t>25 декабря</a:t>
            </a:r>
          </a:p>
          <a:p>
            <a:pPr>
              <a:defRPr/>
            </a:pPr>
            <a:endParaRPr lang="ru-RU" i="1">
              <a:solidFill>
                <a:schemeClr val="bg1"/>
              </a:solidFill>
              <a:cs typeface="Arial" charset="0"/>
            </a:endParaRPr>
          </a:p>
          <a:p>
            <a:pPr>
              <a:defRPr/>
            </a:pPr>
            <a:endParaRPr lang="ru-RU" sz="2400" i="1">
              <a:solidFill>
                <a:schemeClr val="bg1"/>
              </a:solidFill>
              <a:cs typeface="Arial" charset="0"/>
            </a:endParaRPr>
          </a:p>
          <a:p>
            <a:pPr>
              <a:defRPr/>
            </a:pPr>
            <a:endParaRPr lang="ru-RU" sz="2400" i="1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Подготовительная группа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FA62B-C903-43BA-A444-4D478B01CFF6}" type="slidenum">
              <a:rPr lang="ru-RU"/>
              <a:pPr>
                <a:defRPr/>
              </a:pPr>
              <a:t>41</a:t>
            </a:fld>
            <a:endParaRPr lang="ru-RU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5288" y="2636838"/>
            <a:ext cx="2663825" cy="3529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14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Центр искусства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Рисовать разные домики (Ася); Наклеить домики и украсить их (Дима),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Нарисовать дома друзей Незнайки в Цветочном и Солнечном городах (Сим), Сделать дома из коробок (Катя)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Найти в книгах самые красивые, необычные дома (Майя, Ира)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Рассмотреть альбом «Архитектура» (И.Ю.)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Выполнить коллективную работу  «Волшебный город» (И.Ю.)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Сделать коллаж «Дома </a:t>
            </a:r>
            <a:b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</a:b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в деревне» (Г.В.)</a:t>
            </a:r>
          </a:p>
          <a:p>
            <a:pPr>
              <a:lnSpc>
                <a:spcPct val="90000"/>
              </a:lnSpc>
              <a:defRPr/>
            </a:pPr>
            <a:endParaRPr lang="ru-RU" sz="1400">
              <a:latin typeface="Calibri" pitchFamily="34" charset="0"/>
              <a:cs typeface="Arial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03575" y="2636838"/>
            <a:ext cx="2663825" cy="35290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Центр математики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Считать, измерять, сравнивать дома (на рис., коллаже, сделанные </a:t>
            </a:r>
            <a:b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</a:b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из коробок) (Ира)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Написать номера домов (Дима)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Найти самые высокие (низкие) дома в альбоме «Архитектура» (Женя)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Работать с карточками (</a:t>
            </a:r>
            <a:r>
              <a:rPr lang="ru-RU" sz="1600" dirty="0" err="1">
                <a:solidFill>
                  <a:srgbClr val="333399"/>
                </a:solidFill>
                <a:latin typeface="+mn-lt"/>
                <a:cs typeface="Arial" pitchFamily="34" charset="0"/>
              </a:rPr>
              <a:t>Уля</a:t>
            </a:r>
            <a:r>
              <a:rPr lang="ru-RU" sz="1600" dirty="0">
                <a:solidFill>
                  <a:srgbClr val="333399"/>
                </a:solidFill>
                <a:latin typeface="+mn-lt"/>
                <a:cs typeface="Arial" pitchFamily="34" charset="0"/>
              </a:rPr>
              <a:t>)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Измерить длину группы, узнать сколько мебели можно разместить (И.Ю)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11863" y="2636838"/>
            <a:ext cx="2663825" cy="35290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1400" b="1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Центр книги /грамоты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Составить рассказы «Мой дом», «Бабушкин дом», «Зимний дворец» (Ира)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Придумать название городу (деревне), написать название улиц, вывески (Миша)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Написать название деревне, улице (Катя)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333399"/>
                </a:solidFill>
                <a:latin typeface="Calibri" pitchFamily="34" charset="0"/>
                <a:cs typeface="Arial" charset="0"/>
              </a:rPr>
              <a:t>Работать с карточками, читать (Майя, Соня, Ник.)</a:t>
            </a:r>
          </a:p>
          <a:p>
            <a:pPr>
              <a:lnSpc>
                <a:spcPct val="90000"/>
              </a:lnSpc>
              <a:defRPr/>
            </a:pPr>
            <a:endParaRPr lang="ru-RU" sz="14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Слушать чтение отрывков из книги Н.Носова «Приключения Незнайки» (И.Ю.)</a:t>
            </a:r>
          </a:p>
          <a:p>
            <a:pPr>
              <a:lnSpc>
                <a:spcPct val="90000"/>
              </a:lnSpc>
              <a:defRPr/>
            </a:pPr>
            <a:r>
              <a:rPr lang="ru-RU" sz="14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Писать слова по теме,  сделать книгу «Дома» 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95536" y="1340768"/>
            <a:ext cx="8280920" cy="10801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>
                <a:solidFill>
                  <a:schemeClr val="bg1"/>
                </a:solidFill>
                <a:cs typeface="Arial" charset="0"/>
              </a:rPr>
              <a:t>«ДОМА»</a:t>
            </a:r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  <a:cs typeface="Arial" charset="0"/>
              </a:rPr>
              <a:t>Начало проекта: 10.10                        Окончание проекта: 22.10</a:t>
            </a:r>
            <a:endParaRPr lang="ru-RU" sz="200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03575" y="2636838"/>
            <a:ext cx="2663825" cy="39608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203575" y="2636838"/>
            <a:ext cx="26638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Центр науки</a:t>
            </a:r>
          </a:p>
          <a:p>
            <a:pPr eaLnBrk="0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Рассмотреть альбом «Архитектура» (Денис)</a:t>
            </a:r>
          </a:p>
          <a:p>
            <a:pPr eaLnBrk="0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Подготовить иллюстрации</a:t>
            </a:r>
            <a:br>
              <a:rPr lang="ru-RU" sz="14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из старых журналов</a:t>
            </a:r>
            <a:br>
              <a:rPr lang="ru-RU" sz="14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для коллажа (Ася)</a:t>
            </a:r>
          </a:p>
          <a:p>
            <a:pPr eaLnBrk="0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400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pitchFamily="34" charset="0"/>
              </a:rPr>
              <a:t>Узнать чем отличаются дома-здания-сооружения. Сделать план группы, участка. Рассмотреть план города. Найти в энциклопедии разные дома. Разобраться в их назначении, особенностях (О.И.)</a:t>
            </a:r>
          </a:p>
          <a:p>
            <a:pPr eaLnBrk="0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400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pitchFamily="34" charset="0"/>
              </a:rPr>
              <a:t>Подобрать материалы, из которых можно строить дома и сооружения (В.И.)</a:t>
            </a:r>
          </a:p>
          <a:p>
            <a:pPr eaLnBrk="0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400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pitchFamily="34" charset="0"/>
              </a:rPr>
              <a:t>Узнать, какие бывают крыши и почему, провести эксперимент (О.И.)</a:t>
            </a:r>
          </a:p>
        </p:txBody>
      </p:sp>
      <p:sp>
        <p:nvSpPr>
          <p:cNvPr id="5222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Подготовительная группа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B7DB4B-582C-4665-8D10-67D871984EEC}" type="slidenum">
              <a:rPr lang="ru-RU"/>
              <a:pPr>
                <a:defRPr/>
              </a:pPr>
              <a:t>42</a:t>
            </a:fld>
            <a:endParaRPr lang="ru-RU" dirty="0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95536" y="1340768"/>
            <a:ext cx="8280920" cy="10801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>
                <a:solidFill>
                  <a:schemeClr val="bg1"/>
                </a:solidFill>
                <a:cs typeface="Arial" charset="0"/>
              </a:rPr>
              <a:t>«ДОМА»</a:t>
            </a:r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  <a:cs typeface="Arial" charset="0"/>
              </a:rPr>
              <a:t>Начало проекта: 10.10                        Окончание проекта: 22.10</a:t>
            </a:r>
            <a:endParaRPr lang="ru-RU" sz="20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5288" y="2636838"/>
            <a:ext cx="2663825" cy="1152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  <a:defRPr/>
            </a:pPr>
            <a:endParaRPr lang="ru-RU" sz="16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11863" y="2636838"/>
            <a:ext cx="2663825" cy="17287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95288" y="2636838"/>
            <a:ext cx="26638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indent="457200"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Центр песка-воды</a:t>
            </a:r>
          </a:p>
          <a:p>
            <a:pPr eaLnBrk="0" hangingPunct="0">
              <a:defRPr/>
            </a:pPr>
            <a:r>
              <a:rPr lang="ru-RU" sz="1600" dirty="0">
                <a:solidFill>
                  <a:srgbClr val="000080"/>
                </a:solidFill>
                <a:latin typeface="+mn-lt"/>
                <a:ea typeface="Times New Roman" pitchFamily="18" charset="0"/>
                <a:cs typeface="Arial" pitchFamily="34" charset="0"/>
              </a:rPr>
              <a:t>Построить дома, улицу, дороги, мосты, крепость (Сим, Никита, Дима, Женя)</a:t>
            </a:r>
            <a:endParaRPr lang="ru-RU" sz="1600" dirty="0">
              <a:latin typeface="+mn-lt"/>
              <a:cs typeface="Arial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11863" y="2687638"/>
            <a:ext cx="26638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Центр строительства</a:t>
            </a:r>
          </a:p>
          <a:p>
            <a:pPr>
              <a:defRPr/>
            </a:pPr>
            <a:r>
              <a:rPr lang="ru-RU" sz="16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Сделать макет города (деревни) (Г.В., Ира)</a:t>
            </a:r>
          </a:p>
          <a:p>
            <a:pPr>
              <a:defRPr/>
            </a:pPr>
            <a:r>
              <a:rPr lang="ru-RU" sz="16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Изготовить дома </a:t>
            </a:r>
            <a:br>
              <a:rPr lang="ru-RU" sz="16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pitchFamily="34" charset="0"/>
              </a:rPr>
              <a:t>из больших коробок, украсить их (Ира)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11863" y="4508500"/>
            <a:ext cx="2663825" cy="1441450"/>
          </a:xfrm>
          <a:prstGeom prst="rect">
            <a:avLst/>
          </a:prstGeom>
          <a:solidFill>
            <a:srgbClr val="FFFFCC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>
                <a:solidFill>
                  <a:srgbClr val="E6A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Центр игры</a:t>
            </a:r>
          </a:p>
          <a:p>
            <a:pPr>
              <a:spcAft>
                <a:spcPts val="1000"/>
              </a:spcAft>
              <a:defRPr/>
            </a:pPr>
            <a:r>
              <a:rPr lang="ru-RU" sz="14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Сюжетные игры «Магазин строительных материалов», «Больница», «Детский сад» и пр.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5288" y="3933825"/>
            <a:ext cx="2663825" cy="2159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Центр кулинарии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003366"/>
                </a:solidFill>
                <a:latin typeface="+mn-lt"/>
                <a:cs typeface="Arial" pitchFamily="34" charset="0"/>
              </a:rPr>
              <a:t>Приготовить бутерброды «для строителей» (Ксюша)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003366"/>
                </a:solidFill>
                <a:latin typeface="+mn-lt"/>
                <a:cs typeface="Arial" pitchFamily="34" charset="0"/>
              </a:rPr>
              <a:t>Испечь печенье (Дима)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003366"/>
                </a:solidFill>
                <a:latin typeface="+mn-lt"/>
                <a:cs typeface="Arial" pitchFamily="34" charset="0"/>
              </a:rPr>
              <a:t>Приготовить салат (Оля)</a:t>
            </a:r>
          </a:p>
          <a:p>
            <a:pPr>
              <a:spcAft>
                <a:spcPts val="0"/>
              </a:spcAft>
              <a:defRPr/>
            </a:pPr>
            <a:r>
              <a:rPr lang="ru-RU" sz="1600" dirty="0">
                <a:solidFill>
                  <a:srgbClr val="003366"/>
                </a:solidFill>
                <a:latin typeface="+mn-lt"/>
                <a:cs typeface="Arial" pitchFamily="34" charset="0"/>
              </a:rPr>
              <a:t>Устроить чай с конфетами – «прием гостей на новоселье» (Ира)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Анализ плана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Анализируя планы, можно увидеть</a:t>
            </a:r>
            <a:r>
              <a:rPr lang="ru-RU" dirty="0" smtClean="0"/>
              <a:t>: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1) разнообразие образовательных областей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2) интеграцию образовательных областей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3) наличие в плане игровых и учебных действий (в том числе, динамику изменения соотношения от возраста к возрасту)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4) инициативы детей (кто, в каких видах деятельности, сколько идей всего, </a:t>
            </a:r>
            <a:br>
              <a:rPr lang="ru-RU" dirty="0" smtClean="0"/>
            </a:br>
            <a:r>
              <a:rPr lang="ru-RU" dirty="0" smtClean="0"/>
              <a:t>в каких центрах активности)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5) баланс инициатив детей и взрослых (в том числе динамику изменения соотношения от возраста к возрасту)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6) соответствие содержания плана стартовому опросу (сопоставление</a:t>
            </a:r>
            <a:br>
              <a:rPr lang="ru-RU" dirty="0" smtClean="0"/>
            </a:br>
            <a:r>
              <a:rPr lang="ru-RU" dirty="0" smtClean="0"/>
              <a:t>с моделью трех вопросов)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7) включение специалистов в планирование и реализацию плана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8) включение родителей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9) использование ресурсов местного сообщества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10) итоговое мероприятие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                              и многое другое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33883-BAAD-4B82-8844-C086CE9D8402}" type="slidenum">
              <a:rPr lang="ru-RU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54274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Закон Об образовании в РФ, ФГОС ДО, Комментарии к ФГОС ДО </a:t>
            </a:r>
            <a:br>
              <a:rPr lang="ru-RU" smtClean="0"/>
            </a:br>
            <a:r>
              <a:rPr lang="ru-RU" smtClean="0"/>
              <a:t>о содержании и организационных формах образовательной деятельности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453-8A83-41D6-8E50-20B7CCA4EE4D}" type="slidenum">
              <a:rPr lang="ru-RU"/>
              <a:pPr>
                <a:defRPr/>
              </a:pPr>
              <a:t>44</a:t>
            </a:fld>
            <a:endParaRPr lang="ru-RU"/>
          </a:p>
        </p:txBody>
      </p:sp>
      <p:pic>
        <p:nvPicPr>
          <p:cNvPr id="7" name="Picture 4" descr="http://technowall.ucoz.ru/_ph/2/925563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1536700" cy="8636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277" name="Picture 1" descr="D:\ПРОСВЕЩЕНИЕ\Картинки_в_пособиях\Радуга\Элементы\Шар_ФГО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4613" y="0"/>
            <a:ext cx="144938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 «Об образовании в РФ»</a:t>
            </a:r>
            <a:br>
              <a:rPr lang="ru-RU" dirty="0" smtClean="0"/>
            </a:br>
            <a:r>
              <a:rPr lang="ru-RU" dirty="0" smtClean="0"/>
              <a:t>(ст. 12. п.1)</a:t>
            </a:r>
            <a:endParaRPr lang="ru-RU" dirty="0"/>
          </a:p>
        </p:txBody>
      </p:sp>
      <p:sp>
        <p:nvSpPr>
          <p:cNvPr id="552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… содержание образования должно содействовать взаимопониманию и сотрудничеству между людьми, учитывать разнообразие мировоззренческих подходов, способствовать реализации права обучающихся на свободный выбор мнений и убеждений...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F2F7D1-DB66-4BD8-9A18-BBE12F66514A}" type="slidenum">
              <a:rPr lang="ru-RU"/>
              <a:pPr>
                <a:defRPr/>
              </a:pPr>
              <a:t>45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331913" cy="3381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Содержание 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ФГОС  ДО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п. 1.6</a:t>
            </a:r>
            <a:r>
              <a:rPr lang="ru-RU" dirty="0" smtClean="0"/>
              <a:t>. Стандарт направлен на решение следующих задач ... обеспечение вариативности и разнообразия содержания … и организационных форм с учетом образовательных потребностей, способностей и состояния здоровья детей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п. 2.6. </a:t>
            </a:r>
            <a:r>
              <a:rPr lang="ru-RU" dirty="0" smtClean="0"/>
              <a:t>Содержание Программы должно обеспечивать развитие личности, мотивации и способностей детей в различных видах деятельности…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п. 2.7. </a:t>
            </a:r>
            <a:r>
              <a:rPr lang="ru-RU" dirty="0" smtClean="0"/>
              <a:t>Конкретное содержание указанных образовательных областей зависит от возрастных и индивидуальных особенностей детей…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342BF-92F4-4617-8687-9A912FB311E2}" type="slidenum">
              <a:rPr lang="ru-RU"/>
              <a:pPr>
                <a:defRPr/>
              </a:pPr>
              <a:t>46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331913" cy="3381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Содержание 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Комментарии к ФГОС ДО</a:t>
            </a:r>
            <a:br>
              <a:rPr lang="ru-RU" dirty="0" smtClean="0"/>
            </a:br>
            <a:r>
              <a:rPr lang="ru-RU" dirty="0" smtClean="0"/>
              <a:t>(к разделу II  п. 2.7)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Содержание образовательной программы ДО не должно быть заранее расписано по конкретным образовательным областям, поскольку оно определяется ситуацией в группе, а именно: индивидуальными склонностями детей, их интересами, особенностями развития. Педагоги, работающие по программам, ориентированным на ребенка, обычно формируют содержание по  ходу образовательной деятельности, решая задачи развития детей в зависимости от сложившейся образовательной ситуации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E340E-FFD3-40B3-9373-36795AAE917E}" type="slidenum">
              <a:rPr lang="ru-RU"/>
              <a:pPr>
                <a:defRPr/>
              </a:pPr>
              <a:t>47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331913" cy="3381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Содержание 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 «Об образовании в РФ»(ст. 13)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Общие требования к реализации образовательных программ. п. 2. При реализации образовательных программ используются различные образовательные технологии 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п. 3. При реализации образовательных программ … может применяться форма организации образовательной деятельности, основанная на модульном принципе представления содержания образовательной программы и построения учебных планов, использовании соответствующих технологий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004761-DB76-4325-8556-328685B8521D}" type="slidenum">
              <a:rPr lang="ru-RU"/>
              <a:pPr>
                <a:defRPr/>
              </a:pPr>
              <a:t>48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4211638" cy="3381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Организация образовательной деятельности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ФГОС  ДО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п. 1.4. Основные принципы дошкольного образования: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</a:t>
            </a:r>
            <a:br>
              <a:rPr lang="ru-RU" dirty="0" smtClean="0"/>
            </a:br>
            <a:r>
              <a:rPr lang="ru-RU" dirty="0" smtClean="0"/>
              <a:t>(далее – индивидуализация дошкольного образования)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3) содействие и сотрудничество детей и взрослых, признание ребенка полноценным участником (субъектом) образовательных отношений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ru-RU" dirty="0" smtClean="0"/>
              <a:t>4) поддержка инициативы детей в различных видах деятельности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п. 3.2.1. Требования к психолого-педагогическим условиям:</a:t>
            </a:r>
          </a:p>
          <a:p>
            <a:pPr lvl="1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dirty="0" smtClean="0"/>
              <a:t>6) возможность выбора детьми материалов, видов активности, участников совместной деятельности и обучения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8DE9A6-4141-4A6E-8193-E63C788AAAEC}" type="slidenum">
              <a:rPr lang="ru-RU"/>
              <a:pPr>
                <a:defRPr/>
              </a:pPr>
              <a:t>49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4211638" cy="3381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Организация образовательной деятельности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Направленность образовательной деятельности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mtClean="0"/>
              <a:t>обеспечение баланса социализации и индивидуализации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mtClean="0"/>
              <a:t>интеграция образовательных областей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190B2-9971-46C0-A98A-C6E70E8678CD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2050" name="Picture 2" descr="C:\Users\TLobanova\Desktop\Свирская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1689" y="2924944"/>
            <a:ext cx="5580622" cy="372041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Lobanova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8434388" cy="445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C0DEC-C9D9-45C2-97E7-E4A2E77DDA0A}" type="slidenum">
              <a:rPr lang="ru-RU"/>
              <a:pPr>
                <a:defRPr/>
              </a:pPr>
              <a:t>50</a:t>
            </a:fld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198438"/>
            <a:ext cx="9144000" cy="1214437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hlinkClick r:id="rId3"/>
              </a:rPr>
              <a:t>www.prosv.ru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Издательство Просвещение</a:t>
            </a:r>
            <a:endParaRPr lang="ru-RU" sz="440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 rot="1639586">
            <a:off x="227257" y="4926064"/>
            <a:ext cx="2342830" cy="1008112"/>
          </a:xfrm>
          <a:prstGeom prst="roundRect">
            <a:avLst/>
          </a:prstGeom>
          <a:solidFill>
            <a:srgbClr val="FF66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Для  Вас: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информация на сайте издательства!</a:t>
            </a: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1979712" y="4005064"/>
            <a:ext cx="1224136" cy="216024"/>
          </a:xfrm>
          <a:prstGeom prst="ellipse">
            <a:avLst/>
          </a:prstGeom>
          <a:solidFill>
            <a:srgbClr val="FFFFFF">
              <a:alpha val="0"/>
            </a:srgbClr>
          </a:solidFill>
          <a:ln w="25400">
            <a:solidFill>
              <a:srgbClr val="FF0000"/>
            </a:solidFill>
            <a:round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348038" y="2852738"/>
            <a:ext cx="1871662" cy="792162"/>
          </a:xfrm>
          <a:prstGeom prst="wedgeRoundRectCallout">
            <a:avLst>
              <a:gd name="adj1" fmla="val -57669"/>
              <a:gd name="adj2" fmla="val 103440"/>
              <a:gd name="adj3" fmla="val 16667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Дошкольное образование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909DA-9E9B-4BB1-8E60-56A96CA621EA}" type="slidenum">
              <a:rPr lang="ru-RU"/>
              <a:pPr>
                <a:defRPr/>
              </a:pPr>
              <a:t>51</a:t>
            </a:fld>
            <a:endParaRPr lang="ru-RU"/>
          </a:p>
        </p:txBody>
      </p:sp>
      <p:sp>
        <p:nvSpPr>
          <p:cNvPr id="61442" name="TextBox 7"/>
          <p:cNvSpPr txBox="1">
            <a:spLocks noChangeArrowheads="1"/>
          </p:cNvSpPr>
          <p:nvPr/>
        </p:nvSpPr>
        <p:spPr bwMode="auto">
          <a:xfrm>
            <a:off x="817563" y="4502150"/>
            <a:ext cx="75088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>
                <a:solidFill>
                  <a:srgbClr val="C00000"/>
                </a:solidFill>
                <a:latin typeface="Calibri" pitchFamily="34" charset="0"/>
              </a:rPr>
              <a:t>Спасибо за внимание!</a:t>
            </a:r>
          </a:p>
        </p:txBody>
      </p:sp>
      <p:pic>
        <p:nvPicPr>
          <p:cNvPr id="51202" name="Picture 2" descr="D:\ПРОСВЕЩЕНИЕ\Картинки_разные\Эмоции\156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76650" y="836712"/>
            <a:ext cx="4590701" cy="33123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Стратегические средства социализации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3000" smtClean="0"/>
              <a:t>общение и сотрудничество в коллективе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3000" smtClean="0"/>
              <a:t>«окультуривание» персонального социального</a:t>
            </a:r>
            <a:br>
              <a:rPr lang="ru-RU" sz="3000" smtClean="0"/>
            </a:br>
            <a:r>
              <a:rPr lang="ru-RU" sz="3000" smtClean="0"/>
              <a:t>опыта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3000" smtClean="0"/>
              <a:t>взаимодействие</a:t>
            </a:r>
            <a:br>
              <a:rPr lang="ru-RU" sz="3000" smtClean="0"/>
            </a:br>
            <a:r>
              <a:rPr lang="ru-RU" sz="3000" smtClean="0"/>
              <a:t>с социальным</a:t>
            </a:r>
            <a:br>
              <a:rPr lang="ru-RU" sz="3000" smtClean="0"/>
            </a:br>
            <a:r>
              <a:rPr lang="ru-RU" sz="3000" smtClean="0"/>
              <a:t>окружением</a:t>
            </a:r>
            <a:br>
              <a:rPr lang="ru-RU" sz="3000" smtClean="0"/>
            </a:br>
            <a:r>
              <a:rPr lang="ru-RU" sz="3000" smtClean="0"/>
              <a:t>(включение</a:t>
            </a:r>
            <a:br>
              <a:rPr lang="ru-RU" sz="3000" smtClean="0"/>
            </a:br>
            <a:r>
              <a:rPr lang="ru-RU" sz="3000" smtClean="0"/>
              <a:t>детей в жизнь</a:t>
            </a:r>
            <a:br>
              <a:rPr lang="ru-RU" sz="3000" smtClean="0"/>
            </a:br>
            <a:r>
              <a:rPr lang="ru-RU" sz="3000" smtClean="0"/>
              <a:t>местного</a:t>
            </a:r>
            <a:br>
              <a:rPr lang="ru-RU" sz="3000" smtClean="0"/>
            </a:br>
            <a:r>
              <a:rPr lang="ru-RU" sz="3000" smtClean="0"/>
              <a:t>сообщества,</a:t>
            </a:r>
            <a:br>
              <a:rPr lang="ru-RU" sz="3000" smtClean="0"/>
            </a:br>
            <a:r>
              <a:rPr lang="ru-RU" sz="3000" smtClean="0"/>
              <a:t>страны и мира)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15BBC-E9CE-4A46-A586-ADFD79838FD7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3074" name="Picture 2" descr="C:\Users\TLobanova\Desktop\Свирская\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2420888"/>
            <a:ext cx="5472608" cy="41044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Стратегические средства индивидуализации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внимание к сильным сторонам и достижениям каждого ребёнка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создание </a:t>
            </a:r>
            <a:r>
              <a:rPr lang="ru-RU" dirty="0" err="1" smtClean="0"/>
              <a:t>культуросообразной</a:t>
            </a:r>
            <a:r>
              <a:rPr lang="ru-RU" dirty="0" smtClean="0"/>
              <a:t> (соответствующей культуре, возрасту, интересам и потребностям) предметно-пространственной среды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предоставление права выбора (содержания, материалов, способов, партнерств, места деятельности)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развитие навыков рефлексии (выбор – действия - следствия)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обеспечение психолого-педагогической поддержки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8EADD-7A63-4BBE-AC53-DFC076BD0036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Стратегические средства индивидуализации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E927D-32E3-4BD0-BB3E-AD1BFEA9AFBF}" type="slidenum">
              <a:rPr lang="ru-RU"/>
              <a:pPr>
                <a:defRPr/>
              </a:pPr>
              <a:t>8</a:t>
            </a:fld>
            <a:endParaRPr lang="ru-RU"/>
          </a:p>
        </p:txBody>
      </p:sp>
      <p:pic>
        <p:nvPicPr>
          <p:cNvPr id="5122" name="Picture 2" descr="C:\Users\TLobanova\Desktop\Свирская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531" y="1556792"/>
            <a:ext cx="8448939" cy="475252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Действия команды взрослых </a:t>
            </a:r>
          </a:p>
        </p:txBody>
      </p:sp>
      <p:sp>
        <p:nvSpPr>
          <p:cNvPr id="2253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команда взрослых</a:t>
            </a:r>
            <a:r>
              <a:rPr lang="ru-RU" smtClean="0"/>
              <a:t>: педагоги, родители, представители местного сообщества, вовлеченные в образовательное пространство</a:t>
            </a:r>
          </a:p>
          <a:p>
            <a:pPr eaLnBrk="1" hangingPunct="1"/>
            <a:r>
              <a:rPr lang="ru-RU" b="1" smtClean="0"/>
              <a:t>действия</a:t>
            </a:r>
            <a:r>
              <a:rPr lang="ru-RU" smtClean="0"/>
              <a:t>: демонстрация модели культуросообразного поведения, рефлексия собственных действий через мониторинг достижений детей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616A92-3ABB-45B7-88AF-05F5D5203D76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339</TotalTime>
  <Words>2028</Words>
  <Application>Microsoft Office PowerPoint</Application>
  <PresentationFormat>Экран (4:3)</PresentationFormat>
  <Paragraphs>305</Paragraphs>
  <Slides>51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5" baseType="lpstr">
      <vt:lpstr>Arial</vt:lpstr>
      <vt:lpstr>Calibri</vt:lpstr>
      <vt:lpstr>Times New Roman</vt:lpstr>
      <vt:lpstr>Тема Office</vt:lpstr>
      <vt:lpstr>ФГОС дошкольного образования. Образовательные действия для достижения цели. Вовлечение детей и родителей в планирование образовательной деятельности</vt:lpstr>
      <vt:lpstr>ДЕЙСТВИЯ ДЛЯ ДОСТИЖЕНИЯ ЦЕЛИ</vt:lpstr>
      <vt:lpstr>Стратегическая цель и принципы ФГОС ДО</vt:lpstr>
      <vt:lpstr>Целевые ориентиры ДО </vt:lpstr>
      <vt:lpstr>Направленность образовательной деятельности</vt:lpstr>
      <vt:lpstr>Стратегические средства социализации</vt:lpstr>
      <vt:lpstr>Стратегические средства индивидуализации</vt:lpstr>
      <vt:lpstr>Стратегические средства индивидуализации</vt:lpstr>
      <vt:lpstr>Действия команды взрослых </vt:lpstr>
      <vt:lpstr>Сущность и методика действий – в новой универсальной серии пособий «Работаем по ФГОС ДО»  </vt:lpstr>
      <vt:lpstr>Новая серия пособий «Работаем по ФГОС»</vt:lpstr>
      <vt:lpstr>Новая серия пособий «Работаем по ФГОС»</vt:lpstr>
      <vt:lpstr>Новая серия пособий «Работаем по ФГОС дошкольного образования»</vt:lpstr>
      <vt:lpstr>Новая серия пособий «Работаем по ФГОС дошкольного образования»</vt:lpstr>
      <vt:lpstr>Новая серия пособий «Работаем по ФГОС дошкольного образования»</vt:lpstr>
      <vt:lpstr>Новая серия пособий «Работаем по ФГОС дошкольного образования»</vt:lpstr>
      <vt:lpstr>ВОВЛЕЧЕНИЕ ДЕТЕЙ И РОДИТЕЛЕЙ В ПЛАНИРОВАНИЕ ОБРАЗОВАТЕЛЬНОЙ ДЕЯТЕЛЬНОСТИ</vt:lpstr>
      <vt:lpstr>План</vt:lpstr>
      <vt:lpstr>План</vt:lpstr>
      <vt:lpstr>Смысл планирования </vt:lpstr>
      <vt:lpstr>Слайд 21</vt:lpstr>
      <vt:lpstr>Смысл планирования </vt:lpstr>
      <vt:lpstr>Учителя о качествах личности учащихся, способствующих успешному образованию</vt:lpstr>
      <vt:lpstr>ФГОС  ДО: возможные достижения детей к завершению дошкольного образования</vt:lpstr>
      <vt:lpstr>ФГОС  ДО: возможные достижения детей к завершению дошкольного образования</vt:lpstr>
      <vt:lpstr>ФГОС  ДО: возможные достижения детей к завершению дошкольного образования</vt:lpstr>
      <vt:lpstr>Ключевые компетентности </vt:lpstr>
      <vt:lpstr>Логика планирования</vt:lpstr>
      <vt:lpstr>Выявление интересов и потребностей детей </vt:lpstr>
      <vt:lpstr>Совместное планирование </vt:lpstr>
      <vt:lpstr>Последующее обсуждение и принятие решения о теме и форме образовательного события</vt:lpstr>
      <vt:lpstr>Обсуждение взрослыми ситуации </vt:lpstr>
      <vt:lpstr>Ежедневное версионное возвращение к совместно выработанному плану </vt:lpstr>
      <vt:lpstr>Действия команды взрослых</vt:lpstr>
      <vt:lpstr>Ежедневное версионное подведение итогов </vt:lpstr>
      <vt:lpstr>Анализ образовательных действий детей и взрослых по итогам реализации плана</vt:lpstr>
      <vt:lpstr>Форма плана</vt:lpstr>
      <vt:lpstr>Слайд 38</vt:lpstr>
      <vt:lpstr>Младшая группа</vt:lpstr>
      <vt:lpstr>Младшая группа</vt:lpstr>
      <vt:lpstr>Подготовительная группа</vt:lpstr>
      <vt:lpstr>Подготовительная группа</vt:lpstr>
      <vt:lpstr>Анализ плана</vt:lpstr>
      <vt:lpstr>ПРИЛОЖЕНИЕ</vt:lpstr>
      <vt:lpstr>Закон «Об образовании в РФ» (ст. 12. п.1)</vt:lpstr>
      <vt:lpstr>ФГОС  ДО</vt:lpstr>
      <vt:lpstr>Комментарии к ФГОС ДО (к разделу II  п. 2.7) </vt:lpstr>
      <vt:lpstr>Закон «Об образовании в РФ»(ст. 13)</vt:lpstr>
      <vt:lpstr>ФГОС  ДО</vt:lpstr>
      <vt:lpstr>Слайд 50</vt:lpstr>
      <vt:lpstr>Слайд 51</vt:lpstr>
    </vt:vector>
  </TitlesOfParts>
  <Company>prosw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дошкольного образования. Образовательные действия для достижения цели. Вовлечение детей и родителей в планирование образовательной деятельности (на примере программы «Радуга» и пособий «Работаем по ФГОС ДО»)</dc:title>
  <dc:creator>Пользователь Windows</dc:creator>
  <cp:lastModifiedBy>User</cp:lastModifiedBy>
  <cp:revision>49</cp:revision>
  <dcterms:created xsi:type="dcterms:W3CDTF">2014-10-02T06:56:00Z</dcterms:created>
  <dcterms:modified xsi:type="dcterms:W3CDTF">2014-10-03T06:04:45Z</dcterms:modified>
</cp:coreProperties>
</file>