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4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4A42-DCD3-4E8F-86EC-4010F91A5B7E}" type="datetimeFigureOut">
              <a:rPr lang="ru-RU" smtClean="0"/>
              <a:pPr/>
              <a:t>12.02.2023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590A-6B12-423F-9334-07E48C5C640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96885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4A42-DCD3-4E8F-86EC-4010F91A5B7E}" type="datetimeFigureOut">
              <a:rPr lang="ru-RU" smtClean="0"/>
              <a:pPr/>
              <a:t>12.02.2023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590A-6B12-423F-9334-07E48C5C64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3948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4A42-DCD3-4E8F-86EC-4010F91A5B7E}" type="datetimeFigureOut">
              <a:rPr lang="ru-RU" smtClean="0"/>
              <a:pPr/>
              <a:t>12.02.2023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590A-6B12-423F-9334-07E48C5C64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0516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4A42-DCD3-4E8F-86EC-4010F91A5B7E}" type="datetimeFigureOut">
              <a:rPr lang="ru-RU" smtClean="0"/>
              <a:pPr/>
              <a:t>12.02.2023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590A-6B12-423F-9334-07E48C5C64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9107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4A42-DCD3-4E8F-86EC-4010F91A5B7E}" type="datetimeFigureOut">
              <a:rPr lang="ru-RU" smtClean="0"/>
              <a:pPr/>
              <a:t>12.02.2023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590A-6B12-423F-9334-07E48C5C640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8953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4A42-DCD3-4E8F-86EC-4010F91A5B7E}" type="datetimeFigureOut">
              <a:rPr lang="ru-RU" smtClean="0"/>
              <a:pPr/>
              <a:t>12.02.2023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590A-6B12-423F-9334-07E48C5C64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2526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4A42-DCD3-4E8F-86EC-4010F91A5B7E}" type="datetimeFigureOut">
              <a:rPr lang="ru-RU" smtClean="0"/>
              <a:pPr/>
              <a:t>12.02.2023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590A-6B12-423F-9334-07E48C5C64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5524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4A42-DCD3-4E8F-86EC-4010F91A5B7E}" type="datetimeFigureOut">
              <a:rPr lang="ru-RU" smtClean="0"/>
              <a:pPr/>
              <a:t>12.02.2023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590A-6B12-423F-9334-07E48C5C64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149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4A42-DCD3-4E8F-86EC-4010F91A5B7E}" type="datetimeFigureOut">
              <a:rPr lang="ru-RU" smtClean="0"/>
              <a:pPr/>
              <a:t>12.02.2023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590A-6B12-423F-9334-07E48C5C64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5868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F3B4A42-DCD3-4E8F-86EC-4010F91A5B7E}" type="datetimeFigureOut">
              <a:rPr lang="ru-RU" smtClean="0"/>
              <a:pPr/>
              <a:t>12.02.2023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06590A-6B12-423F-9334-07E48C5C64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7461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4A42-DCD3-4E8F-86EC-4010F91A5B7E}" type="datetimeFigureOut">
              <a:rPr lang="ru-RU" smtClean="0"/>
              <a:pPr/>
              <a:t>12.02.2023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590A-6B12-423F-9334-07E48C5C64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3490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F3B4A42-DCD3-4E8F-86EC-4010F91A5B7E}" type="datetimeFigureOut">
              <a:rPr lang="ru-RU" smtClean="0"/>
              <a:pPr/>
              <a:t>12.02.2023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106590A-6B12-423F-9334-07E48C5C640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24095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0051" y="658906"/>
            <a:ext cx="10058400" cy="2751806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Модели наставничества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заседание Школы Лидеров образования 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города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Смоленска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40911" y="5389998"/>
            <a:ext cx="28065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Заместитель директора </a:t>
            </a:r>
          </a:p>
          <a:p>
            <a:pPr algn="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МБОУ «Гимназия № 4»</a:t>
            </a:r>
          </a:p>
          <a:p>
            <a:pPr algn="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Ю.А. Мурашко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3844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аставничество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93663" indent="0" algn="just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оказание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методической помощи молодым специалистам и вновь назначенным учителям, имеющим опыт работы не более 3-х лет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17919" y="1845734"/>
            <a:ext cx="5225527" cy="4023360"/>
          </a:xfrm>
        </p:spPr>
        <p:txBody>
          <a:bodyPr/>
          <a:lstStyle/>
          <a:p>
            <a:pPr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систематическая индивидуальная работа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опытного учителя по развитию у молодого специалиста (учителя) необходимых навыков и умений ведения педагогической деятельности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06562" y="5623525"/>
            <a:ext cx="100368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Срок внедрения системы наставничества педагогических работников в</a:t>
            </a:r>
          </a:p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образовательных организациях Российской Федерации – конец 2022 года.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3529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 наставничества применима для решения проблем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молодого специалиста в новом коллективе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педагога с большим стажем, ощущающего себя некомфортно в мире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новых образовательных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технологий </a:t>
            </a: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едагога, находящегося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в ситуации профессионального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выгорания</a:t>
            </a: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96445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Планируемый результат </a:t>
            </a:r>
            <a:r>
              <a:rPr lang="ru-RU" sz="4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реализации целевой модели наставничества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измеримое улучшение личных показателей эффективности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педагогов,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успешное закрепление на месте работы молодого специалиста, </a:t>
            </a: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создание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комфортной профессиональной среды внутри образовательной организации, позволяющей реализовывать актуальные педагогические задачи на высоком уровне.</a:t>
            </a:r>
          </a:p>
        </p:txBody>
      </p:sp>
    </p:spTree>
    <p:extLst>
      <p:ext uri="{BB962C8B-B14F-4D97-AF65-F5344CB8AC3E}">
        <p14:creationId xmlns:p14="http://schemas.microsoft.com/office/powerpoint/2010/main" xmlns="" val="2672644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Результативность 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 наставника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высокий уровень включенности молодых специалистов в педагогическую работу,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усиление уверенности в собственных силах и развитие личного, творческого и педагогического потенциалов,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положительное влияние на уровень образовательной подготовки и психологический климат,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стимул и ресурс для продолжения комфортного развития.</a:t>
            </a:r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7603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наставничества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«учитель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учитель»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Всего учителей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2177925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87</a:t>
            </a:r>
            <a:endParaRPr lang="ru-RU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Молодые специалисты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19990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 – стаж работы 0 лет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(на 01.09.2022)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 – стаж работы 1 год,</a:t>
            </a: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 – стаж работы 3 года.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8681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Молодые специалисты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(на 01.09.2022)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66558800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524"/>
                <a:gridCol w="3411351"/>
                <a:gridCol w="4535525"/>
              </a:tblGrid>
              <a:tr h="80467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Ф.И.О.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Стаж работы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Преподаваемый предмет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0467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***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0467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***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История, обществознание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0467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***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0467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***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 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44652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3174" y="1138797"/>
            <a:ext cx="7000875" cy="51720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61565" y="492466"/>
            <a:ext cx="93012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наставничества в гимназии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0027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Основные направления работы </a:t>
            </a:r>
            <a:br>
              <a:rPr lang="ru-RU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 реализации программы </a:t>
            </a:r>
            <a:endParaRPr lang="ru-RU" sz="4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Блок-схема: узел 3"/>
          <p:cNvSpPr/>
          <p:nvPr/>
        </p:nvSpPr>
        <p:spPr>
          <a:xfrm>
            <a:off x="1701800" y="2222500"/>
            <a:ext cx="482600" cy="431800"/>
          </a:xfrm>
          <a:prstGeom prst="flowChartConnector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400300" y="2184400"/>
            <a:ext cx="4612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Организация наставничества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Блок-схема: узел 5"/>
          <p:cNvSpPr/>
          <p:nvPr/>
        </p:nvSpPr>
        <p:spPr>
          <a:xfrm>
            <a:off x="1689100" y="2997200"/>
            <a:ext cx="482600" cy="431800"/>
          </a:xfrm>
          <a:prstGeom prst="flowChartConnector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1676400" y="4089400"/>
            <a:ext cx="482600" cy="431800"/>
          </a:xfrm>
          <a:prstGeom prst="flowChartConnector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1689100" y="5016500"/>
            <a:ext cx="482600" cy="431800"/>
          </a:xfrm>
          <a:prstGeom prst="flowChartConnector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387600" y="3009900"/>
            <a:ext cx="65852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Проведение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анкетирования и составление 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информационной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карточки наставляемого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87600" y="4064000"/>
            <a:ext cx="7965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Выявление проблемных зон в работе наставляемого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74900" y="5016500"/>
            <a:ext cx="71075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- Составление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планов работы с наставляемыми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380</TotalTime>
  <Words>271</Words>
  <Application>Microsoft Office PowerPoint</Application>
  <PresentationFormat>Произвольный</PresentationFormat>
  <Paragraphs>58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Ретро</vt:lpstr>
      <vt:lpstr>Модели наставничества</vt:lpstr>
      <vt:lpstr>Наставничество</vt:lpstr>
      <vt:lpstr>Технология наставничества применима для решения проблем</vt:lpstr>
      <vt:lpstr>Планируемый результат реализации целевой модели наставничества </vt:lpstr>
      <vt:lpstr>Результативность  работы наставника</vt:lpstr>
      <vt:lpstr>Форма наставничества «учитель – учитель»</vt:lpstr>
      <vt:lpstr>Молодые специалисты  (на 01.09.2022)</vt:lpstr>
      <vt:lpstr>Слайд 8</vt:lpstr>
      <vt:lpstr>Основные направления работы  по реализации программы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Юлия</cp:lastModifiedBy>
  <cp:revision>23</cp:revision>
  <dcterms:created xsi:type="dcterms:W3CDTF">2023-02-11T08:02:17Z</dcterms:created>
  <dcterms:modified xsi:type="dcterms:W3CDTF">2023-02-12T14:26:28Z</dcterms:modified>
</cp:coreProperties>
</file>