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85" r:id="rId3"/>
    <p:sldId id="286" r:id="rId4"/>
    <p:sldId id="289" r:id="rId5"/>
    <p:sldId id="287" r:id="rId6"/>
    <p:sldId id="288" r:id="rId7"/>
    <p:sldId id="290" r:id="rId8"/>
    <p:sldId id="291" r:id="rId9"/>
    <p:sldId id="292" r:id="rId10"/>
    <p:sldId id="294" r:id="rId11"/>
    <p:sldId id="295" r:id="rId12"/>
    <p:sldId id="293" r:id="rId13"/>
    <p:sldId id="296" r:id="rId14"/>
    <p:sldId id="297" r:id="rId15"/>
    <p:sldId id="298" r:id="rId16"/>
    <p:sldId id="299" r:id="rId17"/>
    <p:sldId id="301" r:id="rId18"/>
    <p:sldId id="300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8" r:id="rId34"/>
    <p:sldId id="316" r:id="rId35"/>
    <p:sldId id="317" r:id="rId36"/>
    <p:sldId id="26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999000"/>
            <a:ext cx="10935000" cy="1305000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ln w="12700">
                  <a:solidFill>
                    <a:srgbClr val="4472C4"/>
                  </a:solidFill>
                  <a:prstDash val="solid"/>
                </a:ln>
                <a:latin typeface="Calibri"/>
              </a:rPr>
              <a:t>ФОРМИРОВАНИЕ И ОЦЕНКА ПРАВОВОЙ ФГ ОБУЧАЮЩИХСЯ ПРИ ИЗУЧЕНИИ ПРЕДМЕТОВ ОБЩЕСТВЕННО-НАУЧНОГО ЦИКЛА</a:t>
            </a:r>
            <a:br>
              <a:rPr lang="ru-RU" sz="4000" dirty="0">
                <a:ln w="12700">
                  <a:solidFill>
                    <a:srgbClr val="4472C4"/>
                  </a:solidFill>
                  <a:prstDash val="solid"/>
                </a:ln>
                <a:latin typeface="Calibri"/>
              </a:rPr>
            </a:br>
            <a:r>
              <a:rPr lang="ru-RU" sz="400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D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24.01.2022</a:t>
            </a:r>
            <a:endParaRPr lang="ru-RU" sz="4000" dirty="0">
              <a:solidFill>
                <a:srgbClr val="FFD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77134-E872-43AE-BF08-561084A9A479}"/>
              </a:ext>
            </a:extLst>
          </p:cNvPr>
          <p:cNvSpPr txBox="1"/>
          <p:nvPr/>
        </p:nvSpPr>
        <p:spPr>
          <a:xfrm>
            <a:off x="2400" y="4239000"/>
            <a:ext cx="4917180" cy="2544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F2D816"/>
                </a:solidFill>
              </a:rPr>
              <a:t>Алферова Ирина Николаевна,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F2D816"/>
                </a:solidFill>
              </a:rPr>
              <a:t> учитель истории,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F2D816"/>
                </a:solidFill>
              </a:rPr>
              <a:t>обществознания и права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F2D816"/>
                </a:solidFill>
              </a:rPr>
              <a:t>МБОУ «СШ №33»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F2D816"/>
                </a:solidFill>
              </a:rPr>
              <a:t>города Смоленска</a:t>
            </a:r>
            <a:endParaRPr lang="en-US" sz="2800" b="1" i="1" dirty="0">
              <a:solidFill>
                <a:srgbClr val="F2D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E0096-EE79-4853-9F21-E6905830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из главы 3: статья 67.1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025F7-DD30-41AD-809D-50BB011D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0" y="1388818"/>
            <a:ext cx="11865600" cy="540592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/>
              <a:t>1. Российская Федерация является правопреемником Союза ССР на своей территории, а также правопреемником (</a:t>
            </a:r>
            <a:r>
              <a:rPr lang="ru-RU" b="1" dirty="0" err="1"/>
              <a:t>правопродолжателем</a:t>
            </a:r>
            <a:r>
              <a:rPr lang="ru-RU" b="1" dirty="0"/>
              <a:t>) Союза ССР в отношении членства в международных организациях, их органах, участия в международных договорах, а также в отношении предусмотренных международными договорами обязательств и активов Союза ССР за пределами территории Российской Федерации.</a:t>
            </a:r>
            <a:endParaRPr lang="ru-RU" dirty="0"/>
          </a:p>
          <a:p>
            <a:pPr fontAlgn="base"/>
            <a:r>
              <a:rPr lang="ru-RU" b="1" dirty="0"/>
              <a:t>2. Российская Федерация, объединенная тысячелетней историей, сохраняя память предков, передавших нам идеалы и веру в Бога, а также преемственность в развитии Российского государства, признает исторически сложившееся государственное единство.</a:t>
            </a:r>
            <a:endParaRPr lang="ru-RU" dirty="0"/>
          </a:p>
          <a:p>
            <a:pPr fontAlgn="base"/>
            <a:r>
              <a:rPr lang="ru-RU" b="1" dirty="0"/>
              <a:t>3. Российская Федерация чтит память защитников Отечества, обеспечивает защиту исторической правды. Умаление значения подвига народа при защите Отечества не допускается.</a:t>
            </a:r>
            <a:endParaRPr lang="ru-RU" dirty="0"/>
          </a:p>
          <a:p>
            <a:pPr fontAlgn="base"/>
            <a:r>
              <a:rPr lang="ru-RU" b="1" dirty="0"/>
              <a:t>4. Дети являются важнейшим приоритетом государственной политики России. Государство создает условия, способствующие всестороннему духовному, нравственному, интеллектуальному и физическому развитию детей, воспитанию в них патриотизма, гражданственности и уважения к старшим. Государство, обеспечивая приоритет семейного воспитания, берет на себя обязанности родителей в отношении детей, оставшихся без попечения.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889FCB-8473-40B7-9CF2-3D2981327FDA}"/>
              </a:ext>
            </a:extLst>
          </p:cNvPr>
          <p:cNvSpPr/>
          <p:nvPr/>
        </p:nvSpPr>
        <p:spPr>
          <a:xfrm>
            <a:off x="291000" y="2889000"/>
            <a:ext cx="11610000" cy="3905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3F00C-FEB9-4019-A55A-7ABA07EA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из главы 3: статья 68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AF10C-28E3-4189-80BB-6D1FE510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0" y="1388818"/>
            <a:ext cx="11865600" cy="5405927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1. Государственным языком Российской Федерации на всей ее территории является русский язык </a:t>
            </a:r>
            <a:r>
              <a:rPr lang="ru-RU" b="1" dirty="0"/>
              <a:t> как язык государствообразующего народа, входящего в многонациональный союз равноправных народов Российской Федерации.</a:t>
            </a:r>
            <a:endParaRPr lang="ru-RU" dirty="0"/>
          </a:p>
          <a:p>
            <a:pPr fontAlgn="base"/>
            <a:r>
              <a:rPr lang="ru-RU" dirty="0"/>
              <a:t>2. Республики вправе устанавливать свои государственные языки. В органах государственной власти, органах местного самоуправления, государственных учреждениях республик они употребляются наряду с государственным языком Российской Федерации.</a:t>
            </a:r>
          </a:p>
          <a:p>
            <a:pPr fontAlgn="base"/>
            <a:r>
              <a:rPr lang="ru-RU" dirty="0"/>
              <a:t>3. Российская Федерация гарантирует всем ее народам право на сохранение родного языка, создание условий для его изучения и развития.</a:t>
            </a:r>
          </a:p>
          <a:p>
            <a:pPr fontAlgn="base"/>
            <a:r>
              <a:rPr lang="ru-RU" b="1" dirty="0"/>
              <a:t>4. Культура в Российской Федерации является уникальным наследием ее многонационального народа. Культура поддерживается и охраняется государством.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8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D595F-AC96-4FBE-ADCF-A63577BC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оценивания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6645-794F-490D-9D90-CAF6AE3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A5216-E389-4E77-B9E8-DCDC7FF0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00" y="1436854"/>
            <a:ext cx="6517527" cy="529225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1047B1-EE61-4BA4-ABC2-3106C99BF44B}"/>
              </a:ext>
            </a:extLst>
          </p:cNvPr>
          <p:cNvCxnSpPr/>
          <p:nvPr/>
        </p:nvCxnSpPr>
        <p:spPr>
          <a:xfrm>
            <a:off x="3216000" y="3429000"/>
            <a:ext cx="423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DAF41D-B5AC-466D-8F43-F6720065CADF}"/>
              </a:ext>
            </a:extLst>
          </p:cNvPr>
          <p:cNvCxnSpPr/>
          <p:nvPr/>
        </p:nvCxnSpPr>
        <p:spPr>
          <a:xfrm>
            <a:off x="1956000" y="3654000"/>
            <a:ext cx="387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FB383-5E70-4BCB-BBBD-33C34FDC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Отличия в формулировке задания по сборнику Котовой, </a:t>
            </a:r>
            <a:r>
              <a:rPr lang="ru-RU" dirty="0" err="1"/>
              <a:t>Лисковой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F1DEB1-944D-46B9-A4C8-9E721565F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1" y="2034000"/>
            <a:ext cx="12065662" cy="3690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C082A5-FF52-45BC-8745-AA55EF9C692E}"/>
              </a:ext>
            </a:extLst>
          </p:cNvPr>
          <p:cNvCxnSpPr/>
          <p:nvPr/>
        </p:nvCxnSpPr>
        <p:spPr>
          <a:xfrm>
            <a:off x="966000" y="3024000"/>
            <a:ext cx="1089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C3300F-E1D8-444D-97B0-0D635D6F5DAA}"/>
              </a:ext>
            </a:extLst>
          </p:cNvPr>
          <p:cNvCxnSpPr/>
          <p:nvPr/>
        </p:nvCxnSpPr>
        <p:spPr>
          <a:xfrm>
            <a:off x="1011000" y="3249000"/>
            <a:ext cx="10980000" cy="9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FE7B8C8-DAE1-4FD3-A5AD-C2DA9266ED8A}"/>
              </a:ext>
            </a:extLst>
          </p:cNvPr>
          <p:cNvCxnSpPr/>
          <p:nvPr/>
        </p:nvCxnSpPr>
        <p:spPr>
          <a:xfrm>
            <a:off x="966000" y="3564000"/>
            <a:ext cx="76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0FA3C-5D2F-4195-AB5F-35002527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ответа из сборника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244E1-9781-42F2-8606-A1C09106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811F15-7A23-41DA-A3EB-4C2E7D34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" y="1690981"/>
            <a:ext cx="11682001" cy="47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1ECF2-4937-493B-A24E-480D55B2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B6498-4972-4C48-8076-9031784D4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988EEC-7711-4A8B-8F14-4C028C242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" r="1157"/>
          <a:stretch/>
        </p:blipFill>
        <p:spPr>
          <a:xfrm>
            <a:off x="65999" y="1548380"/>
            <a:ext cx="11636853" cy="51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9B06-F7D6-4BF0-BD25-16A3DFEA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из сборника (вариант 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6C172-C330-4144-87EA-5D8554F58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ABDE0-D507-45B4-80E5-8FEE1B68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" y="1854000"/>
            <a:ext cx="12131596" cy="38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60193-FFDE-4706-BAC1-3E78ADC9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E1A25-5A15-4C34-94BD-52AFF9DA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FB14B-1DC2-4F11-800C-CDB3EEE3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381"/>
            <a:ext cx="11286001" cy="4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7FEAC-E0CB-4C32-B15F-690C890B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из сборника (вариант 19)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D1E84-2DBC-4FCC-866B-75AA6685E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9BB73E-3793-404B-A8B2-F5D8FD8B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000"/>
            <a:ext cx="10980000" cy="50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2C361-25E9-4BD1-BEB4-B83A2AFA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из сборника (вариант 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CB961-2838-4692-A009-71E252014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7683C-674D-462F-8110-90EAD77E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" y="1482763"/>
            <a:ext cx="11032659" cy="51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6CB24-8B61-4D9D-AB4D-E89E5120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92CD7-5698-4570-B120-6F8709DD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Задание 23: особенности выполнения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Содержательный элемент: «Органы государственной власти»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Содержательный элемент: «Федеративное устройство РФ»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54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4B164-5F39-4A73-9105-31F5FD9D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из сборника (вариант 10)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42108-B174-4A13-AEDC-286E24739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CA8191-E57B-4BDB-BD21-68402BC1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818"/>
            <a:ext cx="10866000" cy="53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BB790-FFE7-4E2C-A195-3AC6D941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из сборника (вариант 11)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84C11-3B39-4A37-BB84-F202CBB6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17BD21-8C71-4D4C-AD1A-BE346781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134"/>
            <a:ext cx="10342800" cy="54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1C158-EC5B-46CA-90D3-7B22D092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0342800" cy="1325563"/>
          </a:xfrm>
        </p:spPr>
        <p:txBody>
          <a:bodyPr>
            <a:noAutofit/>
          </a:bodyPr>
          <a:lstStyle/>
          <a:p>
            <a:r>
              <a:rPr lang="ru-RU" sz="4000" dirty="0"/>
              <a:t>Содержательный элемент: «Органы государственной власти». Задание 13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BF630-39C0-4CE8-8BF4-8608AFF7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1FC383-27A6-4567-952C-84497FEC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" y="1695424"/>
            <a:ext cx="11577043" cy="945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8E1716-4F4A-4CC9-B86C-74807E3E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8" y="2640424"/>
            <a:ext cx="8400600" cy="4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79552-D76D-4CAF-8966-30E2EF52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33" y="234000"/>
            <a:ext cx="10342800" cy="13255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Содержательный элемент: «Федеративное устройство РФ». Задание 13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E6866-B028-4DA9-A6E2-6AEC543E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54ABC-42FB-48EF-9692-5BA507B0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0" y="1772959"/>
            <a:ext cx="11811849" cy="4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D0119-5686-432F-B7F1-75D49FDD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 для подготовки: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AE333-4C85-474A-A715-041E876C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Позиция Кодификатора 4.14: Конституция РФ главы 4,5,6,7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Позиция Кодификатора 4.15: Конституция РФ глава 3 статьи 71, 72</a:t>
            </a:r>
          </a:p>
        </p:txBody>
      </p:sp>
    </p:spTree>
    <p:extLst>
      <p:ext uri="{BB962C8B-B14F-4D97-AF65-F5344CB8AC3E}">
        <p14:creationId xmlns:p14="http://schemas.microsoft.com/office/powerpoint/2010/main" val="27598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80DF8-D028-4643-ABD2-82A92CA7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в главе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6FA0D8-5DD3-4E99-8E23-1643CB8C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0" y="1809000"/>
            <a:ext cx="10845000" cy="4455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Статья 71: в) регулирование и защита прав и свобод человека и гражданина; гражданство в Российской Федерации; регулирование и защита прав национальных меньшинств;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Статья 72: б) защита прав и свобод человека и гражданина; защита прав национальных меньшинств; обеспечение законности, правопорядка, общественной безопасности; режим пограничных зон;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3F97808-7E93-4244-B986-25B2C9330E0A}"/>
              </a:ext>
            </a:extLst>
          </p:cNvPr>
          <p:cNvCxnSpPr/>
          <p:nvPr/>
        </p:nvCxnSpPr>
        <p:spPr>
          <a:xfrm>
            <a:off x="2766000" y="2259000"/>
            <a:ext cx="688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B8B9D54-335B-4A59-BCB4-F84FCD35FF20}"/>
              </a:ext>
            </a:extLst>
          </p:cNvPr>
          <p:cNvCxnSpPr/>
          <p:nvPr/>
        </p:nvCxnSpPr>
        <p:spPr>
          <a:xfrm>
            <a:off x="426000" y="2664000"/>
            <a:ext cx="42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665C79-2F93-41C3-8E76-C53F1B4B30F5}"/>
              </a:ext>
            </a:extLst>
          </p:cNvPr>
          <p:cNvCxnSpPr/>
          <p:nvPr/>
        </p:nvCxnSpPr>
        <p:spPr>
          <a:xfrm>
            <a:off x="2676000" y="3159000"/>
            <a:ext cx="795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BA928-83ED-4671-A199-50C97627EE2D}"/>
              </a:ext>
            </a:extLst>
          </p:cNvPr>
          <p:cNvCxnSpPr/>
          <p:nvPr/>
        </p:nvCxnSpPr>
        <p:spPr>
          <a:xfrm>
            <a:off x="426000" y="3564000"/>
            <a:ext cx="22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076F442-FC28-478C-8CE5-9C226E6B9FB4}"/>
              </a:ext>
            </a:extLst>
          </p:cNvPr>
          <p:cNvCxnSpPr/>
          <p:nvPr/>
        </p:nvCxnSpPr>
        <p:spPr>
          <a:xfrm>
            <a:off x="2766000" y="4194000"/>
            <a:ext cx="55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BDE3087-B727-4FF6-9C01-39BB4F6A32B6}"/>
              </a:ext>
            </a:extLst>
          </p:cNvPr>
          <p:cNvCxnSpPr/>
          <p:nvPr/>
        </p:nvCxnSpPr>
        <p:spPr>
          <a:xfrm>
            <a:off x="426000" y="4599000"/>
            <a:ext cx="99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87604-6501-45B9-A1B8-FABF2D11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D0371-8906-4AC8-8233-6FC83125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1764000"/>
            <a:ext cx="11655000" cy="4905000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Статья 71: о) судоустройство; прокуратура; уголовное и уголовно-исполнительное законодательство; амнистия и помилование; гражданское законодательство; процессуальное законодательство; правовое регулирование интеллектуальной собственности;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Статья 72: </a:t>
            </a:r>
            <a:r>
              <a:rPr lang="ru-RU" sz="3500" b="1" dirty="0">
                <a:solidFill>
                  <a:srgbClr val="7030A0"/>
                </a:solidFill>
              </a:rPr>
              <a:t>к) административное, административно-процессуальное, трудовое, семейное, жилищное, земельное, водное, лесное законодательство, законодательство о недрах, об охране окружающей среды; </a:t>
            </a:r>
            <a:r>
              <a:rPr lang="ru-RU" sz="3200" b="1" dirty="0">
                <a:solidFill>
                  <a:srgbClr val="7030A0"/>
                </a:solidFill>
              </a:rPr>
              <a:t>л) кадры судебных и правоохранительных органов; адвокатура, нотариат;</a:t>
            </a:r>
          </a:p>
        </p:txBody>
      </p:sp>
    </p:spTree>
    <p:extLst>
      <p:ext uri="{BB962C8B-B14F-4D97-AF65-F5344CB8AC3E}">
        <p14:creationId xmlns:p14="http://schemas.microsoft.com/office/powerpoint/2010/main" val="27577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CB616-022B-44CD-9E07-D1007DC9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CC174-1F21-4393-8690-1D86117A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00" y="1809000"/>
            <a:ext cx="10515600" cy="4097963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Статья 71: д) федеральная государственная собственность и управление ею;</a:t>
            </a:r>
          </a:p>
          <a:p>
            <a:pPr fontAlgn="base"/>
            <a:r>
              <a:rPr lang="ru-RU" sz="3200" b="1" dirty="0">
                <a:solidFill>
                  <a:srgbClr val="7030A0"/>
                </a:solidFill>
              </a:rPr>
              <a:t>Статья 72: в) вопросы владения, пользования и распоряжения землей, недрами, водными и другими природными ресурсами;</a:t>
            </a:r>
          </a:p>
          <a:p>
            <a:pPr fontAlgn="base"/>
            <a:r>
              <a:rPr lang="ru-RU" sz="3200" b="1" dirty="0">
                <a:solidFill>
                  <a:srgbClr val="7030A0"/>
                </a:solidFill>
              </a:rPr>
              <a:t>г) разграничение государственной собственности;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0A5CD-35D4-40BA-BC84-3D1200D8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417F5-6843-4D7C-B9E1-575FD699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16" y="1629000"/>
            <a:ext cx="11190516" cy="4995000"/>
          </a:xfrm>
        </p:spPr>
        <p:txBody>
          <a:bodyPr>
            <a:normAutofit fontScale="70000" lnSpcReduction="20000"/>
          </a:bodyPr>
          <a:lstStyle/>
          <a:p>
            <a:r>
              <a:rPr lang="ru-RU" sz="3800" b="1" dirty="0">
                <a:solidFill>
                  <a:srgbClr val="7030A0"/>
                </a:solidFill>
              </a:rPr>
              <a:t>Статья 71: е) установление основ федеральной политики и федеральные программы в области государственного, экономического, экологического,  научно-технологического , социального, культурного и национального развития Российской Федерации;  установление единых правовых основ системы здравоохранения, системы воспитания и образования, в том числе непрерывного образования ;</a:t>
            </a:r>
          </a:p>
          <a:p>
            <a:pPr fontAlgn="base"/>
            <a:r>
              <a:rPr lang="ru-RU" sz="3800" b="1" dirty="0">
                <a:solidFill>
                  <a:srgbClr val="7030A0"/>
                </a:solidFill>
              </a:rPr>
              <a:t>Статья 72: е) общие вопросы воспитания, образования, науки, культуры, физической культуры и спорта,  молодежной политики ;</a:t>
            </a:r>
          </a:p>
          <a:p>
            <a:pPr fontAlgn="base"/>
            <a:r>
              <a:rPr lang="ru-RU" sz="3800" b="1" dirty="0">
                <a:solidFill>
                  <a:srgbClr val="7030A0"/>
                </a:solidFill>
              </a:rPr>
              <a:t>ж) координация вопросов здравоохранения,  в том числе обеспечение оказания доступной и качественной медицинской помощи, сохранение и укрепление общественного здоровья, создание условий для ведения здорового образа жизни, формирования культуры ответственного отношения граждан к своему здоровью ; социальная защита, включая социальное обеспечение;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9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B381B-E26B-4ACD-A23E-A811BE32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DAC22F-DCAF-4CA6-BB94-56AE1441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000"/>
            <a:ext cx="10866000" cy="4680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Статья 71: в) регулирование и защита прав и свобод человека и гражданина; гражданство в Российской Федерации; регулирование и защита прав национальных меньшинств;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Статья 72: б) защита прав и свобод человека и гражданина; защита прав национальных меньшинств; обеспечение законности, правопорядка, общественной безопасности; режим пограничных зон; м) защита исконной среды обитания и традиционного образа жизни малочисленных этнических общностей;</a:t>
            </a:r>
          </a:p>
        </p:txBody>
      </p:sp>
    </p:spTree>
    <p:extLst>
      <p:ext uri="{BB962C8B-B14F-4D97-AF65-F5344CB8AC3E}">
        <p14:creationId xmlns:p14="http://schemas.microsoft.com/office/powerpoint/2010/main" val="5686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84B17-4289-4A8C-A626-98CCFF9B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АНАЛИЗ ТИПИЧНЫХ ОШИБОК УЧАСТНИКОВ ЕГЭ 2021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0F7659-67F0-4A58-A513-E95A59FEC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587" y="1494000"/>
            <a:ext cx="9075966" cy="5175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B93C15-C21B-4C2F-95E3-8CFAE7B806B3}"/>
              </a:ext>
            </a:extLst>
          </p:cNvPr>
          <p:cNvCxnSpPr/>
          <p:nvPr/>
        </p:nvCxnSpPr>
        <p:spPr>
          <a:xfrm>
            <a:off x="2901000" y="1944000"/>
            <a:ext cx="742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FD9F0C-CFDF-408F-A933-38742FE4E79C}"/>
              </a:ext>
            </a:extLst>
          </p:cNvPr>
          <p:cNvCxnSpPr/>
          <p:nvPr/>
        </p:nvCxnSpPr>
        <p:spPr>
          <a:xfrm>
            <a:off x="1551000" y="2214000"/>
            <a:ext cx="87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D382A63-B392-440B-9058-A96AE41388E7}"/>
              </a:ext>
            </a:extLst>
          </p:cNvPr>
          <p:cNvCxnSpPr/>
          <p:nvPr/>
        </p:nvCxnSpPr>
        <p:spPr>
          <a:xfrm>
            <a:off x="1551000" y="2439000"/>
            <a:ext cx="346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F61176D-DB1A-49A7-8F6A-ADD25A9E5524}"/>
              </a:ext>
            </a:extLst>
          </p:cNvPr>
          <p:cNvCxnSpPr/>
          <p:nvPr/>
        </p:nvCxnSpPr>
        <p:spPr>
          <a:xfrm>
            <a:off x="4476000" y="3924000"/>
            <a:ext cx="585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9949A3A-B01D-4BE5-85B1-2835F9E20C9B}"/>
              </a:ext>
            </a:extLst>
          </p:cNvPr>
          <p:cNvCxnSpPr/>
          <p:nvPr/>
        </p:nvCxnSpPr>
        <p:spPr>
          <a:xfrm>
            <a:off x="1551000" y="4194000"/>
            <a:ext cx="877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AC4F6C3-C8C7-4B61-83A5-E1778CDE2280}"/>
              </a:ext>
            </a:extLst>
          </p:cNvPr>
          <p:cNvCxnSpPr/>
          <p:nvPr/>
        </p:nvCxnSpPr>
        <p:spPr>
          <a:xfrm>
            <a:off x="1551000" y="4419000"/>
            <a:ext cx="783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4BADF2A-3D86-4D4B-AB2E-B843DA3BF37F}"/>
              </a:ext>
            </a:extLst>
          </p:cNvPr>
          <p:cNvCxnSpPr/>
          <p:nvPr/>
        </p:nvCxnSpPr>
        <p:spPr>
          <a:xfrm>
            <a:off x="6681000" y="4689000"/>
            <a:ext cx="364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834FE71-4662-49CB-8720-9641D88CAA04}"/>
              </a:ext>
            </a:extLst>
          </p:cNvPr>
          <p:cNvCxnSpPr/>
          <p:nvPr/>
        </p:nvCxnSpPr>
        <p:spPr>
          <a:xfrm>
            <a:off x="1551000" y="4914000"/>
            <a:ext cx="877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894D098-D862-4E74-9BFF-25ECE3F90688}"/>
              </a:ext>
            </a:extLst>
          </p:cNvPr>
          <p:cNvCxnSpPr/>
          <p:nvPr/>
        </p:nvCxnSpPr>
        <p:spPr>
          <a:xfrm>
            <a:off x="1551000" y="5139000"/>
            <a:ext cx="87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3470CE8-8518-47ED-B0CB-ED2CB34B4D3C}"/>
              </a:ext>
            </a:extLst>
          </p:cNvPr>
          <p:cNvCxnSpPr/>
          <p:nvPr/>
        </p:nvCxnSpPr>
        <p:spPr>
          <a:xfrm>
            <a:off x="1551000" y="5409000"/>
            <a:ext cx="88835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A205064-B74F-4B50-999C-E747627A6E3F}"/>
              </a:ext>
            </a:extLst>
          </p:cNvPr>
          <p:cNvCxnSpPr>
            <a:cxnSpLocks/>
          </p:cNvCxnSpPr>
          <p:nvPr/>
        </p:nvCxnSpPr>
        <p:spPr>
          <a:xfrm flipV="1">
            <a:off x="1528714" y="5679000"/>
            <a:ext cx="8797286" cy="8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F3EB02E-6546-4235-BD51-493F15A77C21}"/>
              </a:ext>
            </a:extLst>
          </p:cNvPr>
          <p:cNvCxnSpPr/>
          <p:nvPr/>
        </p:nvCxnSpPr>
        <p:spPr>
          <a:xfrm>
            <a:off x="1551000" y="5904000"/>
            <a:ext cx="87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C124DC7-74E1-4E73-9CAA-9EFF784FEB9C}"/>
              </a:ext>
            </a:extLst>
          </p:cNvPr>
          <p:cNvCxnSpPr/>
          <p:nvPr/>
        </p:nvCxnSpPr>
        <p:spPr>
          <a:xfrm>
            <a:off x="1551000" y="6174000"/>
            <a:ext cx="87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09C347F-887D-4D70-B8E3-6081A955D9BC}"/>
              </a:ext>
            </a:extLst>
          </p:cNvPr>
          <p:cNvCxnSpPr/>
          <p:nvPr/>
        </p:nvCxnSpPr>
        <p:spPr>
          <a:xfrm>
            <a:off x="1551000" y="6399000"/>
            <a:ext cx="87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C3F63D2-7653-42ED-ABBA-6D113B767F2C}"/>
              </a:ext>
            </a:extLst>
          </p:cNvPr>
          <p:cNvCxnSpPr/>
          <p:nvPr/>
        </p:nvCxnSpPr>
        <p:spPr>
          <a:xfrm>
            <a:off x="1551000" y="6669000"/>
            <a:ext cx="117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AF056-5682-4DF7-A997-98691CED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 знание структуры ОГВ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E3C1-68FE-46C7-9620-F46CE393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000"/>
            <a:ext cx="11226000" cy="508500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6700" b="1" u="sng" dirty="0">
                <a:solidFill>
                  <a:srgbClr val="7030A0"/>
                </a:solidFill>
              </a:rPr>
              <a:t>Федеральный уровень:</a:t>
            </a:r>
          </a:p>
          <a:p>
            <a:pPr fontAlgn="base"/>
            <a:r>
              <a:rPr lang="ru-RU" sz="6700" b="1" dirty="0">
                <a:solidFill>
                  <a:srgbClr val="7030A0"/>
                </a:solidFill>
              </a:rPr>
              <a:t>Статья 11</a:t>
            </a:r>
          </a:p>
          <a:p>
            <a:pPr fontAlgn="base"/>
            <a:r>
              <a:rPr lang="ru-RU" sz="6700" b="1" dirty="0">
                <a:solidFill>
                  <a:srgbClr val="7030A0"/>
                </a:solidFill>
              </a:rPr>
              <a:t>1. Государственную власть в Российской Федерации осуществляют Президент Российской Федерации, Федеральное Собрание (Совет Федерации и Государственная Дума), Правительство Российской Федерации, суды Российской Федерации.</a:t>
            </a:r>
          </a:p>
          <a:p>
            <a:pPr fontAlgn="base"/>
            <a:r>
              <a:rPr lang="ru-RU" sz="6700" b="1" u="sng" dirty="0">
                <a:solidFill>
                  <a:srgbClr val="7030A0"/>
                </a:solidFill>
              </a:rPr>
              <a:t>Уровень субъектов РФ: </a:t>
            </a:r>
          </a:p>
          <a:p>
            <a:pPr fontAlgn="base"/>
            <a:r>
              <a:rPr lang="ru-RU" sz="6700" b="1" dirty="0">
                <a:solidFill>
                  <a:srgbClr val="7030A0"/>
                </a:solidFill>
              </a:rPr>
              <a:t>2. Государственную власть в субъектах Российской Федерации осуществляют образуемые ими органы государственной власти.</a:t>
            </a:r>
          </a:p>
          <a:p>
            <a:pPr fontAlgn="base"/>
            <a:r>
              <a:rPr lang="ru-RU" sz="6700" b="1" dirty="0">
                <a:solidFill>
                  <a:srgbClr val="7030A0"/>
                </a:solidFill>
              </a:rPr>
              <a:t>3. Разграничение предметов ведения и полномочий между органами государственной власти Российской Федерации и органами государственной власти субъектов Российской Федерации осуществляется настоящей Конституцией, Федеративным и иными договорами о разграничении предметов ведения и полномочий.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8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2E11-18E0-42B8-8C6E-B69F05D9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/>
          <a:lstStyle/>
          <a:p>
            <a:r>
              <a:rPr lang="ru-RU" dirty="0"/>
              <a:t>Устав Смоленской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AFF19-7EB6-458E-86EB-60A69843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" y="1538999"/>
            <a:ext cx="12060000" cy="52557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3800" b="1" dirty="0">
                <a:solidFill>
                  <a:srgbClr val="7030A0"/>
                </a:solidFill>
              </a:rPr>
              <a:t>Статья 5. </a:t>
            </a:r>
            <a:r>
              <a:rPr lang="ru-RU" sz="3800" b="1" u="sng" dirty="0">
                <a:solidFill>
                  <a:srgbClr val="7030A0"/>
                </a:solidFill>
              </a:rPr>
              <a:t>Система органов государственной власти Смоленской области</a:t>
            </a:r>
          </a:p>
          <a:p>
            <a:pPr marL="0" indent="0">
              <a:buNone/>
            </a:pPr>
            <a:endParaRPr lang="ru-RU" sz="3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    Систему органов   государственной   власти   Смоленской   области составляют: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    - законодательный (представительный) орган государственной власти Смоленской области - Смоленская областная Дума;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    -  высший  исполнительный орган государственной власти Смоленской области  -  Администрация  Смоленской  области,  возглавляемая  высшим должностным   лицом   Смоленской   области   -   Главой  Администрации (Губернатором) Смоленской области; (В   редакции   Закона   Смоленской области от 02.12.2002 г. N 89-З)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    - мировые судьи;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    - иные  органы   государственной   власти   Смоленской   области, созданные в соответствии с настоящим Уставом и областными законами.</a:t>
            </a:r>
          </a:p>
        </p:txBody>
      </p:sp>
    </p:spTree>
    <p:extLst>
      <p:ext uri="{BB962C8B-B14F-4D97-AF65-F5344CB8AC3E}">
        <p14:creationId xmlns:p14="http://schemas.microsoft.com/office/powerpoint/2010/main" val="20603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4C77D-BC72-4C82-B005-C25B0AF1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АНАЛИЗ ТИПИЧНЫХ ОШИБОК УЧАСТНИКОВ ЕГЭ 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EF1AF-B9C2-4456-A47E-0A64A20C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2841BF-A452-40B0-AB55-71F777C9A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2614"/>
          <a:stretch/>
        </p:blipFill>
        <p:spPr bwMode="auto">
          <a:xfrm>
            <a:off x="198557" y="1937255"/>
            <a:ext cx="11850687" cy="38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8E03F-5492-41DB-873B-3230201A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72" y="459000"/>
            <a:ext cx="1063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Пример ошибок: ОГВ субъектов  и органы местного самоуправления</a:t>
            </a:r>
            <a:br>
              <a:rPr lang="ru-RU" u="sng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8273C-925C-4A3E-AA93-3F0C3403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" y="1388818"/>
            <a:ext cx="12126000" cy="51657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u="sng" dirty="0">
                <a:solidFill>
                  <a:srgbClr val="7030A0"/>
                </a:solidFill>
              </a:rPr>
              <a:t>Смоленский городской Совет</a:t>
            </a:r>
            <a:r>
              <a:rPr lang="ru-RU" sz="8000" b="1" dirty="0">
                <a:solidFill>
                  <a:srgbClr val="7030A0"/>
                </a:solidFill>
              </a:rPr>
              <a:t> – представительный орган города Смоленска, состоящий из депутатов, избираемых на муниципальных выборах, наделенный в соответствии с федеральными законами и принимаемыми в соответствии с ними областными законами, настоящим Уставом, собственными полномочиями по решению вопросов местного значения.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7030A0"/>
                </a:solidFill>
              </a:rPr>
              <a:t>(в ред. решений Смоленского городского Совета от 22.12.2009 № 1349, от 02.07.2010 № 101)</a:t>
            </a:r>
          </a:p>
          <a:p>
            <a:pPr marL="0" indent="0">
              <a:buNone/>
            </a:pPr>
            <a:r>
              <a:rPr lang="ru-RU" sz="8000" b="1" u="sng" dirty="0">
                <a:solidFill>
                  <a:srgbClr val="7030A0"/>
                </a:solidFill>
              </a:rPr>
              <a:t>Председатель Смоленского городского Совета </a:t>
            </a:r>
            <a:r>
              <a:rPr lang="ru-RU" sz="8000" b="1" dirty="0">
                <a:solidFill>
                  <a:srgbClr val="7030A0"/>
                </a:solidFill>
              </a:rPr>
              <a:t>– должностное лицо, избираемое депутатами Смоленского городского Совета из своего состава, осуществляющее полномочия, предусмотренные Уставом города Смоленска и Регламентом Смоленского городского Совета.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7030A0"/>
                </a:solidFill>
              </a:rPr>
              <a:t>(абзац введен решением Смоленского городского Совета от 29.05.2015 № 1419)</a:t>
            </a:r>
          </a:p>
          <a:p>
            <a:pPr marL="0" indent="0">
              <a:buNone/>
            </a:pPr>
            <a:r>
              <a:rPr lang="ru-RU" sz="8000" b="1" u="sng" dirty="0">
                <a:solidFill>
                  <a:srgbClr val="7030A0"/>
                </a:solidFill>
              </a:rPr>
              <a:t>Глава города Смоленска </a:t>
            </a:r>
            <a:r>
              <a:rPr lang="ru-RU" sz="8000" b="1" dirty="0">
                <a:solidFill>
                  <a:srgbClr val="7030A0"/>
                </a:solidFill>
              </a:rPr>
              <a:t>– высшее должностное лицо, избираемое Смоленским городским Советом из числа кандидатов, представленных конкурсной комиссией по результатам конкурса, возглавляющее Администрацию города Смоленска и наделенное Уставом города Смоленска в соответствии с Федеральным законом от 06.10.2003 № 131 ФЗ «Об общих принципах местного самоуправления в Российской Федерации» собственными полномочиями по решению вопросов местного значения.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7030A0"/>
                </a:solidFill>
              </a:rPr>
              <a:t>(в ред. решений Смоленского городского Совета от 22.12.2009 № 1349, от 02.07.2010 № 101, от 29.05.2015 № 1419)</a:t>
            </a:r>
          </a:p>
          <a:p>
            <a:pPr marL="0" indent="0">
              <a:buNone/>
            </a:pPr>
            <a:r>
              <a:rPr lang="ru-RU" sz="8000" b="1" u="sng" dirty="0">
                <a:solidFill>
                  <a:srgbClr val="7030A0"/>
                </a:solidFill>
              </a:rPr>
              <a:t>Администрация города Смоленска </a:t>
            </a:r>
            <a:r>
              <a:rPr lang="ru-RU" sz="8000" b="1" dirty="0">
                <a:solidFill>
                  <a:srgbClr val="7030A0"/>
                </a:solidFill>
              </a:rPr>
              <a:t>– исполнительно-распорядительный орган города Смоленска, наделенный настоящим Уставом полномочиями по решению вопросов местного значения и полномочиями для осуществления отдельных государственных полномочий, переданных органам местного самоуправления федеральными и областными законами.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A04A3-6F11-49C3-A600-05F991F9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063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 задания на полномочия ОГВ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B10B6-DC24-4A77-8284-6F13C41A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503F0-EB76-4E47-A0B4-CC9E62FB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" y="2214000"/>
            <a:ext cx="11327323" cy="4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12B0C-6961-4A5A-BAE7-AFE43F6B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Пример задания на разграничение предметов ведения РФ и субъектов РФ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6B5118-338F-4EA6-A77D-5C9D540AE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8" y="1833437"/>
            <a:ext cx="1185361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4275181" y="3204000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3"/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1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08379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A0654-402C-42CA-9F6A-B97DA45A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Задание 23: особенности выполнения</a:t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ru-RU" sz="4400" dirty="0"/>
              <a:t>Спецификация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1D04A-B6CC-4859-AC2D-42411AE1C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Задание 23 проверяет знание и понимание ценностей, закреплённых Конституцией Российской Федерации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В части 2 представлены пять заданий базового уровня (17, 18, 21–23)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Примерное время, для каждого из заданий 17–25 – 3–8 минут</a:t>
            </a:r>
          </a:p>
        </p:txBody>
      </p:sp>
    </p:spTree>
    <p:extLst>
      <p:ext uri="{BB962C8B-B14F-4D97-AF65-F5344CB8AC3E}">
        <p14:creationId xmlns:p14="http://schemas.microsoft.com/office/powerpoint/2010/main" val="26020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23BE-FE20-4F44-A5C3-E52D9901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091"/>
            <a:ext cx="1063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Пример задания 23 из Демоверсии ЕГЭ-2022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0B4D3E-7E10-4051-ADCA-BC924A98B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" r="1124" b="2187"/>
          <a:stretch/>
        </p:blipFill>
        <p:spPr>
          <a:xfrm>
            <a:off x="1145999" y="1404000"/>
            <a:ext cx="7966991" cy="52341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DCD09F1-E84B-4C46-8515-9E7CC1027945}"/>
              </a:ext>
            </a:extLst>
          </p:cNvPr>
          <p:cNvCxnSpPr/>
          <p:nvPr/>
        </p:nvCxnSpPr>
        <p:spPr>
          <a:xfrm>
            <a:off x="2091000" y="2664000"/>
            <a:ext cx="693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96CB93F-FDE2-4DB8-B179-2679FA9E49B1}"/>
              </a:ext>
            </a:extLst>
          </p:cNvPr>
          <p:cNvCxnSpPr/>
          <p:nvPr/>
        </p:nvCxnSpPr>
        <p:spPr>
          <a:xfrm>
            <a:off x="2001000" y="2889000"/>
            <a:ext cx="70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A4755E4-E12F-4F3E-B756-B44697383977}"/>
              </a:ext>
            </a:extLst>
          </p:cNvPr>
          <p:cNvCxnSpPr/>
          <p:nvPr/>
        </p:nvCxnSpPr>
        <p:spPr>
          <a:xfrm>
            <a:off x="2001000" y="3069000"/>
            <a:ext cx="33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98B8FA8-D7DC-496A-A01F-36A154A3628A}"/>
              </a:ext>
            </a:extLst>
          </p:cNvPr>
          <p:cNvCxnSpPr/>
          <p:nvPr/>
        </p:nvCxnSpPr>
        <p:spPr>
          <a:xfrm>
            <a:off x="2001000" y="3339000"/>
            <a:ext cx="70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F694D1F-73C1-43D8-A519-03CB338F3CA7}"/>
              </a:ext>
            </a:extLst>
          </p:cNvPr>
          <p:cNvCxnSpPr/>
          <p:nvPr/>
        </p:nvCxnSpPr>
        <p:spPr>
          <a:xfrm>
            <a:off x="2001000" y="3564000"/>
            <a:ext cx="70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EFA2FE5-2AE6-420C-B5DE-6432A25279A1}"/>
              </a:ext>
            </a:extLst>
          </p:cNvPr>
          <p:cNvCxnSpPr/>
          <p:nvPr/>
        </p:nvCxnSpPr>
        <p:spPr>
          <a:xfrm>
            <a:off x="2001000" y="3789000"/>
            <a:ext cx="409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00E04-63E9-4576-8178-D5E42045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B5232-989E-4786-A496-963A436EE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B2BE4-5E96-4B89-BDD1-36207119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00" y="1388818"/>
            <a:ext cx="5940711" cy="52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DA514-2CCA-4A7F-BFA0-4022AE06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Конституции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2B342-C6C1-41CB-8B2A-1DA4CAE4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818"/>
            <a:ext cx="12192000" cy="4830182"/>
          </a:xfrm>
        </p:spPr>
        <p:txBody>
          <a:bodyPr>
            <a:normAutofit/>
          </a:bodyPr>
          <a:lstStyle/>
          <a:p>
            <a:r>
              <a:rPr lang="ru-RU" b="1" dirty="0"/>
              <a:t>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 ФЕДЕРАЦИИ.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F5E74A5-F5AB-4E45-AC5F-C60340336C2F}"/>
              </a:ext>
            </a:extLst>
          </p:cNvPr>
          <p:cNvCxnSpPr/>
          <p:nvPr/>
        </p:nvCxnSpPr>
        <p:spPr>
          <a:xfrm>
            <a:off x="7041000" y="2169000"/>
            <a:ext cx="409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4050E0B-20FE-40C0-ACE7-7C503ED1BB70}"/>
              </a:ext>
            </a:extLst>
          </p:cNvPr>
          <p:cNvCxnSpPr/>
          <p:nvPr/>
        </p:nvCxnSpPr>
        <p:spPr>
          <a:xfrm>
            <a:off x="291000" y="2574000"/>
            <a:ext cx="454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A2AB5C-507B-4C59-AA16-08906F020018}"/>
              </a:ext>
            </a:extLst>
          </p:cNvPr>
          <p:cNvCxnSpPr/>
          <p:nvPr/>
        </p:nvCxnSpPr>
        <p:spPr>
          <a:xfrm>
            <a:off x="7176000" y="3294000"/>
            <a:ext cx="292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AF5F7AD-7065-43A5-B59F-73DFD4B4E940}"/>
              </a:ext>
            </a:extLst>
          </p:cNvPr>
          <p:cNvCxnSpPr/>
          <p:nvPr/>
        </p:nvCxnSpPr>
        <p:spPr>
          <a:xfrm>
            <a:off x="291000" y="3699000"/>
            <a:ext cx="999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F54CF04-8014-4FC8-A0BF-4ED20C79B21C}"/>
              </a:ext>
            </a:extLst>
          </p:cNvPr>
          <p:cNvCxnSpPr/>
          <p:nvPr/>
        </p:nvCxnSpPr>
        <p:spPr>
          <a:xfrm>
            <a:off x="291000" y="4104000"/>
            <a:ext cx="247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0EC51C6-D820-4925-85A6-5661AAA7FC8F}"/>
              </a:ext>
            </a:extLst>
          </p:cNvPr>
          <p:cNvCxnSpPr/>
          <p:nvPr/>
        </p:nvCxnSpPr>
        <p:spPr>
          <a:xfrm>
            <a:off x="4836000" y="4104000"/>
            <a:ext cx="579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84EEB60-CA1C-4D2A-8A2E-FD67BB996D5D}"/>
              </a:ext>
            </a:extLst>
          </p:cNvPr>
          <p:cNvCxnSpPr/>
          <p:nvPr/>
        </p:nvCxnSpPr>
        <p:spPr>
          <a:xfrm>
            <a:off x="291000" y="4464000"/>
            <a:ext cx="84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52376CC-8B76-40FC-9D0B-A78E941F6B11}"/>
              </a:ext>
            </a:extLst>
          </p:cNvPr>
          <p:cNvCxnSpPr/>
          <p:nvPr/>
        </p:nvCxnSpPr>
        <p:spPr>
          <a:xfrm>
            <a:off x="2136000" y="4869000"/>
            <a:ext cx="55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DECA1-39EC-4532-8516-013DD874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ответа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5330C-A8D1-47EF-96E7-651F5864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1. Конституция РФ утверждает ценность прав и свобод, мира и согласия между людьми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2. Конституция РФ закрепляет память предков, передавших нам любовь и уважение к Отечеству, веру в добро и справедливость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3. Конституция РФ утверждает незыблемость демократических основ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893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C8D89-2EF9-47B8-B824-04E15523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Приложение 1 (к Спецификации)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B1E150-6B2B-44D1-BD75-9D0B872DC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00" y="1494000"/>
            <a:ext cx="9191740" cy="5220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2379476-C2B3-47E8-B0CA-EA42F0056504}"/>
              </a:ext>
            </a:extLst>
          </p:cNvPr>
          <p:cNvSpPr/>
          <p:nvPr/>
        </p:nvSpPr>
        <p:spPr>
          <a:xfrm>
            <a:off x="5196000" y="1494000"/>
            <a:ext cx="1305000" cy="49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C4309-5FFD-47E2-B633-F299A442D70B}"/>
              </a:ext>
            </a:extLst>
          </p:cNvPr>
          <p:cNvSpPr txBox="1"/>
          <p:nvPr/>
        </p:nvSpPr>
        <p:spPr>
          <a:xfrm>
            <a:off x="9268571" y="198900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5.4 Конституция РФ.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Главы 1,2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8CD44-F1F7-4F6B-A713-49DAF8B9731D}"/>
              </a:ext>
            </a:extLst>
          </p:cNvPr>
          <p:cNvSpPr txBox="1"/>
          <p:nvPr/>
        </p:nvSpPr>
        <p:spPr>
          <a:xfrm>
            <a:off x="9966000" y="3969000"/>
            <a:ext cx="154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Глава 3 ?</a:t>
            </a:r>
          </a:p>
        </p:txBody>
      </p:sp>
    </p:spTree>
    <p:extLst>
      <p:ext uri="{BB962C8B-B14F-4D97-AF65-F5344CB8AC3E}">
        <p14:creationId xmlns:p14="http://schemas.microsoft.com/office/powerpoint/2010/main" val="2370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806</Words>
  <Application>Microsoft Office PowerPoint</Application>
  <PresentationFormat>Широкоэкранный</PresentationFormat>
  <Paragraphs>89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ФОРМИРОВАНИЕ И ОЦЕНКА ПРАВОВОЙ ФГ ОБУЧАЮЩИХСЯ ПРИ ИЗУЧЕНИИ ПРЕДМЕТОВ ОБЩЕСТВЕННО-НАУЧНОГО ЦИКЛА 24.01.2022</vt:lpstr>
      <vt:lpstr>ПЛАН</vt:lpstr>
      <vt:lpstr>АНАЛИЗ ТИПИЧНЫХ ОШИБОК УЧАСТНИКОВ ЕГЭ 2021</vt:lpstr>
      <vt:lpstr>Задание 23: особенности выполнения Спецификация</vt:lpstr>
      <vt:lpstr>Пример задания 23 из Демоверсии ЕГЭ-2022 </vt:lpstr>
      <vt:lpstr>Презентация PowerPoint</vt:lpstr>
      <vt:lpstr>Из Конституции РФ</vt:lpstr>
      <vt:lpstr>Пример ответа</vt:lpstr>
      <vt:lpstr>Приложение 1 (к Спецификации)</vt:lpstr>
      <vt:lpstr>Пример из главы 3: статья 67.1</vt:lpstr>
      <vt:lpstr>Пример из главы 3: статья 68</vt:lpstr>
      <vt:lpstr>Особенности оценивания</vt:lpstr>
      <vt:lpstr>Отличия в формулировке задания по сборнику Котовой, Лисковой</vt:lpstr>
      <vt:lpstr>Пример ответа из сборника</vt:lpstr>
      <vt:lpstr>Презентация PowerPoint</vt:lpstr>
      <vt:lpstr>Пример из сборника (вариант 8)</vt:lpstr>
      <vt:lpstr>Презентация PowerPoint</vt:lpstr>
      <vt:lpstr>Пример из сборника (вариант 19)</vt:lpstr>
      <vt:lpstr>Пример из сборника (вариант 9)</vt:lpstr>
      <vt:lpstr>Пример из сборника (вариант 10)</vt:lpstr>
      <vt:lpstr>Пример из сборника (вариант 11)</vt:lpstr>
      <vt:lpstr>Содержательный элемент: «Органы государственной власти». Задание 13 </vt:lpstr>
      <vt:lpstr>Содержательный элемент: «Федеративное устройство РФ». Задание 13 </vt:lpstr>
      <vt:lpstr>Материал для подготовки:</vt:lpstr>
      <vt:lpstr>Особенности в главе 3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 знание структуры ОГВ</vt:lpstr>
      <vt:lpstr>Устав Смоленской области</vt:lpstr>
      <vt:lpstr>АНАЛИЗ ТИПИЧНЫХ ОШИБОК УЧАСТНИКОВ ЕГЭ 2021</vt:lpstr>
      <vt:lpstr>Пример ошибок: ОГВ субъектов  и органы местного самоуправления </vt:lpstr>
      <vt:lpstr>Пример задания на полномочия ОГВ</vt:lpstr>
      <vt:lpstr>Пример задания на разграничение предметов ведения РФ и субъектов РФ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IRINA</cp:lastModifiedBy>
  <cp:revision>34</cp:revision>
  <dcterms:created xsi:type="dcterms:W3CDTF">2020-07-05T17:04:43Z</dcterms:created>
  <dcterms:modified xsi:type="dcterms:W3CDTF">2022-01-24T08:22:13Z</dcterms:modified>
</cp:coreProperties>
</file>