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9"/>
  </p:handoutMasterIdLst>
  <p:sldIdLst>
    <p:sldId id="256" r:id="rId2"/>
    <p:sldId id="327" r:id="rId3"/>
    <p:sldId id="265" r:id="rId4"/>
    <p:sldId id="305"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300" r:id="rId20"/>
    <p:sldId id="303" r:id="rId21"/>
    <p:sldId id="304" r:id="rId22"/>
    <p:sldId id="302" r:id="rId23"/>
    <p:sldId id="306" r:id="rId24"/>
    <p:sldId id="307" r:id="rId25"/>
    <p:sldId id="308" r:id="rId26"/>
    <p:sldId id="309" r:id="rId27"/>
    <p:sldId id="311" r:id="rId28"/>
    <p:sldId id="310" r:id="rId29"/>
    <p:sldId id="312" r:id="rId30"/>
    <p:sldId id="267" r:id="rId31"/>
    <p:sldId id="313" r:id="rId32"/>
    <p:sldId id="326" r:id="rId33"/>
    <p:sldId id="314" r:id="rId34"/>
    <p:sldId id="315" r:id="rId35"/>
    <p:sldId id="316" r:id="rId36"/>
    <p:sldId id="325" r:id="rId37"/>
    <p:sldId id="317" r:id="rId38"/>
    <p:sldId id="318" r:id="rId39"/>
    <p:sldId id="319" r:id="rId40"/>
    <p:sldId id="321" r:id="rId41"/>
    <p:sldId id="322" r:id="rId42"/>
    <p:sldId id="320" r:id="rId43"/>
    <p:sldId id="299" r:id="rId44"/>
    <p:sldId id="323" r:id="rId45"/>
    <p:sldId id="324" r:id="rId46"/>
    <p:sldId id="301" r:id="rId47"/>
    <p:sldId id="261" r:id="rId4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D816"/>
    <a:srgbClr val="FFD5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p:cViewPr>
        <p:scale>
          <a:sx n="90" d="100"/>
          <a:sy n="90" d="100"/>
        </p:scale>
        <p:origin x="-576" y="-150"/>
      </p:cViewPr>
      <p:guideLst>
        <p:guide orient="horz" pos="2160"/>
        <p:guide pos="3840"/>
      </p:guideLst>
    </p:cSldViewPr>
  </p:slideViewPr>
  <p:notesTextViewPr>
    <p:cViewPr>
      <p:scale>
        <a:sx n="1" d="1"/>
        <a:sy n="1" d="1"/>
      </p:scale>
      <p:origin x="0" y="0"/>
    </p:cViewPr>
  </p:notesTextViewPr>
  <p:notesViewPr>
    <p:cSldViewPr>
      <p:cViewPr varScale="1">
        <p:scale>
          <a:sx n="49" d="100"/>
          <a:sy n="49" d="100"/>
        </p:scale>
        <p:origin x="1842" y="60"/>
      </p:cViewPr>
      <p:guideLst/>
    </p:cSldViewPr>
  </p:notesViewPr>
  <p:gridSpacing cx="45000" cy="45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xmlns="" id="{64841CAF-A07E-41D8-BD8F-52F73295D5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xmlns="" id="{0188BD95-FBAB-4D16-BD86-CE51C950709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A3847C-6236-49F0-8959-82DC0EBC11ED}" type="datetimeFigureOut">
              <a:rPr lang="ru-RU" smtClean="0"/>
              <a:t>12.12.2021</a:t>
            </a:fld>
            <a:endParaRPr lang="ru-RU"/>
          </a:p>
        </p:txBody>
      </p:sp>
      <p:sp>
        <p:nvSpPr>
          <p:cNvPr id="4" name="Нижний колонтитул 3">
            <a:extLst>
              <a:ext uri="{FF2B5EF4-FFF2-40B4-BE49-F238E27FC236}">
                <a16:creationId xmlns:a16="http://schemas.microsoft.com/office/drawing/2014/main" xmlns="" id="{F7E1B677-B06C-4E64-BFEC-82AE7D552D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xmlns="" id="{9768CD68-BDDA-40E2-B24A-A8ACE53D9EB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08E3F0-51D1-4467-BF31-1BD72ECE435A}" type="slidenum">
              <a:rPr lang="ru-RU" smtClean="0"/>
              <a:t>‹#›</a:t>
            </a:fld>
            <a:endParaRPr lang="ru-RU"/>
          </a:p>
        </p:txBody>
      </p:sp>
    </p:spTree>
    <p:extLst>
      <p:ext uri="{BB962C8B-B14F-4D97-AF65-F5344CB8AC3E}">
        <p14:creationId xmlns:p14="http://schemas.microsoft.com/office/powerpoint/2010/main" val="24018021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https://presentation-creation.ru/"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4EEB5F3-46D5-4827-9176-87B3ED40876A}"/>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E9C46714-EA01-4BA8-B3F4-1804E1ADDE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7FFA0AC6-9EBA-40E1-BBC8-87B9F008BC42}"/>
              </a:ext>
            </a:extLst>
          </p:cNvPr>
          <p:cNvSpPr>
            <a:spLocks noGrp="1"/>
          </p:cNvSpPr>
          <p:nvPr>
            <p:ph type="dt" sz="half" idx="10"/>
          </p:nvPr>
        </p:nvSpPr>
        <p:spPr/>
        <p:txBody>
          <a:bodyPr/>
          <a:lstStyle/>
          <a:p>
            <a:fld id="{7D89DCA0-1BB0-4A78-B9FD-CBA4791AF177}" type="datetimeFigureOut">
              <a:rPr lang="ru-RU" smtClean="0"/>
              <a:t>12.12.2021</a:t>
            </a:fld>
            <a:endParaRPr lang="ru-RU"/>
          </a:p>
        </p:txBody>
      </p:sp>
      <p:sp>
        <p:nvSpPr>
          <p:cNvPr id="5" name="Нижний колонтитул 4">
            <a:extLst>
              <a:ext uri="{FF2B5EF4-FFF2-40B4-BE49-F238E27FC236}">
                <a16:creationId xmlns:a16="http://schemas.microsoft.com/office/drawing/2014/main" xmlns="" id="{2BDAAFA1-B9E1-4CF6-9E6D-87613776761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A2847870-C82B-4F62-91CF-02C2A8DE6872}"/>
              </a:ext>
            </a:extLst>
          </p:cNvPr>
          <p:cNvSpPr>
            <a:spLocks noGrp="1"/>
          </p:cNvSpPr>
          <p:nvPr>
            <p:ph type="sldNum" sz="quarter" idx="12"/>
          </p:nvPr>
        </p:nvSpPr>
        <p:spPr/>
        <p:txBody>
          <a:bodyPr/>
          <a:lstStyle/>
          <a:p>
            <a:fld id="{16941388-63F8-4FEC-99A6-4E4A5CF5E88B}" type="slidenum">
              <a:rPr lang="ru-RU" smtClean="0"/>
              <a:t>‹#›</a:t>
            </a:fld>
            <a:endParaRPr lang="ru-RU"/>
          </a:p>
        </p:txBody>
      </p:sp>
    </p:spTree>
    <p:extLst>
      <p:ext uri="{BB962C8B-B14F-4D97-AF65-F5344CB8AC3E}">
        <p14:creationId xmlns:p14="http://schemas.microsoft.com/office/powerpoint/2010/main" val="63900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4F60D616-074D-47B4-B726-E9928A98B061}"/>
              </a:ext>
            </a:extLst>
          </p:cNvPr>
          <p:cNvSpPr>
            <a:spLocks noGrp="1"/>
          </p:cNvSpPr>
          <p:nvPr>
            <p:ph type="dt" sz="half" idx="10"/>
          </p:nvPr>
        </p:nvSpPr>
        <p:spPr/>
        <p:txBody>
          <a:bodyPr/>
          <a:lstStyle/>
          <a:p>
            <a:fld id="{7D89DCA0-1BB0-4A78-B9FD-CBA4791AF177}" type="datetimeFigureOut">
              <a:rPr lang="ru-RU" smtClean="0"/>
              <a:t>12.12.2021</a:t>
            </a:fld>
            <a:endParaRPr lang="ru-RU"/>
          </a:p>
        </p:txBody>
      </p:sp>
      <p:sp>
        <p:nvSpPr>
          <p:cNvPr id="3" name="Нижний колонтитул 2">
            <a:extLst>
              <a:ext uri="{FF2B5EF4-FFF2-40B4-BE49-F238E27FC236}">
                <a16:creationId xmlns:a16="http://schemas.microsoft.com/office/drawing/2014/main" xmlns="" id="{89EA2C6B-320E-404F-B8A0-821D10932802}"/>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ABFE942B-7393-4B73-A8D9-DB6C12184CBE}"/>
              </a:ext>
            </a:extLst>
          </p:cNvPr>
          <p:cNvSpPr>
            <a:spLocks noGrp="1"/>
          </p:cNvSpPr>
          <p:nvPr>
            <p:ph type="sldNum" sz="quarter" idx="12"/>
          </p:nvPr>
        </p:nvSpPr>
        <p:spPr/>
        <p:txBody>
          <a:bodyPr/>
          <a:lstStyle/>
          <a:p>
            <a:fld id="{16941388-63F8-4FEC-99A6-4E4A5CF5E88B}" type="slidenum">
              <a:rPr lang="ru-RU" smtClean="0"/>
              <a:t>‹#›</a:t>
            </a:fld>
            <a:endParaRPr lang="ru-RU"/>
          </a:p>
        </p:txBody>
      </p:sp>
    </p:spTree>
    <p:extLst>
      <p:ext uri="{BB962C8B-B14F-4D97-AF65-F5344CB8AC3E}">
        <p14:creationId xmlns:p14="http://schemas.microsoft.com/office/powerpoint/2010/main" val="77342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87CEB6D-ED6D-4526-81A8-6B48D45004E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B752732C-DB42-4FF4-B63F-BDB95C239D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1D427B4B-0BA1-4E32-AC35-3A7656175D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C8EFE849-CF36-4DF7-B3AA-B5613D2784D0}"/>
              </a:ext>
            </a:extLst>
          </p:cNvPr>
          <p:cNvSpPr>
            <a:spLocks noGrp="1"/>
          </p:cNvSpPr>
          <p:nvPr>
            <p:ph type="dt" sz="half" idx="10"/>
          </p:nvPr>
        </p:nvSpPr>
        <p:spPr/>
        <p:txBody>
          <a:bodyPr/>
          <a:lstStyle/>
          <a:p>
            <a:fld id="{7D89DCA0-1BB0-4A78-B9FD-CBA4791AF177}" type="datetimeFigureOut">
              <a:rPr lang="ru-RU" smtClean="0"/>
              <a:t>12.12.2021</a:t>
            </a:fld>
            <a:endParaRPr lang="ru-RU"/>
          </a:p>
        </p:txBody>
      </p:sp>
      <p:sp>
        <p:nvSpPr>
          <p:cNvPr id="6" name="Нижний колонтитул 5">
            <a:extLst>
              <a:ext uri="{FF2B5EF4-FFF2-40B4-BE49-F238E27FC236}">
                <a16:creationId xmlns:a16="http://schemas.microsoft.com/office/drawing/2014/main" xmlns="" id="{00B612AF-149D-40FD-81B8-0BEF0CA21FB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2186FBBA-6EDD-41C1-83F2-A92D6A1E126C}"/>
              </a:ext>
            </a:extLst>
          </p:cNvPr>
          <p:cNvSpPr>
            <a:spLocks noGrp="1"/>
          </p:cNvSpPr>
          <p:nvPr>
            <p:ph type="sldNum" sz="quarter" idx="12"/>
          </p:nvPr>
        </p:nvSpPr>
        <p:spPr/>
        <p:txBody>
          <a:bodyPr/>
          <a:lstStyle/>
          <a:p>
            <a:fld id="{16941388-63F8-4FEC-99A6-4E4A5CF5E88B}" type="slidenum">
              <a:rPr lang="ru-RU" smtClean="0"/>
              <a:t>‹#›</a:t>
            </a:fld>
            <a:endParaRPr lang="ru-RU"/>
          </a:p>
        </p:txBody>
      </p:sp>
    </p:spTree>
    <p:extLst>
      <p:ext uri="{BB962C8B-B14F-4D97-AF65-F5344CB8AC3E}">
        <p14:creationId xmlns:p14="http://schemas.microsoft.com/office/powerpoint/2010/main" val="63524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4E0E3E9-2EA0-4F93-ACF3-69B3BFD8106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28FF30DC-8368-4617-B796-6D8CD1AA93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990E88DC-1E9E-475D-B470-7C75BF6F8A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B7651535-13B0-4736-B6E0-8114A25C323A}"/>
              </a:ext>
            </a:extLst>
          </p:cNvPr>
          <p:cNvSpPr>
            <a:spLocks noGrp="1"/>
          </p:cNvSpPr>
          <p:nvPr>
            <p:ph type="dt" sz="half" idx="10"/>
          </p:nvPr>
        </p:nvSpPr>
        <p:spPr/>
        <p:txBody>
          <a:bodyPr/>
          <a:lstStyle/>
          <a:p>
            <a:fld id="{7D89DCA0-1BB0-4A78-B9FD-CBA4791AF177}" type="datetimeFigureOut">
              <a:rPr lang="ru-RU" smtClean="0"/>
              <a:t>12.12.2021</a:t>
            </a:fld>
            <a:endParaRPr lang="ru-RU"/>
          </a:p>
        </p:txBody>
      </p:sp>
      <p:sp>
        <p:nvSpPr>
          <p:cNvPr id="6" name="Нижний колонтитул 5">
            <a:extLst>
              <a:ext uri="{FF2B5EF4-FFF2-40B4-BE49-F238E27FC236}">
                <a16:creationId xmlns:a16="http://schemas.microsoft.com/office/drawing/2014/main" xmlns="" id="{A85029B0-26CA-4FD7-8F74-A5910734672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5CFDCF4F-29F3-434F-93BF-7145496CAFAC}"/>
              </a:ext>
            </a:extLst>
          </p:cNvPr>
          <p:cNvSpPr>
            <a:spLocks noGrp="1"/>
          </p:cNvSpPr>
          <p:nvPr>
            <p:ph type="sldNum" sz="quarter" idx="12"/>
          </p:nvPr>
        </p:nvSpPr>
        <p:spPr/>
        <p:txBody>
          <a:bodyPr/>
          <a:lstStyle/>
          <a:p>
            <a:fld id="{16941388-63F8-4FEC-99A6-4E4A5CF5E88B}" type="slidenum">
              <a:rPr lang="ru-RU" smtClean="0"/>
              <a:t>‹#›</a:t>
            </a:fld>
            <a:endParaRPr lang="ru-RU"/>
          </a:p>
        </p:txBody>
      </p:sp>
    </p:spTree>
    <p:extLst>
      <p:ext uri="{BB962C8B-B14F-4D97-AF65-F5344CB8AC3E}">
        <p14:creationId xmlns:p14="http://schemas.microsoft.com/office/powerpoint/2010/main" val="268650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5119624-59D1-41E3-AEA2-748028B57891}"/>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B761F556-4960-4FFB-84B0-6DD9DECFF68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BF3852AA-44AB-40DE-ABB5-D989F49F6D2F}"/>
              </a:ext>
            </a:extLst>
          </p:cNvPr>
          <p:cNvSpPr>
            <a:spLocks noGrp="1"/>
          </p:cNvSpPr>
          <p:nvPr>
            <p:ph type="dt" sz="half" idx="10"/>
          </p:nvPr>
        </p:nvSpPr>
        <p:spPr/>
        <p:txBody>
          <a:bodyPr/>
          <a:lstStyle/>
          <a:p>
            <a:fld id="{7D89DCA0-1BB0-4A78-B9FD-CBA4791AF177}" type="datetimeFigureOut">
              <a:rPr lang="ru-RU" smtClean="0"/>
              <a:t>12.12.2021</a:t>
            </a:fld>
            <a:endParaRPr lang="ru-RU"/>
          </a:p>
        </p:txBody>
      </p:sp>
      <p:sp>
        <p:nvSpPr>
          <p:cNvPr id="5" name="Нижний колонтитул 4">
            <a:extLst>
              <a:ext uri="{FF2B5EF4-FFF2-40B4-BE49-F238E27FC236}">
                <a16:creationId xmlns:a16="http://schemas.microsoft.com/office/drawing/2014/main" xmlns="" id="{4FF99121-21B5-44CE-A3CC-FB750D00133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CBA2C88A-CBD1-4F5D-AFDA-B87C66F4D23A}"/>
              </a:ext>
            </a:extLst>
          </p:cNvPr>
          <p:cNvSpPr>
            <a:spLocks noGrp="1"/>
          </p:cNvSpPr>
          <p:nvPr>
            <p:ph type="sldNum" sz="quarter" idx="12"/>
          </p:nvPr>
        </p:nvSpPr>
        <p:spPr/>
        <p:txBody>
          <a:bodyPr/>
          <a:lstStyle/>
          <a:p>
            <a:fld id="{16941388-63F8-4FEC-99A6-4E4A5CF5E88B}" type="slidenum">
              <a:rPr lang="ru-RU" smtClean="0"/>
              <a:t>‹#›</a:t>
            </a:fld>
            <a:endParaRPr lang="ru-RU"/>
          </a:p>
        </p:txBody>
      </p:sp>
    </p:spTree>
    <p:extLst>
      <p:ext uri="{BB962C8B-B14F-4D97-AF65-F5344CB8AC3E}">
        <p14:creationId xmlns:p14="http://schemas.microsoft.com/office/powerpoint/2010/main" val="1459633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29D2C97F-DA00-4FE0-831A-7C4145CC8713}"/>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69E203A0-4947-4CC0-B314-D5F901EC7BF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B39999C7-CA6F-4918-9A59-E4F9979B2FB3}"/>
              </a:ext>
            </a:extLst>
          </p:cNvPr>
          <p:cNvSpPr>
            <a:spLocks noGrp="1"/>
          </p:cNvSpPr>
          <p:nvPr>
            <p:ph type="dt" sz="half" idx="10"/>
          </p:nvPr>
        </p:nvSpPr>
        <p:spPr/>
        <p:txBody>
          <a:bodyPr/>
          <a:lstStyle/>
          <a:p>
            <a:fld id="{7D89DCA0-1BB0-4A78-B9FD-CBA4791AF177}" type="datetimeFigureOut">
              <a:rPr lang="ru-RU" smtClean="0"/>
              <a:t>12.12.2021</a:t>
            </a:fld>
            <a:endParaRPr lang="ru-RU"/>
          </a:p>
        </p:txBody>
      </p:sp>
      <p:sp>
        <p:nvSpPr>
          <p:cNvPr id="5" name="Нижний колонтитул 4">
            <a:extLst>
              <a:ext uri="{FF2B5EF4-FFF2-40B4-BE49-F238E27FC236}">
                <a16:creationId xmlns:a16="http://schemas.microsoft.com/office/drawing/2014/main" xmlns="" id="{17F7D328-60F9-4536-BF6F-A153291207C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CC5CB392-EC5F-4163-9BD2-AD0959FD76D0}"/>
              </a:ext>
            </a:extLst>
          </p:cNvPr>
          <p:cNvSpPr>
            <a:spLocks noGrp="1"/>
          </p:cNvSpPr>
          <p:nvPr>
            <p:ph type="sldNum" sz="quarter" idx="12"/>
          </p:nvPr>
        </p:nvSpPr>
        <p:spPr/>
        <p:txBody>
          <a:bodyPr/>
          <a:lstStyle/>
          <a:p>
            <a:fld id="{16941388-63F8-4FEC-99A6-4E4A5CF5E88B}" type="slidenum">
              <a:rPr lang="ru-RU" smtClean="0"/>
              <a:t>‹#›</a:t>
            </a:fld>
            <a:endParaRPr lang="ru-RU"/>
          </a:p>
        </p:txBody>
      </p:sp>
    </p:spTree>
    <p:extLst>
      <p:ext uri="{BB962C8B-B14F-4D97-AF65-F5344CB8AC3E}">
        <p14:creationId xmlns:p14="http://schemas.microsoft.com/office/powerpoint/2010/main" val="248844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Заголовок и объект">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31F919D-1603-4E3D-95FD-FB1F4E05547B}"/>
              </a:ext>
            </a:extLst>
          </p:cNvPr>
          <p:cNvSpPr>
            <a:spLocks noGrp="1"/>
          </p:cNvSpPr>
          <p:nvPr>
            <p:ph type="title"/>
          </p:nvPr>
        </p:nvSpPr>
        <p:spPr/>
        <p:txBody>
          <a:bodyPr/>
          <a:lstStyle>
            <a:lvl1pPr>
              <a:defRPr b="1"/>
            </a:lvl1pPr>
          </a:lstStyle>
          <a:p>
            <a:r>
              <a:rPr lang="ru-RU" dirty="0"/>
              <a:t>Образец заголовка</a:t>
            </a:r>
          </a:p>
        </p:txBody>
      </p:sp>
      <p:sp>
        <p:nvSpPr>
          <p:cNvPr id="5" name="Нижний колонтитул 4">
            <a:extLst>
              <a:ext uri="{FF2B5EF4-FFF2-40B4-BE49-F238E27FC236}">
                <a16:creationId xmlns:a16="http://schemas.microsoft.com/office/drawing/2014/main" xmlns="" id="{1BC8CEC0-0D0B-453B-8963-A2AED8FB3E64}"/>
              </a:ext>
            </a:extLst>
          </p:cNvPr>
          <p:cNvSpPr>
            <a:spLocks noGrp="1"/>
          </p:cNvSpPr>
          <p:nvPr>
            <p:ph type="ftr" sz="quarter" idx="11"/>
          </p:nvPr>
        </p:nvSpPr>
        <p:spPr>
          <a:xfrm>
            <a:off x="2271000" y="6356350"/>
            <a:ext cx="7650000" cy="365126"/>
          </a:xfrm>
        </p:spPr>
        <p:txBody>
          <a:bodyPr/>
          <a:lstStyle/>
          <a:p>
            <a:r>
              <a:rPr lang="ru-RU" dirty="0"/>
              <a:t>Шаблоны презентаций с сайта </a:t>
            </a:r>
            <a:r>
              <a:rPr lang="en-US" dirty="0">
                <a:hlinkClick r:id="rId2"/>
              </a:rPr>
              <a:t>presentation-creation.ru</a:t>
            </a:r>
            <a:endParaRPr lang="ru-RU" dirty="0"/>
          </a:p>
        </p:txBody>
      </p:sp>
    </p:spTree>
    <p:extLst>
      <p:ext uri="{BB962C8B-B14F-4D97-AF65-F5344CB8AC3E}">
        <p14:creationId xmlns:p14="http://schemas.microsoft.com/office/powerpoint/2010/main" val="369084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BCF96D8-8510-4EF3-B422-332DC57E5B55}"/>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B3007763-0BB5-4DD5-BC47-1C50AB65A693}"/>
              </a:ext>
            </a:extLst>
          </p:cNvPr>
          <p:cNvSpPr>
            <a:spLocks noGrp="1"/>
          </p:cNvSpPr>
          <p:nvPr>
            <p:ph type="dt" sz="half" idx="10"/>
          </p:nvPr>
        </p:nvSpPr>
        <p:spPr/>
        <p:txBody>
          <a:bodyPr/>
          <a:lstStyle/>
          <a:p>
            <a:fld id="{7D89DCA0-1BB0-4A78-B9FD-CBA4791AF177}" type="datetimeFigureOut">
              <a:rPr lang="ru-RU" smtClean="0"/>
              <a:t>12.12.2021</a:t>
            </a:fld>
            <a:endParaRPr lang="ru-RU"/>
          </a:p>
        </p:txBody>
      </p:sp>
      <p:sp>
        <p:nvSpPr>
          <p:cNvPr id="4" name="Нижний колонтитул 3">
            <a:extLst>
              <a:ext uri="{FF2B5EF4-FFF2-40B4-BE49-F238E27FC236}">
                <a16:creationId xmlns:a16="http://schemas.microsoft.com/office/drawing/2014/main" xmlns="" id="{1048DF2C-669A-4DCA-8793-1F7410D7F836}"/>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5933E309-0F6F-484F-98FA-46AB4551E6E4}"/>
              </a:ext>
            </a:extLst>
          </p:cNvPr>
          <p:cNvSpPr>
            <a:spLocks noGrp="1"/>
          </p:cNvSpPr>
          <p:nvPr>
            <p:ph type="sldNum" sz="quarter" idx="12"/>
          </p:nvPr>
        </p:nvSpPr>
        <p:spPr/>
        <p:txBody>
          <a:bodyPr/>
          <a:lstStyle/>
          <a:p>
            <a:fld id="{16941388-63F8-4FEC-99A6-4E4A5CF5E88B}" type="slidenum">
              <a:rPr lang="ru-RU" smtClean="0"/>
              <a:t>‹#›</a:t>
            </a:fld>
            <a:endParaRPr lang="ru-RU"/>
          </a:p>
        </p:txBody>
      </p:sp>
    </p:spTree>
    <p:extLst>
      <p:ext uri="{BB962C8B-B14F-4D97-AF65-F5344CB8AC3E}">
        <p14:creationId xmlns:p14="http://schemas.microsoft.com/office/powerpoint/2010/main" val="417806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4EEB5F3-46D5-4827-9176-87B3ED40876A}"/>
              </a:ext>
            </a:extLst>
          </p:cNvPr>
          <p:cNvSpPr>
            <a:spLocks noGrp="1"/>
          </p:cNvSpPr>
          <p:nvPr>
            <p:ph type="ctrTitle"/>
          </p:nvPr>
        </p:nvSpPr>
        <p:spPr>
          <a:xfrm>
            <a:off x="156000" y="684000"/>
            <a:ext cx="7065000" cy="1305000"/>
          </a:xfrm>
        </p:spPr>
        <p:txBody>
          <a:bodyPr anchor="b"/>
          <a:lstStyle>
            <a:lvl1pPr algn="ctr">
              <a:defRPr sz="6000" b="1">
                <a:solidFill>
                  <a:schemeClr val="bg1"/>
                </a:solidFill>
                <a:effectLst/>
              </a:defRPr>
            </a:lvl1pPr>
          </a:lstStyle>
          <a:p>
            <a:r>
              <a:rPr lang="ru-RU" dirty="0"/>
              <a:t>Образец заголовка</a:t>
            </a:r>
          </a:p>
        </p:txBody>
      </p:sp>
    </p:spTree>
    <p:extLst>
      <p:ext uri="{BB962C8B-B14F-4D97-AF65-F5344CB8AC3E}">
        <p14:creationId xmlns:p14="http://schemas.microsoft.com/office/powerpoint/2010/main" val="2904648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BD4EC29-EC9D-4966-9B2F-5A81BAAA141E}"/>
              </a:ext>
            </a:extLst>
          </p:cNvPr>
          <p:cNvSpPr>
            <a:spLocks noGrp="1"/>
          </p:cNvSpPr>
          <p:nvPr>
            <p:ph type="title"/>
          </p:nvPr>
        </p:nvSpPr>
        <p:spPr>
          <a:xfrm>
            <a:off x="291000" y="63255"/>
            <a:ext cx="10342800" cy="1325563"/>
          </a:xfrm>
        </p:spPr>
        <p:txBody>
          <a:bodyPr>
            <a:normAutofit/>
          </a:bodyPr>
          <a:lstStyle>
            <a:lvl1pPr>
              <a:defRPr sz="6000" b="1">
                <a:solidFill>
                  <a:schemeClr val="bg1"/>
                </a:solidFill>
              </a:defRPr>
            </a:lvl1pPr>
          </a:lstStyle>
          <a:p>
            <a:r>
              <a:rPr lang="ru-RU" dirty="0"/>
              <a:t>Образец заголовка</a:t>
            </a:r>
          </a:p>
        </p:txBody>
      </p:sp>
      <p:sp>
        <p:nvSpPr>
          <p:cNvPr id="3" name="Объект 2">
            <a:extLst>
              <a:ext uri="{FF2B5EF4-FFF2-40B4-BE49-F238E27FC236}">
                <a16:creationId xmlns:a16="http://schemas.microsoft.com/office/drawing/2014/main" xmlns="" id="{C2AF823D-AA6C-41CE-8369-D43088671A37}"/>
              </a:ext>
            </a:extLst>
          </p:cNvPr>
          <p:cNvSpPr>
            <a:spLocks noGrp="1"/>
          </p:cNvSpPr>
          <p:nvPr>
            <p:ph idx="1"/>
          </p:nvPr>
        </p:nvSpPr>
        <p:spPr>
          <a:xfrm>
            <a:off x="1461000" y="2034000"/>
            <a:ext cx="10515600" cy="409796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373379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xmlns="" id="{9687A894-023D-4237-87D6-74D11C874380}"/>
              </a:ext>
            </a:extLst>
          </p:cNvPr>
          <p:cNvSpPr>
            <a:spLocks noGrp="1"/>
          </p:cNvSpPr>
          <p:nvPr>
            <p:ph type="title"/>
          </p:nvPr>
        </p:nvSpPr>
        <p:spPr>
          <a:xfrm>
            <a:off x="291000" y="63255"/>
            <a:ext cx="10342800" cy="1325563"/>
          </a:xfrm>
        </p:spPr>
        <p:txBody>
          <a:bodyPr>
            <a:normAutofit/>
          </a:bodyPr>
          <a:lstStyle>
            <a:lvl1pPr>
              <a:defRPr sz="6000" b="1">
                <a:solidFill>
                  <a:schemeClr val="bg1"/>
                </a:solidFill>
              </a:defRPr>
            </a:lvl1pPr>
          </a:lstStyle>
          <a:p>
            <a:r>
              <a:rPr lang="ru-RU" dirty="0"/>
              <a:t>Образец заголовка</a:t>
            </a:r>
          </a:p>
        </p:txBody>
      </p:sp>
    </p:spTree>
    <p:extLst>
      <p:ext uri="{BB962C8B-B14F-4D97-AF65-F5344CB8AC3E}">
        <p14:creationId xmlns:p14="http://schemas.microsoft.com/office/powerpoint/2010/main" val="31703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278A106-66FA-4DD6-BAB3-B8D8393A6AA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1C6B7C11-BF9E-408C-887F-6B9BC18637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0579E133-BC16-4FB3-9BC0-B6A568D98145}"/>
              </a:ext>
            </a:extLst>
          </p:cNvPr>
          <p:cNvSpPr>
            <a:spLocks noGrp="1"/>
          </p:cNvSpPr>
          <p:nvPr>
            <p:ph type="dt" sz="half" idx="10"/>
          </p:nvPr>
        </p:nvSpPr>
        <p:spPr/>
        <p:txBody>
          <a:bodyPr/>
          <a:lstStyle/>
          <a:p>
            <a:fld id="{7D89DCA0-1BB0-4A78-B9FD-CBA4791AF177}" type="datetimeFigureOut">
              <a:rPr lang="ru-RU" smtClean="0"/>
              <a:t>12.12.2021</a:t>
            </a:fld>
            <a:endParaRPr lang="ru-RU"/>
          </a:p>
        </p:txBody>
      </p:sp>
      <p:sp>
        <p:nvSpPr>
          <p:cNvPr id="5" name="Нижний колонтитул 4">
            <a:extLst>
              <a:ext uri="{FF2B5EF4-FFF2-40B4-BE49-F238E27FC236}">
                <a16:creationId xmlns:a16="http://schemas.microsoft.com/office/drawing/2014/main" xmlns="" id="{F95CB5E0-055B-4886-BB25-0C7618D3006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5410B8AC-7215-4E96-8E27-FC440628EC60}"/>
              </a:ext>
            </a:extLst>
          </p:cNvPr>
          <p:cNvSpPr>
            <a:spLocks noGrp="1"/>
          </p:cNvSpPr>
          <p:nvPr>
            <p:ph type="sldNum" sz="quarter" idx="12"/>
          </p:nvPr>
        </p:nvSpPr>
        <p:spPr/>
        <p:txBody>
          <a:bodyPr/>
          <a:lstStyle/>
          <a:p>
            <a:fld id="{16941388-63F8-4FEC-99A6-4E4A5CF5E88B}" type="slidenum">
              <a:rPr lang="ru-RU" smtClean="0"/>
              <a:t>‹#›</a:t>
            </a:fld>
            <a:endParaRPr lang="ru-RU"/>
          </a:p>
        </p:txBody>
      </p:sp>
    </p:spTree>
    <p:extLst>
      <p:ext uri="{BB962C8B-B14F-4D97-AF65-F5344CB8AC3E}">
        <p14:creationId xmlns:p14="http://schemas.microsoft.com/office/powerpoint/2010/main" val="2089502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B456F72-33A8-4910-A853-F0EF915F065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E3EF7DE8-23CA-4D99-8CC9-4903DDD552D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38C177F8-D6AF-47A0-B490-1B3CDFEE6E6F}"/>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2B72E65B-AF1C-4F65-9941-D855AC96A780}"/>
              </a:ext>
            </a:extLst>
          </p:cNvPr>
          <p:cNvSpPr>
            <a:spLocks noGrp="1"/>
          </p:cNvSpPr>
          <p:nvPr>
            <p:ph type="dt" sz="half" idx="10"/>
          </p:nvPr>
        </p:nvSpPr>
        <p:spPr/>
        <p:txBody>
          <a:bodyPr/>
          <a:lstStyle/>
          <a:p>
            <a:fld id="{7D89DCA0-1BB0-4A78-B9FD-CBA4791AF177}" type="datetimeFigureOut">
              <a:rPr lang="ru-RU" smtClean="0"/>
              <a:t>12.12.2021</a:t>
            </a:fld>
            <a:endParaRPr lang="ru-RU"/>
          </a:p>
        </p:txBody>
      </p:sp>
      <p:sp>
        <p:nvSpPr>
          <p:cNvPr id="6" name="Нижний колонтитул 5">
            <a:extLst>
              <a:ext uri="{FF2B5EF4-FFF2-40B4-BE49-F238E27FC236}">
                <a16:creationId xmlns:a16="http://schemas.microsoft.com/office/drawing/2014/main" xmlns="" id="{108AAEDA-38B0-46A7-BB17-DB378E2D8EB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C07335DD-857A-49BC-BF94-7878B3D9B95E}"/>
              </a:ext>
            </a:extLst>
          </p:cNvPr>
          <p:cNvSpPr>
            <a:spLocks noGrp="1"/>
          </p:cNvSpPr>
          <p:nvPr>
            <p:ph type="sldNum" sz="quarter" idx="12"/>
          </p:nvPr>
        </p:nvSpPr>
        <p:spPr/>
        <p:txBody>
          <a:bodyPr/>
          <a:lstStyle/>
          <a:p>
            <a:fld id="{16941388-63F8-4FEC-99A6-4E4A5CF5E88B}" type="slidenum">
              <a:rPr lang="ru-RU" smtClean="0"/>
              <a:t>‹#›</a:t>
            </a:fld>
            <a:endParaRPr lang="ru-RU"/>
          </a:p>
        </p:txBody>
      </p:sp>
    </p:spTree>
    <p:extLst>
      <p:ext uri="{BB962C8B-B14F-4D97-AF65-F5344CB8AC3E}">
        <p14:creationId xmlns:p14="http://schemas.microsoft.com/office/powerpoint/2010/main" val="3594990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27FFB23-FD3E-408F-A23F-4855215496BD}"/>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3557B89F-6135-4F2B-893F-E89610007D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F995CA68-6719-40C1-95A2-F647EA7FA46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2A4B353A-0A39-4E56-A1C1-2DDA22C594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B2A394CB-908A-4E67-874E-EA58FD2B228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DA4D78FF-9BDC-47EE-AD08-F85FEF056D37}"/>
              </a:ext>
            </a:extLst>
          </p:cNvPr>
          <p:cNvSpPr>
            <a:spLocks noGrp="1"/>
          </p:cNvSpPr>
          <p:nvPr>
            <p:ph type="dt" sz="half" idx="10"/>
          </p:nvPr>
        </p:nvSpPr>
        <p:spPr/>
        <p:txBody>
          <a:bodyPr/>
          <a:lstStyle/>
          <a:p>
            <a:fld id="{7D89DCA0-1BB0-4A78-B9FD-CBA4791AF177}" type="datetimeFigureOut">
              <a:rPr lang="ru-RU" smtClean="0"/>
              <a:t>12.12.2021</a:t>
            </a:fld>
            <a:endParaRPr lang="ru-RU"/>
          </a:p>
        </p:txBody>
      </p:sp>
      <p:sp>
        <p:nvSpPr>
          <p:cNvPr id="8" name="Нижний колонтитул 7">
            <a:extLst>
              <a:ext uri="{FF2B5EF4-FFF2-40B4-BE49-F238E27FC236}">
                <a16:creationId xmlns:a16="http://schemas.microsoft.com/office/drawing/2014/main" xmlns="" id="{8B64B697-85E0-44B7-99FA-9C7AC685928D}"/>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32D574AC-5168-4E22-8835-2D38CC2BBF14}"/>
              </a:ext>
            </a:extLst>
          </p:cNvPr>
          <p:cNvSpPr>
            <a:spLocks noGrp="1"/>
          </p:cNvSpPr>
          <p:nvPr>
            <p:ph type="sldNum" sz="quarter" idx="12"/>
          </p:nvPr>
        </p:nvSpPr>
        <p:spPr/>
        <p:txBody>
          <a:bodyPr/>
          <a:lstStyle/>
          <a:p>
            <a:fld id="{16941388-63F8-4FEC-99A6-4E4A5CF5E88B}" type="slidenum">
              <a:rPr lang="ru-RU" smtClean="0"/>
              <a:t>‹#›</a:t>
            </a:fld>
            <a:endParaRPr lang="ru-RU"/>
          </a:p>
        </p:txBody>
      </p:sp>
    </p:spTree>
    <p:extLst>
      <p:ext uri="{BB962C8B-B14F-4D97-AF65-F5344CB8AC3E}">
        <p14:creationId xmlns:p14="http://schemas.microsoft.com/office/powerpoint/2010/main" val="84235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E9317D4-8ACB-498D-8524-4257775409B5}"/>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358D9979-8217-47E8-9E8D-B2D0F8032BA7}"/>
              </a:ext>
            </a:extLst>
          </p:cNvPr>
          <p:cNvSpPr>
            <a:spLocks noGrp="1"/>
          </p:cNvSpPr>
          <p:nvPr>
            <p:ph type="dt" sz="half" idx="10"/>
          </p:nvPr>
        </p:nvSpPr>
        <p:spPr/>
        <p:txBody>
          <a:bodyPr/>
          <a:lstStyle/>
          <a:p>
            <a:fld id="{7D89DCA0-1BB0-4A78-B9FD-CBA4791AF177}" type="datetimeFigureOut">
              <a:rPr lang="ru-RU" smtClean="0"/>
              <a:t>12.12.2021</a:t>
            </a:fld>
            <a:endParaRPr lang="ru-RU"/>
          </a:p>
        </p:txBody>
      </p:sp>
      <p:sp>
        <p:nvSpPr>
          <p:cNvPr id="4" name="Нижний колонтитул 3">
            <a:extLst>
              <a:ext uri="{FF2B5EF4-FFF2-40B4-BE49-F238E27FC236}">
                <a16:creationId xmlns:a16="http://schemas.microsoft.com/office/drawing/2014/main" xmlns="" id="{987BFD1B-2793-4D83-B874-8CE6EE8A1FB7}"/>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5293DF3D-5BBD-49D4-B217-881FB138978B}"/>
              </a:ext>
            </a:extLst>
          </p:cNvPr>
          <p:cNvSpPr>
            <a:spLocks noGrp="1"/>
          </p:cNvSpPr>
          <p:nvPr>
            <p:ph type="sldNum" sz="quarter" idx="12"/>
          </p:nvPr>
        </p:nvSpPr>
        <p:spPr/>
        <p:txBody>
          <a:bodyPr/>
          <a:lstStyle/>
          <a:p>
            <a:fld id="{16941388-63F8-4FEC-99A6-4E4A5CF5E88B}" type="slidenum">
              <a:rPr lang="ru-RU" smtClean="0"/>
              <a:t>‹#›</a:t>
            </a:fld>
            <a:endParaRPr lang="ru-RU"/>
          </a:p>
        </p:txBody>
      </p:sp>
    </p:spTree>
    <p:extLst>
      <p:ext uri="{BB962C8B-B14F-4D97-AF65-F5344CB8AC3E}">
        <p14:creationId xmlns:p14="http://schemas.microsoft.com/office/powerpoint/2010/main" val="325823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97ACF60-303D-438B-ADDF-FD8A00C5B5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9D57D61A-5D1E-48D1-8F9F-72DCC61312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66FE97FC-8D71-4940-B6BB-6862C76594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89DCA0-1BB0-4A78-B9FD-CBA4791AF177}" type="datetimeFigureOut">
              <a:rPr lang="ru-RU" smtClean="0"/>
              <a:t>12.12.2021</a:t>
            </a:fld>
            <a:endParaRPr lang="ru-RU"/>
          </a:p>
        </p:txBody>
      </p:sp>
      <p:sp>
        <p:nvSpPr>
          <p:cNvPr id="5" name="Нижний колонтитул 4">
            <a:extLst>
              <a:ext uri="{FF2B5EF4-FFF2-40B4-BE49-F238E27FC236}">
                <a16:creationId xmlns:a16="http://schemas.microsoft.com/office/drawing/2014/main" xmlns="" id="{05017A4A-6BE4-47CB-9CD4-A285E2D43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99B2747D-D825-4A66-8A60-C4EE4BC746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41388-63F8-4FEC-99A6-4E4A5CF5E88B}" type="slidenum">
              <a:rPr lang="ru-RU" smtClean="0"/>
              <a:t>‹#›</a:t>
            </a:fld>
            <a:endParaRPr lang="ru-RU"/>
          </a:p>
        </p:txBody>
      </p:sp>
    </p:spTree>
    <p:extLst>
      <p:ext uri="{BB962C8B-B14F-4D97-AF65-F5344CB8AC3E}">
        <p14:creationId xmlns:p14="http://schemas.microsoft.com/office/powerpoint/2010/main" val="88825199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3"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hyperlink" Target="http://www.consultant.ru/document/cons_doc_LAW_2875/663b1f72ac99492b2ce694326b5446adf70f47fa/#dst100074" TargetMode="External"/><Relationship Id="rId3" Type="http://schemas.openxmlformats.org/officeDocument/2006/relationships/hyperlink" Target="http://www.consultant.ru/document/cons_doc_LAW_2875/" TargetMode="External"/><Relationship Id="rId7" Type="http://schemas.openxmlformats.org/officeDocument/2006/relationships/hyperlink" Target="http://www.consultant.ru/document/cons_doc_LAW_2875/3c4f68c49c14f831a19e87211b9fffe8a06e549f/#dst100016" TargetMode="External"/><Relationship Id="rId2" Type="http://schemas.openxmlformats.org/officeDocument/2006/relationships/hyperlink" Target="http://www.consultant.ru/document/cons_doc_LAW_346019/" TargetMode="External"/><Relationship Id="rId1" Type="http://schemas.openxmlformats.org/officeDocument/2006/relationships/slideLayout" Target="../slideLayouts/slideLayout4.xml"/><Relationship Id="rId6" Type="http://schemas.openxmlformats.org/officeDocument/2006/relationships/hyperlink" Target="http://www.consultant.ru/document/cons_doc_LAW_347691/" TargetMode="External"/><Relationship Id="rId11" Type="http://schemas.openxmlformats.org/officeDocument/2006/relationships/hyperlink" Target="http://www.consultant.ru/document/cons_doc_LAW_346019/b004fed0b70d0f223e4a81f8ad6cd92af90a7e3b/#dst100338" TargetMode="External"/><Relationship Id="rId5" Type="http://schemas.openxmlformats.org/officeDocument/2006/relationships/hyperlink" Target="http://www.consultant.ru/document/cons_doc_LAW_346019/30b3f8c55f65557c253227a65b908cc075ce114a/#dst100379" TargetMode="External"/><Relationship Id="rId10" Type="http://schemas.openxmlformats.org/officeDocument/2006/relationships/hyperlink" Target="http://www.consultant.ru/document/cons_doc_LAW_346019/b004fed0b70d0f223e4a81f8ad6cd92af90a7e3b/" TargetMode="External"/><Relationship Id="rId4" Type="http://schemas.openxmlformats.org/officeDocument/2006/relationships/hyperlink" Target="http://www.consultant.ru/document/cons_doc_LAW_346019/3d0cac60971a511280cbba229d9b6329c07731f7/#dst100006" TargetMode="External"/><Relationship Id="rId9" Type="http://schemas.openxmlformats.org/officeDocument/2006/relationships/hyperlink" Target="http://www.consultant.ru/document/cons_doc_LAW_2875/79516f271c56744d229f34bbe59b81e5a1092355/#dst100587"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49DE0BE0-A2C4-4428-86D8-D9DE377D5404}"/>
              </a:ext>
            </a:extLst>
          </p:cNvPr>
          <p:cNvSpPr>
            <a:spLocks noGrp="1"/>
          </p:cNvSpPr>
          <p:nvPr>
            <p:ph type="ctrTitle"/>
          </p:nvPr>
        </p:nvSpPr>
        <p:spPr>
          <a:xfrm>
            <a:off x="120572" y="504000"/>
            <a:ext cx="11012707" cy="1305000"/>
          </a:xfrm>
        </p:spPr>
        <p:txBody>
          <a:bodyPr>
            <a:noAutofit/>
          </a:bodyPr>
          <a:lstStyle/>
          <a:p>
            <a:pPr algn="l"/>
            <a:r>
              <a:rPr lang="ru-RU" sz="4000" dirty="0">
                <a:ln w="12700">
                  <a:solidFill>
                    <a:srgbClr val="4472C4"/>
                  </a:solidFill>
                  <a:prstDash val="solid"/>
                </a:ln>
                <a:latin typeface="Calibri"/>
              </a:rPr>
              <a:t>ФОРМИРОВАНИЕ И ОЦЕНКА ПРАВОВОЙ ФГ ОБУЧАЮЩИХСЯ ПРИ ИЗУЧЕНИИ ПРЕДМЕТОВ ОБЩЕСТВЕННЫХ НАУК</a:t>
            </a:r>
            <a:endParaRPr lang="ru-RU" sz="4000" dirty="0"/>
          </a:p>
        </p:txBody>
      </p:sp>
      <p:sp>
        <p:nvSpPr>
          <p:cNvPr id="2" name="TextBox 1"/>
          <p:cNvSpPr txBox="1"/>
          <p:nvPr/>
        </p:nvSpPr>
        <p:spPr>
          <a:xfrm>
            <a:off x="1146000" y="4599000"/>
            <a:ext cx="184731" cy="369332"/>
          </a:xfrm>
          <a:prstGeom prst="rect">
            <a:avLst/>
          </a:prstGeom>
          <a:noFill/>
        </p:spPr>
        <p:txBody>
          <a:bodyPr wrap="none" rtlCol="0">
            <a:spAutoFit/>
          </a:bodyPr>
          <a:lstStyle/>
          <a:p>
            <a:endParaRPr lang="ru-RU" dirty="0"/>
          </a:p>
        </p:txBody>
      </p:sp>
      <p:sp>
        <p:nvSpPr>
          <p:cNvPr id="3" name="TextBox 2"/>
          <p:cNvSpPr txBox="1"/>
          <p:nvPr/>
        </p:nvSpPr>
        <p:spPr>
          <a:xfrm>
            <a:off x="111000" y="4634249"/>
            <a:ext cx="5220000" cy="2159566"/>
          </a:xfrm>
          <a:prstGeom prst="rect">
            <a:avLst/>
          </a:prstGeom>
          <a:noFill/>
        </p:spPr>
        <p:txBody>
          <a:bodyPr wrap="square" rtlCol="0">
            <a:spAutoFit/>
          </a:bodyPr>
          <a:lstStyle/>
          <a:p>
            <a:pPr lvl="0">
              <a:lnSpc>
                <a:spcPct val="90000"/>
              </a:lnSpc>
              <a:spcBef>
                <a:spcPts val="1000"/>
              </a:spcBef>
            </a:pPr>
            <a:r>
              <a:rPr lang="ru-RU" sz="2800" b="1" i="1" dirty="0">
                <a:solidFill>
                  <a:srgbClr val="F2D816"/>
                </a:solidFill>
              </a:rPr>
              <a:t>Алферова Ирина Николаевна, учитель истории, обществознания и права </a:t>
            </a:r>
          </a:p>
          <a:p>
            <a:pPr lvl="0">
              <a:lnSpc>
                <a:spcPct val="90000"/>
              </a:lnSpc>
              <a:spcBef>
                <a:spcPts val="1000"/>
              </a:spcBef>
            </a:pPr>
            <a:r>
              <a:rPr lang="ru-RU" sz="2800" b="1" i="1" dirty="0">
                <a:solidFill>
                  <a:srgbClr val="F2D816"/>
                </a:solidFill>
              </a:rPr>
              <a:t>МБОУ «СШ №33» города Смоленска</a:t>
            </a:r>
            <a:endParaRPr lang="en-US" sz="2800" b="1" i="1" dirty="0">
              <a:solidFill>
                <a:srgbClr val="F2D816"/>
              </a:solidFill>
            </a:endParaRPr>
          </a:p>
        </p:txBody>
      </p:sp>
    </p:spTree>
    <p:extLst>
      <p:ext uri="{BB962C8B-B14F-4D97-AF65-F5344CB8AC3E}">
        <p14:creationId xmlns:p14="http://schemas.microsoft.com/office/powerpoint/2010/main" val="111784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Избирательный процесс</a:t>
            </a:r>
            <a:endParaRPr lang="ru-RU" dirty="0"/>
          </a:p>
        </p:txBody>
      </p:sp>
      <p:sp>
        <p:nvSpPr>
          <p:cNvPr id="3" name="Объект 2"/>
          <p:cNvSpPr>
            <a:spLocks noGrp="1"/>
          </p:cNvSpPr>
          <p:nvPr>
            <p:ph idx="1"/>
          </p:nvPr>
        </p:nvSpPr>
        <p:spPr/>
        <p:txBody>
          <a:bodyPr>
            <a:normAutofit/>
          </a:bodyPr>
          <a:lstStyle/>
          <a:p>
            <a:endParaRPr lang="ru-RU" dirty="0" smtClean="0"/>
          </a:p>
          <a:p>
            <a:endParaRPr lang="ru-RU" dirty="0"/>
          </a:p>
          <a:p>
            <a:endParaRPr lang="ru-RU" dirty="0" smtClean="0"/>
          </a:p>
          <a:p>
            <a:endParaRPr lang="ru-RU"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78" t="14328" b="4136"/>
          <a:stretch/>
        </p:blipFill>
        <p:spPr bwMode="auto">
          <a:xfrm>
            <a:off x="320338" y="2844000"/>
            <a:ext cx="11726030" cy="202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562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prstClr val="white"/>
                </a:solidFill>
              </a:rPr>
              <a:t>Избирательный процесс</a:t>
            </a:r>
            <a:endParaRPr lang="ru-RU" dirty="0"/>
          </a:p>
        </p:txBody>
      </p:sp>
      <p:sp>
        <p:nvSpPr>
          <p:cNvPr id="3" name="Объект 2"/>
          <p:cNvSpPr>
            <a:spLocks noGrp="1"/>
          </p:cNvSpPr>
          <p:nvPr>
            <p:ph idx="1"/>
          </p:nvPr>
        </p:nvSpPr>
        <p:spPr>
          <a:xfrm>
            <a:off x="201000" y="1764000"/>
            <a:ext cx="11835000" cy="4860000"/>
          </a:xfrm>
        </p:spPr>
        <p:txBody>
          <a:bodyPr>
            <a:normAutofit fontScale="70000" lnSpcReduction="20000"/>
          </a:bodyPr>
          <a:lstStyle/>
          <a:p>
            <a:pPr marL="0" indent="0">
              <a:buNone/>
            </a:pPr>
            <a:r>
              <a:rPr lang="ru-RU" sz="3300" b="1" dirty="0" smtClean="0">
                <a:solidFill>
                  <a:srgbClr val="1D1D1B"/>
                </a:solidFill>
                <a:latin typeface="robotoregular"/>
              </a:rPr>
              <a:t>включает в себя следующие </a:t>
            </a:r>
            <a:r>
              <a:rPr lang="ru-RU" sz="3300" b="1" u="sng" dirty="0" smtClean="0">
                <a:solidFill>
                  <a:srgbClr val="FF0000"/>
                </a:solidFill>
                <a:latin typeface="robotoregular"/>
              </a:rPr>
              <a:t>стадии:</a:t>
            </a:r>
            <a:endParaRPr lang="ru-RU" sz="3300" b="1" u="sng" dirty="0">
              <a:solidFill>
                <a:srgbClr val="FF0000"/>
              </a:solidFill>
              <a:latin typeface="robotoregular"/>
            </a:endParaRPr>
          </a:p>
          <a:p>
            <a:pPr marL="0" indent="0">
              <a:buNone/>
            </a:pPr>
            <a:r>
              <a:rPr lang="ru-RU" sz="3300" b="1" dirty="0">
                <a:solidFill>
                  <a:srgbClr val="1D1D1B"/>
                </a:solidFill>
                <a:latin typeface="robotoregular"/>
              </a:rPr>
              <a:t>1) Назначение </a:t>
            </a:r>
            <a:r>
              <a:rPr lang="ru-RU" sz="3300" b="1" dirty="0" smtClean="0">
                <a:solidFill>
                  <a:srgbClr val="1D1D1B"/>
                </a:solidFill>
                <a:latin typeface="robotoregular"/>
              </a:rPr>
              <a:t>выборов</a:t>
            </a:r>
            <a:endParaRPr lang="ru-RU" sz="3300" b="1" dirty="0">
              <a:solidFill>
                <a:srgbClr val="1D1D1B"/>
              </a:solidFill>
              <a:latin typeface="robotoregular"/>
            </a:endParaRPr>
          </a:p>
          <a:p>
            <a:pPr marL="0" indent="0">
              <a:buNone/>
            </a:pPr>
            <a:r>
              <a:rPr lang="ru-RU" sz="3300" b="1" dirty="0">
                <a:solidFill>
                  <a:srgbClr val="1D1D1B"/>
                </a:solidFill>
                <a:latin typeface="robotoregular"/>
              </a:rPr>
              <a:t>2) Составление списков </a:t>
            </a:r>
            <a:r>
              <a:rPr lang="ru-RU" sz="3300" b="1" dirty="0" smtClean="0">
                <a:solidFill>
                  <a:srgbClr val="1D1D1B"/>
                </a:solidFill>
                <a:latin typeface="robotoregular"/>
              </a:rPr>
              <a:t>избирателей</a:t>
            </a:r>
            <a:endParaRPr lang="ru-RU" sz="3300" b="1" dirty="0">
              <a:solidFill>
                <a:srgbClr val="1D1D1B"/>
              </a:solidFill>
              <a:latin typeface="robotoregular"/>
            </a:endParaRPr>
          </a:p>
          <a:p>
            <a:pPr marL="0" indent="0">
              <a:buNone/>
            </a:pPr>
            <a:r>
              <a:rPr lang="ru-RU" sz="3300" b="1" dirty="0">
                <a:solidFill>
                  <a:srgbClr val="1D1D1B"/>
                </a:solidFill>
                <a:latin typeface="robotoregular"/>
              </a:rPr>
              <a:t>3) Образование избирательных округов и избирательных </a:t>
            </a:r>
            <a:r>
              <a:rPr lang="ru-RU" sz="3300" b="1" dirty="0" smtClean="0">
                <a:solidFill>
                  <a:srgbClr val="1D1D1B"/>
                </a:solidFill>
                <a:latin typeface="robotoregular"/>
              </a:rPr>
              <a:t>участков</a:t>
            </a:r>
            <a:endParaRPr lang="ru-RU" sz="3300" b="1" dirty="0">
              <a:solidFill>
                <a:srgbClr val="1D1D1B"/>
              </a:solidFill>
              <a:latin typeface="robotoregular"/>
            </a:endParaRPr>
          </a:p>
          <a:p>
            <a:pPr marL="0" indent="0">
              <a:buNone/>
            </a:pPr>
            <a:r>
              <a:rPr lang="ru-RU" sz="3300" b="1" dirty="0">
                <a:solidFill>
                  <a:srgbClr val="1D1D1B"/>
                </a:solidFill>
                <a:latin typeface="robotoregular"/>
              </a:rPr>
              <a:t>4) Создание избирательных </a:t>
            </a:r>
            <a:r>
              <a:rPr lang="ru-RU" sz="3300" b="1" dirty="0" smtClean="0">
                <a:solidFill>
                  <a:srgbClr val="1D1D1B"/>
                </a:solidFill>
                <a:latin typeface="robotoregular"/>
              </a:rPr>
              <a:t>комиссий</a:t>
            </a:r>
            <a:endParaRPr lang="ru-RU" sz="3300" b="1" dirty="0">
              <a:solidFill>
                <a:srgbClr val="1D1D1B"/>
              </a:solidFill>
              <a:latin typeface="robotoregular"/>
            </a:endParaRPr>
          </a:p>
          <a:p>
            <a:pPr marL="0" indent="0">
              <a:buNone/>
            </a:pPr>
            <a:r>
              <a:rPr lang="ru-RU" sz="3300" b="1" dirty="0">
                <a:solidFill>
                  <a:srgbClr val="1D1D1B"/>
                </a:solidFill>
                <a:latin typeface="robotoregular"/>
              </a:rPr>
              <a:t>5) Выдвижение кандидатов и их </a:t>
            </a:r>
            <a:r>
              <a:rPr lang="ru-RU" sz="3300" b="1" dirty="0" smtClean="0">
                <a:solidFill>
                  <a:srgbClr val="1D1D1B"/>
                </a:solidFill>
                <a:latin typeface="robotoregular"/>
              </a:rPr>
              <a:t>регистрация</a:t>
            </a:r>
            <a:endParaRPr lang="ru-RU" sz="3300" b="1" dirty="0">
              <a:solidFill>
                <a:srgbClr val="1D1D1B"/>
              </a:solidFill>
              <a:latin typeface="robotoregular"/>
            </a:endParaRPr>
          </a:p>
          <a:p>
            <a:pPr marL="0" indent="0">
              <a:buNone/>
            </a:pPr>
            <a:r>
              <a:rPr lang="ru-RU" sz="3300" b="1" dirty="0">
                <a:solidFill>
                  <a:srgbClr val="1D1D1B"/>
                </a:solidFill>
                <a:latin typeface="robotoregular"/>
              </a:rPr>
              <a:t>6) Предвыборная </a:t>
            </a:r>
            <a:r>
              <a:rPr lang="ru-RU" sz="3300" b="1" dirty="0" smtClean="0">
                <a:solidFill>
                  <a:srgbClr val="1D1D1B"/>
                </a:solidFill>
                <a:latin typeface="robotoregular"/>
              </a:rPr>
              <a:t>агитация</a:t>
            </a:r>
            <a:endParaRPr lang="ru-RU" sz="3300" b="1" dirty="0">
              <a:solidFill>
                <a:srgbClr val="1D1D1B"/>
              </a:solidFill>
              <a:latin typeface="robotoregular"/>
            </a:endParaRPr>
          </a:p>
          <a:p>
            <a:pPr marL="0" indent="0">
              <a:buNone/>
            </a:pPr>
            <a:r>
              <a:rPr lang="ru-RU" sz="3300" b="1" dirty="0">
                <a:solidFill>
                  <a:srgbClr val="1D1D1B"/>
                </a:solidFill>
                <a:latin typeface="robotoregular"/>
              </a:rPr>
              <a:t>7) </a:t>
            </a:r>
            <a:r>
              <a:rPr lang="ru-RU" sz="3300" b="1" dirty="0" smtClean="0">
                <a:solidFill>
                  <a:srgbClr val="1D1D1B"/>
                </a:solidFill>
                <a:latin typeface="robotoregular"/>
              </a:rPr>
              <a:t>Голосование</a:t>
            </a:r>
            <a:endParaRPr lang="ru-RU" sz="3300" b="1" dirty="0">
              <a:solidFill>
                <a:srgbClr val="1D1D1B"/>
              </a:solidFill>
              <a:latin typeface="robotoregular"/>
            </a:endParaRPr>
          </a:p>
          <a:p>
            <a:pPr marL="0" indent="0">
              <a:buNone/>
            </a:pPr>
            <a:r>
              <a:rPr lang="ru-RU" sz="3300" b="1" dirty="0">
                <a:solidFill>
                  <a:srgbClr val="1D1D1B"/>
                </a:solidFill>
                <a:latin typeface="robotoregular"/>
              </a:rPr>
              <a:t>8) Подсчет голосов и определение результатов </a:t>
            </a:r>
            <a:r>
              <a:rPr lang="ru-RU" sz="3300" b="1" dirty="0" smtClean="0">
                <a:solidFill>
                  <a:srgbClr val="1D1D1B"/>
                </a:solidFill>
                <a:latin typeface="robotoregular"/>
              </a:rPr>
              <a:t>выборов</a:t>
            </a:r>
            <a:endParaRPr lang="ru-RU" sz="3300" b="1" dirty="0">
              <a:solidFill>
                <a:srgbClr val="1D1D1B"/>
              </a:solidFill>
              <a:latin typeface="robotoregular"/>
            </a:endParaRPr>
          </a:p>
          <a:p>
            <a:pPr marL="0" indent="0">
              <a:buNone/>
            </a:pPr>
            <a:r>
              <a:rPr lang="ru-RU" sz="3300" b="1" dirty="0">
                <a:solidFill>
                  <a:srgbClr val="1D1D1B"/>
                </a:solidFill>
                <a:latin typeface="robotobold"/>
              </a:rPr>
              <a:t>Выборы назначаются органами власти соответствующего уровня:</a:t>
            </a:r>
            <a:r>
              <a:rPr lang="ru-RU" sz="3300" b="1" dirty="0">
                <a:solidFill>
                  <a:srgbClr val="1D1D1B"/>
                </a:solidFill>
                <a:latin typeface="robotoregular"/>
              </a:rPr>
              <a:t> выборы Президента РФ </a:t>
            </a:r>
            <a:r>
              <a:rPr lang="ru-RU" sz="3300" b="1" dirty="0" smtClean="0">
                <a:solidFill>
                  <a:srgbClr val="1D1D1B"/>
                </a:solidFill>
                <a:latin typeface="robotoregular"/>
              </a:rPr>
              <a:t>– Совет Федерации РФ, </a:t>
            </a:r>
            <a:r>
              <a:rPr lang="ru-RU" sz="3300" b="1" dirty="0">
                <a:solidFill>
                  <a:srgbClr val="1D1D1B"/>
                </a:solidFill>
                <a:latin typeface="robotoregular"/>
              </a:rPr>
              <a:t>Государственной Думы - Президент РФ, представительного органа субъекта РФ - глава субъекта РФ, высшего должностного лица субъекта РФ - представительный орган этого субъекта </a:t>
            </a:r>
            <a:r>
              <a:rPr lang="ru-RU" sz="3300" b="1" dirty="0" smtClean="0">
                <a:solidFill>
                  <a:srgbClr val="1D1D1B"/>
                </a:solidFill>
                <a:latin typeface="robotoregular"/>
              </a:rPr>
              <a:t>России</a:t>
            </a:r>
            <a:endParaRPr lang="ru-RU" sz="3300" b="1" dirty="0">
              <a:solidFill>
                <a:srgbClr val="1D1D1B"/>
              </a:solidFill>
              <a:latin typeface="robotoregular"/>
            </a:endParaRPr>
          </a:p>
          <a:p>
            <a:endParaRPr lang="ru-RU" dirty="0"/>
          </a:p>
        </p:txBody>
      </p:sp>
    </p:spTree>
    <p:extLst>
      <p:ext uri="{BB962C8B-B14F-4D97-AF65-F5344CB8AC3E}">
        <p14:creationId xmlns:p14="http://schemas.microsoft.com/office/powerpoint/2010/main" val="2797220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000" y="234000"/>
            <a:ext cx="10342800" cy="1325563"/>
          </a:xfrm>
        </p:spPr>
        <p:txBody>
          <a:bodyPr>
            <a:normAutofit fontScale="90000"/>
          </a:bodyPr>
          <a:lstStyle/>
          <a:p>
            <a:r>
              <a:rPr lang="ru-RU" dirty="0"/>
              <a:t>Виды избирательных округов</a:t>
            </a:r>
            <a:r>
              <a:rPr lang="ru-RU" b="0" dirty="0">
                <a:solidFill>
                  <a:srgbClr val="202020"/>
                </a:solidFill>
                <a:latin typeface="PT Sans Bold"/>
              </a:rPr>
              <a:t/>
            </a:r>
            <a:br>
              <a:rPr lang="ru-RU" b="0" dirty="0">
                <a:solidFill>
                  <a:srgbClr val="202020"/>
                </a:solidFill>
                <a:latin typeface="PT Sans Bold"/>
              </a:rPr>
            </a:br>
            <a:endParaRPr lang="ru-RU" dirty="0"/>
          </a:p>
        </p:txBody>
      </p:sp>
      <p:sp>
        <p:nvSpPr>
          <p:cNvPr id="3" name="Объект 2"/>
          <p:cNvSpPr>
            <a:spLocks noGrp="1"/>
          </p:cNvSpPr>
          <p:nvPr>
            <p:ph idx="1"/>
          </p:nvPr>
        </p:nvSpPr>
        <p:spPr>
          <a:xfrm>
            <a:off x="0" y="1809000"/>
            <a:ext cx="12081000" cy="4815000"/>
          </a:xfrm>
        </p:spPr>
        <p:txBody>
          <a:bodyPr>
            <a:normAutofit fontScale="92500" lnSpcReduction="20000"/>
          </a:bodyPr>
          <a:lstStyle/>
          <a:p>
            <a:r>
              <a:rPr lang="ru-RU" b="1" u="sng" dirty="0">
                <a:solidFill>
                  <a:srgbClr val="7030A0"/>
                </a:solidFill>
              </a:rPr>
              <a:t>Единый избирательный округ </a:t>
            </a:r>
            <a:r>
              <a:rPr lang="ru-RU" b="1" dirty="0">
                <a:solidFill>
                  <a:srgbClr val="202020"/>
                </a:solidFill>
              </a:rPr>
              <a:t>– избирательный округ, включающий в себя всю территорию, на которой производятся выборы. По единым избирательным округам избирается высшее должное лицо (президент РФ, глава субъекта РФ, глава муниципального образования). Также по единым избирательным округам проводятся выборы депутатов в представительный орган по пропорциональной избирательной системе.</a:t>
            </a:r>
          </a:p>
          <a:p>
            <a:r>
              <a:rPr lang="ru-RU" b="1" u="sng" dirty="0">
                <a:solidFill>
                  <a:srgbClr val="7030A0"/>
                </a:solidFill>
              </a:rPr>
              <a:t>Одномандатный избирательный округ </a:t>
            </a:r>
            <a:r>
              <a:rPr lang="ru-RU" b="1" dirty="0">
                <a:solidFill>
                  <a:srgbClr val="202020"/>
                </a:solidFill>
              </a:rPr>
              <a:t>– избирательный округ, от которого избирается один депутат. Голосование должно организовываться по системе относительного или абсолютного большинства.</a:t>
            </a:r>
          </a:p>
          <a:p>
            <a:r>
              <a:rPr lang="ru-RU" b="1" u="sng" dirty="0">
                <a:solidFill>
                  <a:srgbClr val="7030A0"/>
                </a:solidFill>
              </a:rPr>
              <a:t>Многомандатный избирательный округ </a:t>
            </a:r>
            <a:r>
              <a:rPr lang="ru-RU" b="1" dirty="0">
                <a:solidFill>
                  <a:srgbClr val="202020"/>
                </a:solidFill>
              </a:rPr>
              <a:t>– избирательный округ, от которого избирается два и/или более депутатов. Если избираются только два депутата, такой многомандатный избирательный округ называют еще двухмандатный. За каждого депутата избиратели голосуют персонально. Голосование может быть организовано по блоковой системе, системе единственного непередаваемого голоса и системе ограниченного вотума.</a:t>
            </a:r>
          </a:p>
          <a:p>
            <a:endParaRPr lang="ru-RU" dirty="0"/>
          </a:p>
        </p:txBody>
      </p:sp>
    </p:spTree>
    <p:extLst>
      <p:ext uri="{BB962C8B-B14F-4D97-AF65-F5344CB8AC3E}">
        <p14:creationId xmlns:p14="http://schemas.microsoft.com/office/powerpoint/2010/main" val="328653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70869"/>
            <a:ext cx="10439999" cy="5723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145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9000"/>
            <a:ext cx="10578184" cy="54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711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11000" y="1854000"/>
            <a:ext cx="11925000" cy="4815000"/>
          </a:xfrm>
        </p:spPr>
        <p:txBody>
          <a:bodyPr>
            <a:normAutofit fontScale="92500" lnSpcReduction="10000"/>
          </a:bodyPr>
          <a:lstStyle/>
          <a:p>
            <a:pPr marL="0" indent="0">
              <a:buNone/>
            </a:pPr>
            <a:r>
              <a:rPr lang="ru-RU" b="1" dirty="0">
                <a:solidFill>
                  <a:srgbClr val="7030A0"/>
                </a:solidFill>
              </a:rPr>
              <a:t>В государстве Ч. принят закон о выборах. Найдите в приведенном списке факты, которые свидетельствуют об утверждении в государстве мажоритарной избирательной системы. Запишите цифры, под которым они указаны.</a:t>
            </a:r>
          </a:p>
          <a:p>
            <a:pPr marL="0" indent="0">
              <a:buNone/>
            </a:pPr>
            <a:r>
              <a:rPr lang="ru-RU" b="1" dirty="0">
                <a:solidFill>
                  <a:srgbClr val="1D1D1B"/>
                </a:solidFill>
              </a:rPr>
              <a:t>1) Установлено всеобщее, равное, прямое и избирательное право</a:t>
            </a:r>
          </a:p>
          <a:p>
            <a:pPr marL="0" indent="0">
              <a:buNone/>
            </a:pPr>
            <a:r>
              <a:rPr lang="ru-RU" b="1" dirty="0">
                <a:solidFill>
                  <a:srgbClr val="1D1D1B"/>
                </a:solidFill>
              </a:rPr>
              <a:t>2) Баллотироваться могут только члены политических партий и независимые кандидаты - граждане данного государства</a:t>
            </a:r>
          </a:p>
          <a:p>
            <a:pPr marL="0" indent="0">
              <a:buNone/>
            </a:pPr>
            <a:r>
              <a:rPr lang="ru-RU" b="1" dirty="0">
                <a:solidFill>
                  <a:srgbClr val="1D1D1B"/>
                </a:solidFill>
              </a:rPr>
              <a:t>3) Депутаты нижней палаты парламента должны получить большинство голосов избирателей в своем избирательном округе</a:t>
            </a:r>
          </a:p>
          <a:p>
            <a:pPr marL="0" indent="0">
              <a:buNone/>
            </a:pPr>
            <a:r>
              <a:rPr lang="ru-RU" b="1" dirty="0">
                <a:solidFill>
                  <a:srgbClr val="1D1D1B"/>
                </a:solidFill>
              </a:rPr>
              <a:t>4) Выборы главы государства и парламента осуществляются регулярно и обязательно на альтернативной основе</a:t>
            </a:r>
          </a:p>
          <a:p>
            <a:pPr marL="0" indent="0">
              <a:buNone/>
            </a:pPr>
            <a:r>
              <a:rPr lang="ru-RU" b="1" dirty="0">
                <a:solidFill>
                  <a:srgbClr val="1D1D1B"/>
                </a:solidFill>
              </a:rPr>
              <a:t>5) Установлен семипроцентный избирательный барьер</a:t>
            </a:r>
          </a:p>
          <a:p>
            <a:pPr marL="0" indent="0">
              <a:buNone/>
            </a:pPr>
            <a:r>
              <a:rPr lang="ru-RU" b="1" dirty="0">
                <a:solidFill>
                  <a:srgbClr val="1D1D1B"/>
                </a:solidFill>
              </a:rPr>
              <a:t>6) Проводятся выборы местного самоуправления</a:t>
            </a:r>
          </a:p>
          <a:p>
            <a:endParaRPr lang="ru-RU" dirty="0"/>
          </a:p>
        </p:txBody>
      </p:sp>
    </p:spTree>
    <p:extLst>
      <p:ext uri="{BB962C8B-B14F-4D97-AF65-F5344CB8AC3E}">
        <p14:creationId xmlns:p14="http://schemas.microsoft.com/office/powerpoint/2010/main" val="1862761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11000" y="2034000"/>
            <a:ext cx="12081000" cy="4097963"/>
          </a:xfrm>
        </p:spPr>
        <p:txBody>
          <a:bodyPr>
            <a:normAutofit fontScale="92500" lnSpcReduction="20000"/>
          </a:bodyPr>
          <a:lstStyle/>
          <a:p>
            <a:pPr marL="0" indent="0">
              <a:buNone/>
            </a:pPr>
            <a:r>
              <a:rPr lang="ru-RU" b="1" dirty="0">
                <a:solidFill>
                  <a:srgbClr val="7030A0"/>
                </a:solidFill>
              </a:rPr>
              <a:t>Соотнесите принципы избирательной системы и их </a:t>
            </a:r>
            <a:r>
              <a:rPr lang="ru-RU" b="1" dirty="0" smtClean="0">
                <a:solidFill>
                  <a:srgbClr val="7030A0"/>
                </a:solidFill>
              </a:rPr>
              <a:t>содержание:</a:t>
            </a:r>
            <a:endParaRPr lang="ru-RU" b="1" dirty="0">
              <a:solidFill>
                <a:srgbClr val="7030A0"/>
              </a:solidFill>
            </a:endParaRPr>
          </a:p>
          <a:p>
            <a:r>
              <a:rPr lang="ru-RU" b="1" dirty="0">
                <a:solidFill>
                  <a:srgbClr val="1D1D1B"/>
                </a:solidFill>
              </a:rPr>
              <a:t>избиратель свободно выражает свою волю, которая остается неизвестной для каких бы то ни было физических и юридических лиц</a:t>
            </a:r>
          </a:p>
          <a:p>
            <a:r>
              <a:rPr lang="ru-RU" b="1" dirty="0">
                <a:solidFill>
                  <a:srgbClr val="1D1D1B"/>
                </a:solidFill>
              </a:rPr>
              <a:t>одинаковая для каждого гражданина возможность быть субъектом права, избирать и быть избранным, осуществлять необходимые избирательные действия</a:t>
            </a:r>
          </a:p>
          <a:p>
            <a:r>
              <a:rPr lang="ru-RU" b="1" dirty="0">
                <a:solidFill>
                  <a:srgbClr val="1D1D1B"/>
                </a:solidFill>
              </a:rPr>
              <a:t>гражданин, достигший 18-ти летнего возраста, вправе избирать, участвовать избирательных действиях, а по достижении возраста, быть избранным</a:t>
            </a:r>
          </a:p>
          <a:p>
            <a:r>
              <a:rPr lang="ru-RU" b="1" dirty="0">
                <a:solidFill>
                  <a:srgbClr val="1D1D1B"/>
                </a:solidFill>
              </a:rPr>
              <a:t>выборные лица избираются непосредственно в тот орган, в который проходят выборы, минуя промежуточные </a:t>
            </a:r>
            <a:r>
              <a:rPr lang="ru-RU" b="1" dirty="0" smtClean="0">
                <a:solidFill>
                  <a:srgbClr val="1D1D1B"/>
                </a:solidFill>
              </a:rPr>
              <a:t>инстанции</a:t>
            </a:r>
          </a:p>
          <a:p>
            <a:r>
              <a:rPr lang="ru-RU" b="1" dirty="0">
                <a:solidFill>
                  <a:srgbClr val="7030A0"/>
                </a:solidFill>
              </a:rPr>
              <a:t>всеобщее избирательное право</a:t>
            </a:r>
            <a:r>
              <a:rPr lang="ru-RU" b="1" dirty="0" smtClean="0">
                <a:solidFill>
                  <a:srgbClr val="7030A0"/>
                </a:solidFill>
              </a:rPr>
              <a:t>, равное </a:t>
            </a:r>
            <a:r>
              <a:rPr lang="ru-RU" b="1" dirty="0">
                <a:solidFill>
                  <a:srgbClr val="7030A0"/>
                </a:solidFill>
              </a:rPr>
              <a:t>избирательное право</a:t>
            </a:r>
            <a:r>
              <a:rPr lang="ru-RU" b="1" dirty="0" smtClean="0">
                <a:solidFill>
                  <a:srgbClr val="7030A0"/>
                </a:solidFill>
              </a:rPr>
              <a:t>, прямые </a:t>
            </a:r>
            <a:r>
              <a:rPr lang="ru-RU" b="1" dirty="0">
                <a:solidFill>
                  <a:srgbClr val="7030A0"/>
                </a:solidFill>
              </a:rPr>
              <a:t>выборы</a:t>
            </a:r>
            <a:r>
              <a:rPr lang="ru-RU" b="1" dirty="0" smtClean="0">
                <a:solidFill>
                  <a:srgbClr val="7030A0"/>
                </a:solidFill>
              </a:rPr>
              <a:t>, тайное голосование</a:t>
            </a:r>
            <a:endParaRPr lang="ru-RU" b="1" dirty="0">
              <a:solidFill>
                <a:srgbClr val="7030A0"/>
              </a:solidFill>
            </a:endParaRPr>
          </a:p>
          <a:p>
            <a:endParaRPr lang="ru-RU" dirty="0"/>
          </a:p>
        </p:txBody>
      </p:sp>
    </p:spTree>
    <p:extLst>
      <p:ext uri="{BB962C8B-B14F-4D97-AF65-F5344CB8AC3E}">
        <p14:creationId xmlns:p14="http://schemas.microsoft.com/office/powerpoint/2010/main" val="245779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66000" y="1854000"/>
            <a:ext cx="11970000" cy="4725000"/>
          </a:xfrm>
        </p:spPr>
        <p:txBody>
          <a:bodyPr/>
          <a:lstStyle/>
          <a:p>
            <a:pPr marL="0" indent="0">
              <a:buNone/>
            </a:pPr>
            <a:r>
              <a:rPr lang="ru-RU" b="1" dirty="0">
                <a:solidFill>
                  <a:srgbClr val="7030A0"/>
                </a:solidFill>
              </a:rPr>
              <a:t>Соотнесите виды избирательных систем и их </a:t>
            </a:r>
            <a:r>
              <a:rPr lang="ru-RU" b="1" dirty="0" smtClean="0">
                <a:solidFill>
                  <a:srgbClr val="7030A0"/>
                </a:solidFill>
              </a:rPr>
              <a:t>содержание:</a:t>
            </a:r>
            <a:endParaRPr lang="ru-RU" b="1" dirty="0">
              <a:solidFill>
                <a:srgbClr val="7030A0"/>
              </a:solidFill>
            </a:endParaRPr>
          </a:p>
          <a:p>
            <a:r>
              <a:rPr lang="ru-RU" b="1" dirty="0">
                <a:solidFill>
                  <a:srgbClr val="1D1D1B"/>
                </a:solidFill>
              </a:rPr>
              <a:t>Места в парламенте распределяются между политическими партиями в соответствии с количеством набранных голосов</a:t>
            </a:r>
          </a:p>
          <a:p>
            <a:r>
              <a:rPr lang="ru-RU" b="1" dirty="0">
                <a:solidFill>
                  <a:srgbClr val="1D1D1B"/>
                </a:solidFill>
              </a:rPr>
              <a:t>Часть депутатов избирается в округах по мажоритарной системе, а остальные избираются по партийным спискам по пропорциональной системе</a:t>
            </a:r>
          </a:p>
          <a:p>
            <a:r>
              <a:rPr lang="ru-RU" b="1" dirty="0">
                <a:solidFill>
                  <a:srgbClr val="1D1D1B"/>
                </a:solidFill>
              </a:rPr>
              <a:t>в выборах участвуют отдельные граждане, как выдвинутые партией, так и беспартийные, избранным считается тот, за кого было подано больше голосов</a:t>
            </a:r>
          </a:p>
          <a:p>
            <a:r>
              <a:rPr lang="ru-RU" b="1" dirty="0" smtClean="0">
                <a:solidFill>
                  <a:srgbClr val="7030A0"/>
                </a:solidFill>
              </a:rPr>
              <a:t>мажоритарная, пропорциональная, смешанная</a:t>
            </a:r>
            <a:endParaRPr lang="ru-RU" b="1" dirty="0">
              <a:solidFill>
                <a:srgbClr val="7030A0"/>
              </a:solidFill>
            </a:endParaRPr>
          </a:p>
        </p:txBody>
      </p:sp>
    </p:spTree>
    <p:extLst>
      <p:ext uri="{BB962C8B-B14F-4D97-AF65-F5344CB8AC3E}">
        <p14:creationId xmlns:p14="http://schemas.microsoft.com/office/powerpoint/2010/main" val="399841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92" r="1147"/>
          <a:stretch/>
        </p:blipFill>
        <p:spPr bwMode="auto">
          <a:xfrm>
            <a:off x="0" y="1809000"/>
            <a:ext cx="11160000" cy="486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Прямая соединительная линия 4"/>
          <p:cNvCxnSpPr/>
          <p:nvPr/>
        </p:nvCxnSpPr>
        <p:spPr>
          <a:xfrm>
            <a:off x="9156000" y="6039000"/>
            <a:ext cx="2004000" cy="45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696000" y="6264000"/>
            <a:ext cx="7650000" cy="90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60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50"/>
          <a:stretch/>
        </p:blipFill>
        <p:spPr bwMode="auto">
          <a:xfrm>
            <a:off x="2581" y="2183144"/>
            <a:ext cx="12078419" cy="4018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131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ПЛАН</a:t>
            </a:r>
            <a:endParaRPr lang="ru-RU" dirty="0"/>
          </a:p>
        </p:txBody>
      </p:sp>
      <p:sp>
        <p:nvSpPr>
          <p:cNvPr id="3" name="Объект 2"/>
          <p:cNvSpPr>
            <a:spLocks noGrp="1"/>
          </p:cNvSpPr>
          <p:nvPr>
            <p:ph idx="1"/>
          </p:nvPr>
        </p:nvSpPr>
        <p:spPr/>
        <p:txBody>
          <a:bodyPr/>
          <a:lstStyle/>
          <a:p>
            <a:r>
              <a:rPr lang="ru-RU" b="1" dirty="0" smtClean="0">
                <a:solidFill>
                  <a:srgbClr val="7030A0"/>
                </a:solidFill>
              </a:rPr>
              <a:t>Избирательные системы и избирательный процесс</a:t>
            </a:r>
          </a:p>
          <a:p>
            <a:r>
              <a:rPr lang="ru-RU" b="1" dirty="0" smtClean="0">
                <a:solidFill>
                  <a:srgbClr val="7030A0"/>
                </a:solidFill>
              </a:rPr>
              <a:t>Практикум по теме</a:t>
            </a:r>
          </a:p>
          <a:p>
            <a:r>
              <a:rPr lang="ru-RU" b="1" dirty="0" smtClean="0">
                <a:solidFill>
                  <a:srgbClr val="7030A0"/>
                </a:solidFill>
              </a:rPr>
              <a:t>Правовое государство и демократия (задание к тексту)</a:t>
            </a:r>
          </a:p>
          <a:p>
            <a:r>
              <a:rPr lang="ru-RU" b="1" dirty="0" smtClean="0">
                <a:solidFill>
                  <a:srgbClr val="7030A0"/>
                </a:solidFill>
              </a:rPr>
              <a:t>Теория права: основные ошибки и практика</a:t>
            </a:r>
          </a:p>
          <a:p>
            <a:pPr marL="514350" indent="-514350">
              <a:buFont typeface="+mj-lt"/>
              <a:buAutoNum type="alphaLcParenR"/>
            </a:pPr>
            <a:r>
              <a:rPr lang="ru-RU" b="1" dirty="0" smtClean="0">
                <a:solidFill>
                  <a:srgbClr val="7030A0"/>
                </a:solidFill>
              </a:rPr>
              <a:t>Система права</a:t>
            </a:r>
          </a:p>
          <a:p>
            <a:pPr marL="514350" indent="-514350">
              <a:buFont typeface="+mj-lt"/>
              <a:buAutoNum type="alphaLcParenR"/>
            </a:pPr>
            <a:r>
              <a:rPr lang="ru-RU" b="1" dirty="0" smtClean="0">
                <a:solidFill>
                  <a:srgbClr val="7030A0"/>
                </a:solidFill>
              </a:rPr>
              <a:t>Частное и публичное право</a:t>
            </a:r>
          </a:p>
          <a:p>
            <a:pPr marL="514350" indent="-514350">
              <a:buFont typeface="+mj-lt"/>
              <a:buAutoNum type="alphaLcParenR"/>
            </a:pPr>
            <a:r>
              <a:rPr lang="ru-RU" b="1" dirty="0" smtClean="0">
                <a:solidFill>
                  <a:srgbClr val="7030A0"/>
                </a:solidFill>
              </a:rPr>
              <a:t>Источники права</a:t>
            </a:r>
          </a:p>
          <a:p>
            <a:endParaRPr lang="ru-RU" dirty="0" smtClean="0"/>
          </a:p>
          <a:p>
            <a:endParaRPr lang="ru-RU" dirty="0" smtClean="0"/>
          </a:p>
          <a:p>
            <a:endParaRPr lang="ru-RU" dirty="0"/>
          </a:p>
        </p:txBody>
      </p:sp>
    </p:spTree>
    <p:extLst>
      <p:ext uri="{BB962C8B-B14F-4D97-AF65-F5344CB8AC3E}">
        <p14:creationId xmlns:p14="http://schemas.microsoft.com/office/powerpoint/2010/main" val="6253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00" r="971"/>
          <a:stretch/>
        </p:blipFill>
        <p:spPr bwMode="auto">
          <a:xfrm>
            <a:off x="0" y="1386391"/>
            <a:ext cx="10530001" cy="5462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784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47"/>
          <a:stretch/>
        </p:blipFill>
        <p:spPr bwMode="auto">
          <a:xfrm>
            <a:off x="85856" y="2034000"/>
            <a:ext cx="12093153" cy="400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00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51" y="13940"/>
            <a:ext cx="10980000" cy="1325563"/>
          </a:xfrm>
        </p:spPr>
        <p:txBody>
          <a:bodyPr>
            <a:normAutofit fontScale="90000"/>
          </a:bodyPr>
          <a:lstStyle/>
          <a:p>
            <a:r>
              <a:rPr lang="ru-RU" dirty="0" smtClean="0"/>
              <a:t>Правовое государство и демократия</a:t>
            </a:r>
            <a:endParaRPr lang="ru-RU"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32" r="1439"/>
          <a:stretch/>
        </p:blipFill>
        <p:spPr bwMode="auto">
          <a:xfrm>
            <a:off x="94256" y="2259000"/>
            <a:ext cx="12102460" cy="3077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Прямая соединительная линия 3"/>
          <p:cNvCxnSpPr/>
          <p:nvPr/>
        </p:nvCxnSpPr>
        <p:spPr>
          <a:xfrm>
            <a:off x="8301000" y="4374000"/>
            <a:ext cx="3735000" cy="90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921000" y="4644000"/>
            <a:ext cx="8370000" cy="90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9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Теория права</a:t>
            </a:r>
            <a:endParaRPr lang="ru-RU" dirty="0"/>
          </a:p>
        </p:txBody>
      </p:sp>
      <p:sp>
        <p:nvSpPr>
          <p:cNvPr id="3" name="Объект 2"/>
          <p:cNvSpPr>
            <a:spLocks noGrp="1"/>
          </p:cNvSpPr>
          <p:nvPr>
            <p:ph idx="1"/>
          </p:nvPr>
        </p:nvSpPr>
        <p:spPr>
          <a:xfrm>
            <a:off x="0" y="1809000"/>
            <a:ext cx="12081000" cy="4725000"/>
          </a:xfrm>
        </p:spPr>
        <p:txBody>
          <a:bodyPr>
            <a:normAutofit/>
          </a:bodyPr>
          <a:lstStyle/>
          <a:p>
            <a:pPr marL="0" indent="0" algn="ctr">
              <a:lnSpc>
                <a:spcPct val="150000"/>
              </a:lnSpc>
              <a:spcAft>
                <a:spcPts val="2250"/>
              </a:spcAft>
              <a:buNone/>
            </a:pPr>
            <a:r>
              <a:rPr lang="ru-RU" sz="2400" b="1" u="sng" dirty="0">
                <a:solidFill>
                  <a:srgbClr val="FF0000"/>
                </a:solidFill>
                <a:ea typeface="Times New Roman"/>
                <a:cs typeface="Times New Roman"/>
              </a:rPr>
              <a:t>НЕ ПУТАЙТЕ ПОНЯТИЯ:</a:t>
            </a:r>
            <a:endParaRPr lang="ru-RU" sz="2400" b="1" u="sng" dirty="0">
              <a:solidFill>
                <a:srgbClr val="FF0000"/>
              </a:solidFill>
              <a:ea typeface="Calibri"/>
              <a:cs typeface="Times New Roman"/>
            </a:endParaRPr>
          </a:p>
          <a:p>
            <a:pPr algn="just">
              <a:lnSpc>
                <a:spcPct val="150000"/>
              </a:lnSpc>
              <a:spcAft>
                <a:spcPts val="2250"/>
              </a:spcAft>
            </a:pPr>
            <a:r>
              <a:rPr lang="ru-RU" sz="2000" b="1" dirty="0">
                <a:solidFill>
                  <a:srgbClr val="7030A0"/>
                </a:solidFill>
                <a:ea typeface="Times New Roman"/>
                <a:cs typeface="Times New Roman"/>
              </a:rPr>
              <a:t>Система права </a:t>
            </a:r>
            <a:r>
              <a:rPr lang="ru-RU" sz="2000" b="1" dirty="0">
                <a:solidFill>
                  <a:srgbClr val="555555"/>
                </a:solidFill>
                <a:ea typeface="Times New Roman"/>
                <a:cs typeface="Times New Roman"/>
              </a:rPr>
              <a:t>— </a:t>
            </a:r>
            <a:r>
              <a:rPr lang="ru-RU" sz="2000" b="1" dirty="0">
                <a:solidFill>
                  <a:schemeClr val="tx1"/>
                </a:solidFill>
                <a:ea typeface="Times New Roman"/>
                <a:cs typeface="Times New Roman"/>
              </a:rPr>
              <a:t>это его внутренняя организация, выражающаяся в единстве и взаимодействии разнообразных, относительно самостоятельных его </a:t>
            </a:r>
            <a:r>
              <a:rPr lang="ru-RU" sz="2000" b="1" dirty="0" smtClean="0">
                <a:solidFill>
                  <a:schemeClr val="tx1"/>
                </a:solidFill>
                <a:ea typeface="Times New Roman"/>
                <a:cs typeface="Times New Roman"/>
              </a:rPr>
              <a:t>элементов</a:t>
            </a:r>
            <a:endParaRPr lang="ru-RU" sz="2000" b="1" dirty="0">
              <a:solidFill>
                <a:schemeClr val="tx1"/>
              </a:solidFill>
              <a:ea typeface="Calibri"/>
              <a:cs typeface="Times New Roman"/>
            </a:endParaRPr>
          </a:p>
          <a:p>
            <a:pPr algn="just">
              <a:lnSpc>
                <a:spcPct val="150000"/>
              </a:lnSpc>
              <a:spcAft>
                <a:spcPts val="2250"/>
              </a:spcAft>
            </a:pPr>
            <a:r>
              <a:rPr lang="ru-RU" sz="2000" b="1" dirty="0">
                <a:solidFill>
                  <a:srgbClr val="7030A0"/>
                </a:solidFill>
                <a:ea typeface="Times New Roman"/>
                <a:cs typeface="Times New Roman"/>
              </a:rPr>
              <a:t>Правовая система </a:t>
            </a:r>
            <a:r>
              <a:rPr lang="ru-RU" sz="2000" b="1" dirty="0">
                <a:solidFill>
                  <a:srgbClr val="555555"/>
                </a:solidFill>
                <a:ea typeface="Times New Roman"/>
                <a:cs typeface="Times New Roman"/>
              </a:rPr>
              <a:t>  </a:t>
            </a:r>
            <a:r>
              <a:rPr lang="ru-RU" sz="2000" b="1" dirty="0">
                <a:solidFill>
                  <a:schemeClr val="tx1"/>
                </a:solidFill>
                <a:ea typeface="Times New Roman"/>
                <a:cs typeface="Times New Roman"/>
              </a:rPr>
              <a:t>— вся правовая жизнь страны, вся правовая организация общества. Категория «правовая система» гораздо шире, чем понятие «система права», поскольку она характеризует не только систему права, но и все правовое развитие конкретной страны, в том числе структуру законодательства — систему </a:t>
            </a:r>
            <a:r>
              <a:rPr lang="ru-RU" sz="2000" b="1" dirty="0" smtClean="0">
                <a:solidFill>
                  <a:schemeClr val="tx1"/>
                </a:solidFill>
                <a:ea typeface="Times New Roman"/>
                <a:cs typeface="Times New Roman"/>
              </a:rPr>
              <a:t>законодательства</a:t>
            </a:r>
            <a:endParaRPr lang="ru-RU" sz="2000" b="1" dirty="0">
              <a:solidFill>
                <a:schemeClr val="tx1"/>
              </a:solidFill>
              <a:ea typeface="Calibri"/>
              <a:cs typeface="Times New Roman"/>
            </a:endParaRPr>
          </a:p>
        </p:txBody>
      </p:sp>
    </p:spTree>
    <p:extLst>
      <p:ext uri="{BB962C8B-B14F-4D97-AF65-F5344CB8AC3E}">
        <p14:creationId xmlns:p14="http://schemas.microsoft.com/office/powerpoint/2010/main" val="163690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4000"/>
            <a:ext cx="11229975"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800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5" y="1981200"/>
            <a:ext cx="12205313" cy="31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107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108" r="902" b="4988"/>
          <a:stretch/>
        </p:blipFill>
        <p:spPr bwMode="auto">
          <a:xfrm>
            <a:off x="284242" y="1846549"/>
            <a:ext cx="11907758" cy="4769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вал 2"/>
          <p:cNvSpPr/>
          <p:nvPr/>
        </p:nvSpPr>
        <p:spPr>
          <a:xfrm>
            <a:off x="5061000" y="1576800"/>
            <a:ext cx="23400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 name="Прямая соединительная линия 4"/>
          <p:cNvCxnSpPr/>
          <p:nvPr/>
        </p:nvCxnSpPr>
        <p:spPr>
          <a:xfrm>
            <a:off x="6816000" y="3699000"/>
            <a:ext cx="315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6951000" y="5364000"/>
            <a:ext cx="3015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7941000" y="3114000"/>
            <a:ext cx="1080000"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6238121" y="4869000"/>
            <a:ext cx="0" cy="1080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94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246000" y="2034000"/>
            <a:ext cx="11730600" cy="4097963"/>
          </a:xfrm>
        </p:spPr>
        <p:txBody>
          <a:bodyPr/>
          <a:lstStyle/>
          <a:p>
            <a:r>
              <a:rPr lang="ru-RU" b="1" u="sng" dirty="0">
                <a:solidFill>
                  <a:srgbClr val="7030A0"/>
                </a:solidFill>
              </a:rPr>
              <a:t>Институт права или правовой институт </a:t>
            </a:r>
            <a:r>
              <a:rPr lang="ru-RU" b="1" dirty="0">
                <a:solidFill>
                  <a:srgbClr val="000000"/>
                </a:solidFill>
              </a:rPr>
              <a:t>— это совокупность юридических норм, </a:t>
            </a:r>
            <a:r>
              <a:rPr lang="ru-RU" b="1" dirty="0" smtClean="0">
                <a:solidFill>
                  <a:srgbClr val="000000"/>
                </a:solidFill>
              </a:rPr>
              <a:t>регулирующих </a:t>
            </a:r>
            <a:r>
              <a:rPr lang="ru-RU" b="1" dirty="0">
                <a:solidFill>
                  <a:srgbClr val="000000"/>
                </a:solidFill>
              </a:rPr>
              <a:t>однородные общественные отношения внутри определенной </a:t>
            </a:r>
            <a:r>
              <a:rPr lang="ru-RU" b="1" dirty="0" smtClean="0">
                <a:solidFill>
                  <a:srgbClr val="000000"/>
                </a:solidFill>
              </a:rPr>
              <a:t>отрасли </a:t>
            </a:r>
          </a:p>
          <a:p>
            <a:r>
              <a:rPr lang="ru-RU" b="1" dirty="0" smtClean="0">
                <a:solidFill>
                  <a:srgbClr val="7030A0"/>
                </a:solidFill>
              </a:rPr>
              <a:t>Например: </a:t>
            </a:r>
            <a:r>
              <a:rPr lang="ru-RU" b="1" dirty="0">
                <a:solidFill>
                  <a:srgbClr val="000000"/>
                </a:solidFill>
              </a:rPr>
              <a:t>· в трудовом праве — институт охраны труда; · в конституционном — институт гражданства; · в гражданском — институт купли-продажи, дарения, наследования; · в уголовно-процессуальном праве - институт потерпевшего, подозреваемого, </a:t>
            </a:r>
            <a:r>
              <a:rPr lang="ru-RU" b="1" dirty="0" smtClean="0">
                <a:solidFill>
                  <a:srgbClr val="000000"/>
                </a:solidFill>
              </a:rPr>
              <a:t>обвиняемого</a:t>
            </a:r>
            <a:endParaRPr lang="ru-RU" b="1" dirty="0"/>
          </a:p>
        </p:txBody>
      </p:sp>
    </p:spTree>
    <p:extLst>
      <p:ext uri="{BB962C8B-B14F-4D97-AF65-F5344CB8AC3E}">
        <p14:creationId xmlns:p14="http://schemas.microsoft.com/office/powerpoint/2010/main" val="2866075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56000" y="1764000"/>
            <a:ext cx="11970000" cy="4860000"/>
          </a:xfrm>
        </p:spPr>
        <p:txBody>
          <a:bodyPr>
            <a:noAutofit/>
          </a:bodyPr>
          <a:lstStyle/>
          <a:p>
            <a:pPr marL="0" indent="0">
              <a:lnSpc>
                <a:spcPts val="1680"/>
              </a:lnSpc>
              <a:spcAft>
                <a:spcPts val="0"/>
              </a:spcAft>
              <a:buNone/>
            </a:pPr>
            <a:r>
              <a:rPr lang="ru-RU" sz="1800" b="1" dirty="0">
                <a:solidFill>
                  <a:srgbClr val="7030A0"/>
                </a:solidFill>
                <a:ea typeface="Times New Roman"/>
                <a:cs typeface="Times New Roman"/>
              </a:rPr>
              <a:t>Выберите верные суждения о системе российского права и запишите </a:t>
            </a:r>
            <a:r>
              <a:rPr lang="ru-RU" sz="1800" b="1" u="sng" dirty="0">
                <a:solidFill>
                  <a:srgbClr val="7030A0"/>
                </a:solidFill>
                <a:ea typeface="Times New Roman"/>
                <a:cs typeface="Times New Roman"/>
              </a:rPr>
              <a:t>цифры</a:t>
            </a:r>
            <a:r>
              <a:rPr lang="ru-RU" sz="1800" b="1" dirty="0">
                <a:solidFill>
                  <a:srgbClr val="7030A0"/>
                </a:solidFill>
                <a:ea typeface="Times New Roman"/>
                <a:cs typeface="Times New Roman"/>
              </a:rPr>
              <a:t>, под которыми они указаны.</a:t>
            </a:r>
            <a:endParaRPr lang="ru-RU" sz="1800" b="1" dirty="0">
              <a:solidFill>
                <a:srgbClr val="7030A0"/>
              </a:solidFill>
              <a:ea typeface="Calibri"/>
              <a:cs typeface="Times New Roman"/>
            </a:endParaRPr>
          </a:p>
          <a:p>
            <a:pPr marL="342900" lvl="0" indent="-342900">
              <a:lnSpc>
                <a:spcPct val="115000"/>
              </a:lnSpc>
              <a:spcAft>
                <a:spcPts val="1320"/>
              </a:spcAft>
              <a:buFont typeface="+mj-lt"/>
              <a:buAutoNum type="arabicPeriod"/>
              <a:tabLst>
                <a:tab pos="457200" algn="l"/>
              </a:tabLst>
            </a:pPr>
            <a:r>
              <a:rPr lang="ru-RU" sz="1800" b="1" dirty="0">
                <a:solidFill>
                  <a:srgbClr val="000000"/>
                </a:solidFill>
                <a:ea typeface="Times New Roman"/>
                <a:cs typeface="Times New Roman"/>
              </a:rPr>
              <a:t>Отрасли материального права, в отличие от отраслей процессуального права, устанавливают порядок применения правовых норм.</a:t>
            </a:r>
            <a:endParaRPr lang="ru-RU" sz="1800" b="1" dirty="0">
              <a:ea typeface="Calibri"/>
              <a:cs typeface="Times New Roman"/>
            </a:endParaRPr>
          </a:p>
          <a:p>
            <a:pPr marL="342900" lvl="0" indent="-342900">
              <a:lnSpc>
                <a:spcPct val="115000"/>
              </a:lnSpc>
              <a:spcAft>
                <a:spcPts val="1320"/>
              </a:spcAft>
              <a:buFont typeface="+mj-lt"/>
              <a:buAutoNum type="arabicPeriod"/>
              <a:tabLst>
                <a:tab pos="457200" algn="l"/>
              </a:tabLst>
            </a:pPr>
            <a:r>
              <a:rPr lang="ru-RU" sz="1800" b="1" dirty="0">
                <a:solidFill>
                  <a:srgbClr val="000000"/>
                </a:solidFill>
                <a:ea typeface="Times New Roman"/>
                <a:cs typeface="Times New Roman"/>
              </a:rPr>
              <a:t>Уголовное право регулирует общественные отношения, связанные с совершением преступных деяний, назначением наказания и применением иных мер уголовно-правового характера.</a:t>
            </a:r>
            <a:endParaRPr lang="ru-RU" sz="1800" b="1" dirty="0">
              <a:ea typeface="Calibri"/>
              <a:cs typeface="Times New Roman"/>
            </a:endParaRPr>
          </a:p>
          <a:p>
            <a:pPr marL="342900" lvl="0" indent="-342900">
              <a:lnSpc>
                <a:spcPct val="115000"/>
              </a:lnSpc>
              <a:spcAft>
                <a:spcPts val="1320"/>
              </a:spcAft>
              <a:buFont typeface="+mj-lt"/>
              <a:buAutoNum type="arabicPeriod"/>
              <a:tabLst>
                <a:tab pos="457200" algn="l"/>
              </a:tabLst>
            </a:pPr>
            <a:r>
              <a:rPr lang="ru-RU" sz="1800" b="1" dirty="0">
                <a:solidFill>
                  <a:srgbClr val="000000"/>
                </a:solidFill>
                <a:ea typeface="Times New Roman"/>
                <a:cs typeface="Times New Roman"/>
              </a:rPr>
              <a:t>Административное право регулирует имущественные и связанные с ними личные неимущественные отношения.</a:t>
            </a:r>
            <a:endParaRPr lang="ru-RU" sz="1800" b="1" dirty="0">
              <a:ea typeface="Calibri"/>
              <a:cs typeface="Times New Roman"/>
            </a:endParaRPr>
          </a:p>
          <a:p>
            <a:pPr marL="342900" lvl="0" indent="-342900">
              <a:lnSpc>
                <a:spcPct val="115000"/>
              </a:lnSpc>
              <a:spcAft>
                <a:spcPts val="1320"/>
              </a:spcAft>
              <a:buFont typeface="+mj-lt"/>
              <a:buAutoNum type="arabicPeriod"/>
              <a:tabLst>
                <a:tab pos="457200" algn="l"/>
              </a:tabLst>
            </a:pPr>
            <a:r>
              <a:rPr lang="ru-RU" sz="1800" b="1" dirty="0">
                <a:solidFill>
                  <a:srgbClr val="000000"/>
                </a:solidFill>
                <a:ea typeface="Times New Roman"/>
                <a:cs typeface="Times New Roman"/>
              </a:rPr>
              <a:t>Гражданское право относят к частному праву.</a:t>
            </a:r>
            <a:endParaRPr lang="ru-RU" sz="1800" b="1" dirty="0">
              <a:ea typeface="Calibri"/>
              <a:cs typeface="Times New Roman"/>
            </a:endParaRPr>
          </a:p>
          <a:p>
            <a:pPr marL="342900" lvl="0" indent="-342900">
              <a:lnSpc>
                <a:spcPct val="115000"/>
              </a:lnSpc>
              <a:spcAft>
                <a:spcPts val="1000"/>
              </a:spcAft>
              <a:buFont typeface="+mj-lt"/>
              <a:buAutoNum type="arabicPeriod"/>
              <a:tabLst>
                <a:tab pos="457200" algn="l"/>
              </a:tabLst>
            </a:pPr>
            <a:r>
              <a:rPr lang="ru-RU" sz="1800" b="1" dirty="0">
                <a:solidFill>
                  <a:srgbClr val="000000"/>
                </a:solidFill>
                <a:ea typeface="Times New Roman"/>
                <a:cs typeface="Times New Roman"/>
              </a:rPr>
              <a:t>Правовой институт – совокупность норм, регулирующих определённый сегмент (сторону) однородных общественных отношений.</a:t>
            </a:r>
            <a:endParaRPr lang="ru-RU" sz="1800" b="1" dirty="0">
              <a:ea typeface="Calibri"/>
              <a:cs typeface="Times New Roman"/>
            </a:endParaRPr>
          </a:p>
          <a:p>
            <a:endParaRPr lang="ru-RU" sz="1800" b="1" dirty="0"/>
          </a:p>
        </p:txBody>
      </p:sp>
    </p:spTree>
    <p:extLst>
      <p:ext uri="{BB962C8B-B14F-4D97-AF65-F5344CB8AC3E}">
        <p14:creationId xmlns:p14="http://schemas.microsoft.com/office/powerpoint/2010/main" val="14961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6" name="Объект 5"/>
          <p:cNvGraphicFramePr>
            <a:graphicFrameLocks noGrp="1"/>
          </p:cNvGraphicFramePr>
          <p:nvPr>
            <p:ph idx="1"/>
            <p:extLst>
              <p:ext uri="{D42A27DB-BD31-4B8C-83A1-F6EECF244321}">
                <p14:modId xmlns:p14="http://schemas.microsoft.com/office/powerpoint/2010/main" val="3390889266"/>
              </p:ext>
            </p:extLst>
          </p:nvPr>
        </p:nvGraphicFramePr>
        <p:xfrm>
          <a:off x="246000" y="3024000"/>
          <a:ext cx="11790000" cy="2250000"/>
        </p:xfrm>
        <a:graphic>
          <a:graphicData uri="http://schemas.openxmlformats.org/drawingml/2006/table">
            <a:tbl>
              <a:tblPr/>
              <a:tblGrid>
                <a:gridCol w="2206133"/>
                <a:gridCol w="9583867"/>
              </a:tblGrid>
              <a:tr h="837209">
                <a:tc>
                  <a:txBody>
                    <a:bodyPr/>
                    <a:lstStyle/>
                    <a:p>
                      <a:pPr algn="ctr">
                        <a:spcAft>
                          <a:spcPts val="0"/>
                        </a:spcAft>
                      </a:pPr>
                      <a:r>
                        <a:rPr lang="ru-RU" sz="1800" b="1" dirty="0">
                          <a:effectLst/>
                          <a:latin typeface="+mn-lt"/>
                          <a:ea typeface="Times New Roman"/>
                        </a:rPr>
                        <a:t>…………….</a:t>
                      </a: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375"/>
                        </a:spcBef>
                        <a:spcAft>
                          <a:spcPts val="0"/>
                        </a:spcAft>
                      </a:pPr>
                      <a:r>
                        <a:rPr lang="ru-RU" sz="1800" b="1" dirty="0">
                          <a:solidFill>
                            <a:srgbClr val="000000"/>
                          </a:solidFill>
                          <a:effectLst/>
                          <a:latin typeface="+mn-lt"/>
                          <a:ea typeface="Times New Roman"/>
                        </a:rPr>
                        <a:t>Со­во­куп­ность от­рас­лей права, ре­гу­ли­ру­ю­щих от­но­ше­ния, свя­зан­ные с обес­пе­че­ни­ем об­ще­го или об­ще­го­су­дар­ствен­но­го интереса.</a:t>
                      </a:r>
                      <a:endParaRPr lang="ru-RU" sz="1800" b="1" dirty="0">
                        <a:effectLst/>
                        <a:latin typeface="+mn-lt"/>
                        <a:ea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12791">
                <a:tc>
                  <a:txBody>
                    <a:bodyPr/>
                    <a:lstStyle/>
                    <a:p>
                      <a:pPr algn="ctr">
                        <a:spcBef>
                          <a:spcPts val="375"/>
                        </a:spcBef>
                        <a:spcAft>
                          <a:spcPts val="0"/>
                        </a:spcAft>
                      </a:pPr>
                      <a:r>
                        <a:rPr lang="ru-RU" sz="1800" b="1">
                          <a:solidFill>
                            <a:srgbClr val="000000"/>
                          </a:solidFill>
                          <a:effectLst/>
                          <a:latin typeface="+mn-lt"/>
                          <a:ea typeface="Times New Roman"/>
                        </a:rPr>
                        <a:t>Част­ное право</a:t>
                      </a:r>
                      <a:endParaRPr lang="ru-RU" sz="1800" b="1">
                        <a:effectLst/>
                        <a:latin typeface="+mn-lt"/>
                        <a:ea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375"/>
                        </a:spcBef>
                        <a:spcAft>
                          <a:spcPts val="0"/>
                        </a:spcAft>
                      </a:pPr>
                      <a:r>
                        <a:rPr lang="ru-RU" sz="1800" b="1" dirty="0">
                          <a:solidFill>
                            <a:srgbClr val="000000"/>
                          </a:solidFill>
                          <a:effectLst/>
                          <a:latin typeface="+mn-lt"/>
                          <a:ea typeface="Times New Roman"/>
                        </a:rPr>
                        <a:t>Со­во­куп­ность от­рас­лей права, ре­гу­ли­ру­ю­щих част­ные ин­те­ре­сы, не­за­ви­си­мость и ини­ци­а­ти­ву ин­ди­ви­ду­аль­ных соб­ствен­ни­ков и объ­еди­не­ний в их иму­ще­ствен­ной де­я­тель­но­сти и в лич­ных от­но­ше­ни­ях.</a:t>
                      </a:r>
                      <a:endParaRPr lang="ru-RU" sz="1800" b="1" dirty="0">
                        <a:effectLst/>
                        <a:latin typeface="+mn-lt"/>
                        <a:ea typeface="Times New Roman"/>
                      </a:endParaRPr>
                    </a:p>
                  </a:txBody>
                  <a:tcPr marL="38100" marR="38100" marT="38100" marB="38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661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A3D8FF0-30C2-49C2-B43E-5FA1B956C926}"/>
              </a:ext>
            </a:extLst>
          </p:cNvPr>
          <p:cNvSpPr>
            <a:spLocks noGrp="1"/>
          </p:cNvSpPr>
          <p:nvPr>
            <p:ph type="title"/>
          </p:nvPr>
        </p:nvSpPr>
        <p:spPr/>
        <p:txBody>
          <a:bodyPr/>
          <a:lstStyle/>
          <a:p>
            <a:pPr algn="ctr"/>
            <a:r>
              <a:rPr lang="ru-RU" sz="4400" dirty="0">
                <a:solidFill>
                  <a:prstClr val="white"/>
                </a:solidFill>
              </a:rPr>
              <a:t>АНАЛИЗ ТИПИЧНЫХ ОШИБОК </a:t>
            </a:r>
            <a:r>
              <a:rPr lang="ru-RU" sz="4400" dirty="0" smtClean="0">
                <a:solidFill>
                  <a:prstClr val="white"/>
                </a:solidFill>
              </a:rPr>
              <a:t/>
            </a:r>
            <a:br>
              <a:rPr lang="ru-RU" sz="4400" dirty="0" smtClean="0">
                <a:solidFill>
                  <a:prstClr val="white"/>
                </a:solidFill>
              </a:rPr>
            </a:br>
            <a:r>
              <a:rPr lang="ru-RU" sz="4400" dirty="0" smtClean="0">
                <a:solidFill>
                  <a:prstClr val="white"/>
                </a:solidFill>
              </a:rPr>
              <a:t>УЧАСТНИКОВ </a:t>
            </a:r>
            <a:r>
              <a:rPr lang="ru-RU" sz="4400" dirty="0">
                <a:solidFill>
                  <a:prstClr val="white"/>
                </a:solidFill>
              </a:rPr>
              <a:t>ЕГЭ 2021</a:t>
            </a:r>
            <a:endParaRPr lang="ru-RU" dirty="0"/>
          </a:p>
        </p:txBody>
      </p:sp>
      <p:sp>
        <p:nvSpPr>
          <p:cNvPr id="3" name="Объект 2">
            <a:extLst>
              <a:ext uri="{FF2B5EF4-FFF2-40B4-BE49-F238E27FC236}">
                <a16:creationId xmlns:a16="http://schemas.microsoft.com/office/drawing/2014/main" xmlns="" id="{E78A402B-EC8F-4913-9E37-C2F778C4FF01}"/>
              </a:ext>
            </a:extLst>
          </p:cNvPr>
          <p:cNvSpPr>
            <a:spLocks noGrp="1"/>
          </p:cNvSpPr>
          <p:nvPr>
            <p:ph idx="1"/>
          </p:nvPr>
        </p:nvSpPr>
        <p:spPr/>
        <p:txBody>
          <a:bodyPr>
            <a:normAutofit/>
          </a:bodyPr>
          <a:lstStyle/>
          <a:p>
            <a:endParaRPr lang="en-US" dirty="0"/>
          </a:p>
          <a:p>
            <a:pPr marL="0" indent="0">
              <a:buNone/>
            </a:pP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011" y="2438400"/>
            <a:ext cx="11668546" cy="256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Прямая соединительная линия 4"/>
          <p:cNvCxnSpPr/>
          <p:nvPr/>
        </p:nvCxnSpPr>
        <p:spPr>
          <a:xfrm>
            <a:off x="1821000" y="4464000"/>
            <a:ext cx="3105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899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ACF3881-357C-4FCA-874F-76CC57210FE4}"/>
              </a:ext>
            </a:extLst>
          </p:cNvPr>
          <p:cNvSpPr>
            <a:spLocks noGrp="1"/>
          </p:cNvSpPr>
          <p:nvPr>
            <p:ph type="title"/>
          </p:nvPr>
        </p:nvSpPr>
        <p:spPr/>
        <p:txBody>
          <a:bodyPr/>
          <a:lstStyle/>
          <a:p>
            <a:r>
              <a:rPr lang="ru-RU" sz="4400" dirty="0">
                <a:solidFill>
                  <a:prstClr val="white"/>
                </a:solidFill>
              </a:rPr>
              <a:t>Установите соответствие между отраслями и областями права</a:t>
            </a:r>
            <a:endParaRPr lang="ru-RU" dirty="0"/>
          </a:p>
        </p:txBody>
      </p:sp>
      <p:sp>
        <p:nvSpPr>
          <p:cNvPr id="3" name="Объект 2">
            <a:extLst>
              <a:ext uri="{FF2B5EF4-FFF2-40B4-BE49-F238E27FC236}">
                <a16:creationId xmlns:a16="http://schemas.microsoft.com/office/drawing/2014/main" xmlns="" id="{0CF410A3-610B-4956-A4FE-6597D410AA7E}"/>
              </a:ext>
            </a:extLst>
          </p:cNvPr>
          <p:cNvSpPr>
            <a:spLocks noGrp="1"/>
          </p:cNvSpPr>
          <p:nvPr>
            <p:ph idx="1"/>
          </p:nvPr>
        </p:nvSpPr>
        <p:spPr>
          <a:xfrm>
            <a:off x="651000" y="2436037"/>
            <a:ext cx="3330000" cy="3467963"/>
          </a:xfrm>
        </p:spPr>
        <p:txBody>
          <a:bodyPr>
            <a:normAutofit/>
          </a:bodyPr>
          <a:lstStyle/>
          <a:p>
            <a:pPr marL="0" indent="0">
              <a:spcAft>
                <a:spcPts val="0"/>
              </a:spcAft>
              <a:buNone/>
            </a:pPr>
            <a:r>
              <a:rPr lang="ru-RU" sz="2400" b="1" dirty="0">
                <a:solidFill>
                  <a:srgbClr val="7030A0"/>
                </a:solidFill>
                <a:ea typeface="Times New Roman"/>
              </a:rPr>
              <a:t>ОТРАСЛИ ПРАВА                                   </a:t>
            </a:r>
          </a:p>
          <a:p>
            <a:pPr marL="342900" lvl="0" indent="-342900">
              <a:spcAft>
                <a:spcPts val="0"/>
              </a:spcAft>
              <a:buFont typeface="+mj-lt"/>
              <a:buAutoNum type="arabicParenR"/>
              <a:tabLst>
                <a:tab pos="457200" algn="l"/>
              </a:tabLst>
            </a:pPr>
            <a:r>
              <a:rPr lang="ru-RU" sz="2400" b="1" dirty="0">
                <a:ea typeface="Times New Roman"/>
              </a:rPr>
              <a:t>конституционное                           </a:t>
            </a:r>
          </a:p>
          <a:p>
            <a:pPr marL="342900" lvl="0" indent="-342900">
              <a:spcAft>
                <a:spcPts val="0"/>
              </a:spcAft>
              <a:buFont typeface="+mj-lt"/>
              <a:buAutoNum type="arabicParenR"/>
              <a:tabLst>
                <a:tab pos="457200" algn="l"/>
              </a:tabLst>
            </a:pPr>
            <a:r>
              <a:rPr lang="ru-RU" sz="2400" b="1" dirty="0">
                <a:ea typeface="Times New Roman"/>
              </a:rPr>
              <a:t>административное                        </a:t>
            </a:r>
          </a:p>
          <a:p>
            <a:pPr marL="342900" lvl="0" indent="-342900">
              <a:spcAft>
                <a:spcPts val="0"/>
              </a:spcAft>
              <a:buFont typeface="+mj-lt"/>
              <a:buAutoNum type="arabicParenR"/>
              <a:tabLst>
                <a:tab pos="457200" algn="l"/>
              </a:tabLst>
            </a:pPr>
            <a:r>
              <a:rPr lang="ru-RU" sz="2400" b="1" dirty="0">
                <a:ea typeface="Times New Roman"/>
              </a:rPr>
              <a:t>семейное</a:t>
            </a:r>
          </a:p>
          <a:p>
            <a:pPr marL="342900" lvl="0" indent="-342900">
              <a:spcAft>
                <a:spcPts val="0"/>
              </a:spcAft>
              <a:buFont typeface="+mj-lt"/>
              <a:buAutoNum type="arabicParenR"/>
              <a:tabLst>
                <a:tab pos="457200" algn="l"/>
              </a:tabLst>
            </a:pPr>
            <a:r>
              <a:rPr lang="ru-RU" sz="2400" b="1" dirty="0">
                <a:ea typeface="Times New Roman"/>
              </a:rPr>
              <a:t>гражданское</a:t>
            </a:r>
          </a:p>
          <a:p>
            <a:pPr marL="342900" lvl="0" indent="-342900">
              <a:spcAft>
                <a:spcPts val="0"/>
              </a:spcAft>
              <a:buFont typeface="+mj-lt"/>
              <a:buAutoNum type="arabicParenR"/>
              <a:tabLst>
                <a:tab pos="457200" algn="l"/>
              </a:tabLst>
            </a:pPr>
            <a:r>
              <a:rPr lang="ru-RU" sz="2400" b="1" dirty="0">
                <a:ea typeface="Times New Roman"/>
              </a:rPr>
              <a:t>уголовное</a:t>
            </a:r>
          </a:p>
          <a:p>
            <a:pPr marL="514350" indent="-514350">
              <a:buFont typeface="+mj-lt"/>
              <a:buAutoNum type="arabicParenR"/>
            </a:pPr>
            <a:r>
              <a:rPr lang="ru-RU" sz="2400" b="1" dirty="0">
                <a:ea typeface="Times New Roman"/>
              </a:rPr>
              <a:t>экологическое</a:t>
            </a:r>
            <a:endParaRPr lang="en-US" sz="2400" b="1" dirty="0"/>
          </a:p>
        </p:txBody>
      </p:sp>
      <p:sp>
        <p:nvSpPr>
          <p:cNvPr id="4" name="Объект 2">
            <a:extLst>
              <a:ext uri="{FF2B5EF4-FFF2-40B4-BE49-F238E27FC236}">
                <a16:creationId xmlns:a16="http://schemas.microsoft.com/office/drawing/2014/main" xmlns="" id="{2E003569-579D-4285-B007-005B990FF1A5}"/>
              </a:ext>
            </a:extLst>
          </p:cNvPr>
          <p:cNvSpPr txBox="1">
            <a:spLocks/>
          </p:cNvSpPr>
          <p:nvPr/>
        </p:nvSpPr>
        <p:spPr>
          <a:xfrm>
            <a:off x="4536800" y="2428558"/>
            <a:ext cx="3330000" cy="3467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 </a:t>
            </a:r>
            <a:endParaRPr lang="en-US" dirty="0"/>
          </a:p>
        </p:txBody>
      </p:sp>
      <p:sp>
        <p:nvSpPr>
          <p:cNvPr id="6" name="Объект 2">
            <a:extLst>
              <a:ext uri="{FF2B5EF4-FFF2-40B4-BE49-F238E27FC236}">
                <a16:creationId xmlns:a16="http://schemas.microsoft.com/office/drawing/2014/main" xmlns="" id="{F3E7C23D-71B6-49F0-B7A1-F2BDD3357A70}"/>
              </a:ext>
            </a:extLst>
          </p:cNvPr>
          <p:cNvSpPr txBox="1">
            <a:spLocks/>
          </p:cNvSpPr>
          <p:nvPr/>
        </p:nvSpPr>
        <p:spPr>
          <a:xfrm>
            <a:off x="8422600" y="2428114"/>
            <a:ext cx="3330000" cy="3467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 </a:t>
            </a:r>
            <a:endParaRPr lang="en-US" dirty="0"/>
          </a:p>
        </p:txBody>
      </p:sp>
      <p:sp>
        <p:nvSpPr>
          <p:cNvPr id="5" name="Прямоугольник 4"/>
          <p:cNvSpPr/>
          <p:nvPr/>
        </p:nvSpPr>
        <p:spPr>
          <a:xfrm>
            <a:off x="4341000" y="2967335"/>
            <a:ext cx="2925000" cy="1200329"/>
          </a:xfrm>
          <a:prstGeom prst="rect">
            <a:avLst/>
          </a:prstGeom>
        </p:spPr>
        <p:txBody>
          <a:bodyPr wrap="square">
            <a:spAutoFit/>
          </a:bodyPr>
          <a:lstStyle/>
          <a:p>
            <a:pPr>
              <a:spcAft>
                <a:spcPts val="0"/>
              </a:spcAft>
            </a:pPr>
            <a:r>
              <a:rPr lang="ru-RU" sz="2400" b="1" dirty="0">
                <a:solidFill>
                  <a:srgbClr val="7030A0"/>
                </a:solidFill>
                <a:ea typeface="Times New Roman"/>
              </a:rPr>
              <a:t>ОБЛАСТИ ПРАВА</a:t>
            </a:r>
          </a:p>
          <a:p>
            <a:pPr lvl="0">
              <a:spcAft>
                <a:spcPts val="0"/>
              </a:spcAft>
              <a:tabLst>
                <a:tab pos="457200" algn="l"/>
              </a:tabLst>
            </a:pPr>
            <a:r>
              <a:rPr lang="ru-RU" sz="2400" b="1" dirty="0" smtClean="0">
                <a:ea typeface="Times New Roman"/>
              </a:rPr>
              <a:t> А</a:t>
            </a:r>
            <a:r>
              <a:rPr lang="ru-RU" sz="2400" b="1" dirty="0">
                <a:ea typeface="Times New Roman"/>
              </a:rPr>
              <a:t>) частное </a:t>
            </a:r>
            <a:r>
              <a:rPr lang="ru-RU" sz="2400" b="1" dirty="0" smtClean="0">
                <a:ea typeface="Times New Roman"/>
              </a:rPr>
              <a:t>право                        </a:t>
            </a:r>
          </a:p>
          <a:p>
            <a:pPr lvl="0">
              <a:spcAft>
                <a:spcPts val="0"/>
              </a:spcAft>
              <a:tabLst>
                <a:tab pos="457200" algn="l"/>
              </a:tabLst>
            </a:pPr>
            <a:r>
              <a:rPr lang="ru-RU" sz="2400" b="1" dirty="0" smtClean="0">
                <a:ea typeface="Times New Roman"/>
              </a:rPr>
              <a:t>Б</a:t>
            </a:r>
            <a:r>
              <a:rPr lang="ru-RU" sz="2400" b="1" dirty="0">
                <a:ea typeface="Times New Roman"/>
              </a:rPr>
              <a:t>)  публичное право</a:t>
            </a:r>
            <a:endParaRPr lang="ru-RU" sz="2400" b="1" dirty="0">
              <a:effectLst/>
              <a:ea typeface="Times New Roman"/>
            </a:endParaRPr>
          </a:p>
        </p:txBody>
      </p:sp>
    </p:spTree>
    <p:extLst>
      <p:ext uri="{BB962C8B-B14F-4D97-AF65-F5344CB8AC3E}">
        <p14:creationId xmlns:p14="http://schemas.microsoft.com/office/powerpoint/2010/main" val="327852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000" y="369000"/>
            <a:ext cx="10342800" cy="1325563"/>
          </a:xfrm>
        </p:spPr>
        <p:txBody>
          <a:bodyPr>
            <a:normAutofit fontScale="90000"/>
          </a:bodyPr>
          <a:lstStyle/>
          <a:p>
            <a:pPr>
              <a:spcAft>
                <a:spcPts val="0"/>
              </a:spcAft>
            </a:pPr>
            <a:r>
              <a:rPr lang="ru-RU" sz="7200" dirty="0">
                <a:latin typeface="Times New Roman"/>
              </a:rPr>
              <a:t/>
            </a:r>
            <a:br>
              <a:rPr lang="ru-RU" sz="7200" dirty="0">
                <a:latin typeface="Times New Roman"/>
              </a:rPr>
            </a:br>
            <a:endParaRPr lang="ru-RU" dirty="0"/>
          </a:p>
        </p:txBody>
      </p:sp>
      <p:sp>
        <p:nvSpPr>
          <p:cNvPr id="3" name="Объект 2"/>
          <p:cNvSpPr>
            <a:spLocks noGrp="1"/>
          </p:cNvSpPr>
          <p:nvPr>
            <p:ph idx="1"/>
          </p:nvPr>
        </p:nvSpPr>
        <p:spPr>
          <a:xfrm>
            <a:off x="111000" y="2034000"/>
            <a:ext cx="11865600" cy="4097963"/>
          </a:xfrm>
        </p:spPr>
        <p:txBody>
          <a:bodyPr>
            <a:normAutofit fontScale="92500" lnSpcReduction="10000"/>
          </a:bodyPr>
          <a:lstStyle/>
          <a:p>
            <a:pPr marL="0" indent="0" algn="just">
              <a:spcAft>
                <a:spcPts val="0"/>
              </a:spcAft>
              <a:buNone/>
            </a:pPr>
            <a:r>
              <a:rPr lang="ru-RU" sz="3600" b="1" dirty="0">
                <a:solidFill>
                  <a:srgbClr val="7030A0"/>
                </a:solidFill>
                <a:ea typeface="Times New Roman"/>
              </a:rPr>
              <a:t>Най­ди­те в при­ве­ден­ном ниже спис­ке от­рас­ли част­но­го права и запишите цифры, под ко­то­ры­ми они </a:t>
            </a:r>
            <a:r>
              <a:rPr lang="ru-RU" sz="3600" b="1" dirty="0" smtClean="0">
                <a:solidFill>
                  <a:srgbClr val="7030A0"/>
                </a:solidFill>
                <a:ea typeface="Times New Roman"/>
              </a:rPr>
              <a:t>ука­за­ны</a:t>
            </a:r>
            <a:endParaRPr lang="ru-RU" sz="3600" b="1" dirty="0">
              <a:solidFill>
                <a:srgbClr val="7030A0"/>
              </a:solidFill>
              <a:ea typeface="Times New Roman"/>
            </a:endParaRPr>
          </a:p>
          <a:p>
            <a:pPr marL="0" indent="0">
              <a:spcAft>
                <a:spcPts val="0"/>
              </a:spcAft>
              <a:buNone/>
              <a:tabLst>
                <a:tab pos="1943100" algn="l"/>
                <a:tab pos="3848100" algn="l"/>
              </a:tabLst>
            </a:pPr>
            <a:r>
              <a:rPr lang="ru-RU" sz="3600" b="1" dirty="0">
                <a:ea typeface="Times New Roman"/>
              </a:rPr>
              <a:t> 1) фи­нан­со­вое	</a:t>
            </a:r>
            <a:endParaRPr lang="ru-RU" sz="3600" b="1" dirty="0" smtClean="0">
              <a:ea typeface="Times New Roman"/>
            </a:endParaRPr>
          </a:p>
          <a:p>
            <a:pPr marL="0" indent="0">
              <a:spcAft>
                <a:spcPts val="0"/>
              </a:spcAft>
              <a:buNone/>
              <a:tabLst>
                <a:tab pos="1943100" algn="l"/>
                <a:tab pos="3848100" algn="l"/>
              </a:tabLst>
            </a:pPr>
            <a:r>
              <a:rPr lang="ru-RU" sz="3600" b="1" dirty="0" smtClean="0">
                <a:ea typeface="Times New Roman"/>
              </a:rPr>
              <a:t>2</a:t>
            </a:r>
            <a:r>
              <a:rPr lang="ru-RU" sz="3600" b="1" dirty="0">
                <a:ea typeface="Times New Roman"/>
              </a:rPr>
              <a:t>) тру­до­вое	</a:t>
            </a:r>
            <a:endParaRPr lang="ru-RU" sz="3600" b="1" dirty="0" smtClean="0">
              <a:ea typeface="Times New Roman"/>
            </a:endParaRPr>
          </a:p>
          <a:p>
            <a:pPr marL="0" indent="0">
              <a:spcAft>
                <a:spcPts val="0"/>
              </a:spcAft>
              <a:buNone/>
              <a:tabLst>
                <a:tab pos="1943100" algn="l"/>
                <a:tab pos="3848100" algn="l"/>
              </a:tabLst>
            </a:pPr>
            <a:r>
              <a:rPr lang="ru-RU" sz="3600" b="1" dirty="0" smtClean="0">
                <a:ea typeface="Times New Roman"/>
              </a:rPr>
              <a:t>3</a:t>
            </a:r>
            <a:r>
              <a:rPr lang="ru-RU" sz="3600" b="1" dirty="0">
                <a:ea typeface="Times New Roman"/>
              </a:rPr>
              <a:t>) кон­сти­ту­ци­он­ное</a:t>
            </a:r>
          </a:p>
          <a:p>
            <a:pPr marL="0" indent="0">
              <a:buNone/>
            </a:pPr>
            <a:r>
              <a:rPr lang="ru-RU" sz="3600" b="1" dirty="0">
                <a:ea typeface="Times New Roman"/>
              </a:rPr>
              <a:t>4) пред­при­ни­ма­тель­ское	</a:t>
            </a:r>
            <a:endParaRPr lang="ru-RU" sz="3600" b="1" dirty="0" smtClean="0">
              <a:ea typeface="Times New Roman"/>
            </a:endParaRPr>
          </a:p>
          <a:p>
            <a:pPr marL="0" indent="0">
              <a:buNone/>
            </a:pPr>
            <a:r>
              <a:rPr lang="ru-RU" sz="3600" b="1" dirty="0" smtClean="0">
                <a:ea typeface="Times New Roman"/>
              </a:rPr>
              <a:t>5</a:t>
            </a:r>
            <a:r>
              <a:rPr lang="ru-RU" sz="3600" b="1" dirty="0">
                <a:ea typeface="Times New Roman"/>
              </a:rPr>
              <a:t>) уго­лов­ное	</a:t>
            </a:r>
            <a:endParaRPr lang="ru-RU" sz="3600" b="1" dirty="0" smtClean="0">
              <a:ea typeface="Times New Roman"/>
            </a:endParaRPr>
          </a:p>
          <a:p>
            <a:pPr marL="0" indent="0">
              <a:buNone/>
            </a:pPr>
            <a:r>
              <a:rPr lang="ru-RU" sz="3600" b="1" dirty="0" smtClean="0">
                <a:ea typeface="Times New Roman"/>
              </a:rPr>
              <a:t>6</a:t>
            </a:r>
            <a:r>
              <a:rPr lang="ru-RU" sz="3600" b="1" dirty="0">
                <a:ea typeface="Times New Roman"/>
              </a:rPr>
              <a:t>) ад­ми­ни­стра­тив­ное</a:t>
            </a:r>
            <a:endParaRPr lang="ru-RU" sz="3600" b="1" dirty="0"/>
          </a:p>
        </p:txBody>
      </p:sp>
    </p:spTree>
    <p:extLst>
      <p:ext uri="{BB962C8B-B14F-4D97-AF65-F5344CB8AC3E}">
        <p14:creationId xmlns:p14="http://schemas.microsoft.com/office/powerpoint/2010/main" val="220770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56000" y="2034000"/>
            <a:ext cx="11820600" cy="4097963"/>
          </a:xfrm>
        </p:spPr>
        <p:txBody>
          <a:bodyPr>
            <a:normAutofit fontScale="92500"/>
          </a:bodyPr>
          <a:lstStyle/>
          <a:p>
            <a:pPr marL="0" indent="0">
              <a:buNone/>
            </a:pPr>
            <a:r>
              <a:rPr lang="ru-RU" b="1" dirty="0">
                <a:solidFill>
                  <a:srgbClr val="7030A0"/>
                </a:solidFill>
              </a:rPr>
              <a:t>По заданию учителя </a:t>
            </a:r>
            <a:r>
              <a:rPr lang="ru-RU" b="1" dirty="0" err="1">
                <a:solidFill>
                  <a:srgbClr val="7030A0"/>
                </a:solidFill>
              </a:rPr>
              <a:t>одиннадцатиклассник</a:t>
            </a:r>
            <a:r>
              <a:rPr lang="ru-RU" b="1" dirty="0">
                <a:solidFill>
                  <a:srgbClr val="7030A0"/>
                </a:solidFill>
              </a:rPr>
              <a:t> сравнивал нормы частного права и публичного права. Найдите в приведённом списке отличительные особенности публичного права и запишите цифры, под которыми они указаны</a:t>
            </a:r>
            <a:r>
              <a:rPr lang="ru-RU" b="1" dirty="0" smtClean="0">
                <a:solidFill>
                  <a:srgbClr val="7030A0"/>
                </a:solidFill>
              </a:rPr>
              <a:t>.</a:t>
            </a:r>
          </a:p>
          <a:p>
            <a:pPr marL="0" indent="0">
              <a:buNone/>
            </a:pPr>
            <a:r>
              <a:rPr lang="ru-RU" b="1" dirty="0" smtClean="0">
                <a:solidFill>
                  <a:srgbClr val="000000"/>
                </a:solidFill>
              </a:rPr>
              <a:t>1</a:t>
            </a:r>
            <a:r>
              <a:rPr lang="ru-RU" b="1" dirty="0">
                <a:solidFill>
                  <a:srgbClr val="000000"/>
                </a:solidFill>
              </a:rPr>
              <a:t>. обеспечивается силой государственного </a:t>
            </a:r>
            <a:r>
              <a:rPr lang="ru-RU" b="1" dirty="0" smtClean="0">
                <a:solidFill>
                  <a:srgbClr val="000000"/>
                </a:solidFill>
              </a:rPr>
              <a:t>принуждения</a:t>
            </a:r>
          </a:p>
          <a:p>
            <a:pPr marL="0" indent="0">
              <a:buNone/>
            </a:pPr>
            <a:r>
              <a:rPr lang="ru-RU" b="1" dirty="0" smtClean="0">
                <a:solidFill>
                  <a:srgbClr val="000000"/>
                </a:solidFill>
              </a:rPr>
              <a:t>2</a:t>
            </a:r>
            <a:r>
              <a:rPr lang="ru-RU" b="1" dirty="0">
                <a:solidFill>
                  <a:srgbClr val="000000"/>
                </a:solidFill>
              </a:rPr>
              <a:t>. участники правоотношений юридически независимы друг от </a:t>
            </a:r>
            <a:r>
              <a:rPr lang="ru-RU" b="1" dirty="0" smtClean="0">
                <a:solidFill>
                  <a:srgbClr val="000000"/>
                </a:solidFill>
              </a:rPr>
              <a:t>друга</a:t>
            </a:r>
          </a:p>
          <a:p>
            <a:pPr marL="0" indent="0">
              <a:buNone/>
            </a:pPr>
            <a:r>
              <a:rPr lang="ru-RU" b="1" dirty="0" smtClean="0">
                <a:solidFill>
                  <a:srgbClr val="000000"/>
                </a:solidFill>
              </a:rPr>
              <a:t>3</a:t>
            </a:r>
            <a:r>
              <a:rPr lang="ru-RU" b="1" dirty="0">
                <a:solidFill>
                  <a:srgbClr val="000000"/>
                </a:solidFill>
              </a:rPr>
              <a:t>. регулирует правоотношения, значимые для общества в </a:t>
            </a:r>
            <a:r>
              <a:rPr lang="ru-RU" b="1" dirty="0" smtClean="0">
                <a:solidFill>
                  <a:srgbClr val="000000"/>
                </a:solidFill>
              </a:rPr>
              <a:t>целом</a:t>
            </a:r>
          </a:p>
          <a:p>
            <a:pPr marL="0" indent="0">
              <a:buNone/>
            </a:pPr>
            <a:r>
              <a:rPr lang="ru-RU" b="1" dirty="0" smtClean="0">
                <a:solidFill>
                  <a:srgbClr val="000000"/>
                </a:solidFill>
              </a:rPr>
              <a:t>4</a:t>
            </a:r>
            <a:r>
              <a:rPr lang="ru-RU" b="1" dirty="0">
                <a:solidFill>
                  <a:srgbClr val="000000"/>
                </a:solidFill>
              </a:rPr>
              <a:t>. участники отношений </a:t>
            </a:r>
            <a:r>
              <a:rPr lang="ru-RU" b="1" dirty="0" smtClean="0">
                <a:solidFill>
                  <a:srgbClr val="000000"/>
                </a:solidFill>
              </a:rPr>
              <a:t>равноправны</a:t>
            </a:r>
          </a:p>
          <a:p>
            <a:pPr marL="0" indent="0">
              <a:buNone/>
            </a:pPr>
            <a:r>
              <a:rPr lang="ru-RU" b="1" dirty="0" smtClean="0">
                <a:solidFill>
                  <a:srgbClr val="000000"/>
                </a:solidFill>
              </a:rPr>
              <a:t>5</a:t>
            </a:r>
            <a:r>
              <a:rPr lang="ru-RU" b="1" dirty="0">
                <a:solidFill>
                  <a:srgbClr val="000000"/>
                </a:solidFill>
              </a:rPr>
              <a:t>. регулирует властные </a:t>
            </a:r>
            <a:r>
              <a:rPr lang="ru-RU" b="1" dirty="0" smtClean="0">
                <a:solidFill>
                  <a:srgbClr val="000000"/>
                </a:solidFill>
              </a:rPr>
              <a:t>отношения</a:t>
            </a:r>
          </a:p>
          <a:p>
            <a:pPr marL="0" indent="0">
              <a:buNone/>
            </a:pPr>
            <a:r>
              <a:rPr lang="ru-RU" b="1" dirty="0" smtClean="0">
                <a:solidFill>
                  <a:srgbClr val="000000"/>
                </a:solidFill>
              </a:rPr>
              <a:t>6</a:t>
            </a:r>
            <a:r>
              <a:rPr lang="ru-RU" b="1" dirty="0">
                <a:solidFill>
                  <a:srgbClr val="000000"/>
                </a:solidFill>
              </a:rPr>
              <a:t>. один из субъектов вступает в отношения независимо от своего желания</a:t>
            </a:r>
          </a:p>
          <a:p>
            <a:endParaRPr lang="ru-RU" dirty="0"/>
          </a:p>
        </p:txBody>
      </p:sp>
    </p:spTree>
    <p:extLst>
      <p:ext uri="{BB962C8B-B14F-4D97-AF65-F5344CB8AC3E}">
        <p14:creationId xmlns:p14="http://schemas.microsoft.com/office/powerpoint/2010/main" val="392208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56000" y="1764000"/>
            <a:ext cx="11115000" cy="4815000"/>
          </a:xfrm>
        </p:spPr>
        <p:txBody>
          <a:bodyPr>
            <a:normAutofit lnSpcReduction="10000"/>
          </a:bodyPr>
          <a:lstStyle/>
          <a:p>
            <a:pPr marL="0" indent="0">
              <a:buNone/>
            </a:pPr>
            <a:r>
              <a:rPr lang="ru-RU" b="1" dirty="0">
                <a:solidFill>
                  <a:srgbClr val="7030A0"/>
                </a:solidFill>
              </a:rPr>
              <a:t>Выберите верные суждения об отраслях права и запишите цифры, под которыми они указаны.</a:t>
            </a:r>
          </a:p>
          <a:p>
            <a:pPr marL="0" indent="0">
              <a:buNone/>
            </a:pPr>
            <a:r>
              <a:rPr lang="ru-RU" b="1" dirty="0" smtClean="0"/>
              <a:t>1)к </a:t>
            </a:r>
            <a:r>
              <a:rPr lang="ru-RU" b="1" dirty="0"/>
              <a:t>отраслям частного права относится предпринимательское, гражданское, семейное </a:t>
            </a:r>
            <a:r>
              <a:rPr lang="ru-RU" b="1" dirty="0" smtClean="0"/>
              <a:t>право</a:t>
            </a:r>
            <a:endParaRPr lang="ru-RU" b="1" dirty="0"/>
          </a:p>
          <a:p>
            <a:pPr marL="0" indent="0">
              <a:buNone/>
            </a:pPr>
            <a:r>
              <a:rPr lang="ru-RU" b="1" dirty="0" smtClean="0"/>
              <a:t>2)к </a:t>
            </a:r>
            <a:r>
              <a:rPr lang="ru-RU" b="1" dirty="0"/>
              <a:t>отраслям публичного права относится конституционное, административное, уголовное </a:t>
            </a:r>
            <a:r>
              <a:rPr lang="ru-RU" b="1" dirty="0" smtClean="0"/>
              <a:t>право</a:t>
            </a:r>
            <a:endParaRPr lang="ru-RU" b="1" dirty="0"/>
          </a:p>
          <a:p>
            <a:pPr marL="0" indent="0">
              <a:buNone/>
            </a:pPr>
            <a:r>
              <a:rPr lang="ru-RU" b="1" dirty="0" smtClean="0"/>
              <a:t>3)в </a:t>
            </a:r>
            <a:r>
              <a:rPr lang="ru-RU" b="1" dirty="0"/>
              <a:t>отраслях публичного права государство не обладает властными полномочиями по отношению к другим участникам </a:t>
            </a:r>
            <a:r>
              <a:rPr lang="ru-RU" b="1" dirty="0" smtClean="0"/>
              <a:t>правоотношений</a:t>
            </a:r>
            <a:endParaRPr lang="ru-RU" b="1" dirty="0"/>
          </a:p>
          <a:p>
            <a:pPr marL="0" indent="0">
              <a:buNone/>
            </a:pPr>
            <a:r>
              <a:rPr lang="ru-RU" b="1" dirty="0" smtClean="0"/>
              <a:t>4)частное </a:t>
            </a:r>
            <a:r>
              <a:rPr lang="ru-RU" b="1" dirty="0"/>
              <a:t>право — это совокупность норм права, защищающих интересы лица в его взаимоотношениях с другими </a:t>
            </a:r>
            <a:r>
              <a:rPr lang="ru-RU" b="1" dirty="0" smtClean="0"/>
              <a:t>лицами</a:t>
            </a:r>
            <a:endParaRPr lang="ru-RU" b="1" dirty="0"/>
          </a:p>
          <a:p>
            <a:pPr marL="0" indent="0">
              <a:buNone/>
            </a:pPr>
            <a:r>
              <a:rPr lang="ru-RU" b="1" dirty="0" smtClean="0"/>
              <a:t>5)ядро </a:t>
            </a:r>
            <a:r>
              <a:rPr lang="ru-RU" b="1" dirty="0"/>
              <a:t>частного права составляет административное </a:t>
            </a:r>
            <a:r>
              <a:rPr lang="ru-RU" b="1" dirty="0" smtClean="0"/>
              <a:t>право</a:t>
            </a:r>
            <a:endParaRPr lang="ru-RU" b="1" dirty="0"/>
          </a:p>
          <a:p>
            <a:endParaRPr lang="ru-RU" dirty="0"/>
          </a:p>
        </p:txBody>
      </p:sp>
    </p:spTree>
    <p:extLst>
      <p:ext uri="{BB962C8B-B14F-4D97-AF65-F5344CB8AC3E}">
        <p14:creationId xmlns:p14="http://schemas.microsoft.com/office/powerpoint/2010/main" val="213995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62558" y="1854000"/>
            <a:ext cx="12036000" cy="4770000"/>
          </a:xfrm>
        </p:spPr>
        <p:txBody>
          <a:bodyPr>
            <a:normAutofit fontScale="92500" lnSpcReduction="10000"/>
          </a:bodyPr>
          <a:lstStyle/>
          <a:p>
            <a:pPr marL="0" indent="0" algn="just">
              <a:spcAft>
                <a:spcPts val="0"/>
              </a:spcAft>
              <a:buNone/>
            </a:pPr>
            <a:r>
              <a:rPr lang="ru-RU" b="1" dirty="0">
                <a:solidFill>
                  <a:srgbClr val="7030A0"/>
                </a:solidFill>
                <a:ea typeface="Times New Roman"/>
              </a:rPr>
              <a:t>Выберите верные суждения о системе российского права и запишите цифры, под которыми они указаны.</a:t>
            </a:r>
            <a:endParaRPr lang="ru-RU" sz="3200" b="1" dirty="0">
              <a:solidFill>
                <a:srgbClr val="7030A0"/>
              </a:solidFill>
              <a:ea typeface="Times New Roman"/>
            </a:endParaRPr>
          </a:p>
          <a:p>
            <a:pPr marL="0" indent="0" algn="just">
              <a:spcAft>
                <a:spcPts val="0"/>
              </a:spcAft>
              <a:buNone/>
            </a:pPr>
            <a:r>
              <a:rPr lang="ru-RU" b="1" dirty="0">
                <a:solidFill>
                  <a:srgbClr val="000000"/>
                </a:solidFill>
                <a:ea typeface="Times New Roman"/>
              </a:rPr>
              <a:t>1)   отрасли материального права, в отличие от отраслей процессуального права, устанавливают порядок применения правовых </a:t>
            </a:r>
            <a:r>
              <a:rPr lang="ru-RU" b="1" dirty="0" smtClean="0">
                <a:solidFill>
                  <a:srgbClr val="000000"/>
                </a:solidFill>
                <a:ea typeface="Times New Roman"/>
              </a:rPr>
              <a:t>норм</a:t>
            </a:r>
            <a:endParaRPr lang="ru-RU" sz="3200" b="1" dirty="0">
              <a:ea typeface="Times New Roman"/>
            </a:endParaRPr>
          </a:p>
          <a:p>
            <a:pPr marL="0" indent="0" algn="just">
              <a:spcAft>
                <a:spcPts val="0"/>
              </a:spcAft>
              <a:buNone/>
            </a:pPr>
            <a:r>
              <a:rPr lang="ru-RU" b="1" dirty="0">
                <a:solidFill>
                  <a:srgbClr val="000000"/>
                </a:solidFill>
                <a:ea typeface="Times New Roman"/>
              </a:rPr>
              <a:t>2)   уголовное право регулирует общественные отношения, связанные с совершением преступных деяний, назначением наказания и применением иных мер уголовно-правового </a:t>
            </a:r>
            <a:r>
              <a:rPr lang="ru-RU" b="1" dirty="0" smtClean="0">
                <a:solidFill>
                  <a:srgbClr val="000000"/>
                </a:solidFill>
                <a:ea typeface="Times New Roman"/>
              </a:rPr>
              <a:t>характера</a:t>
            </a:r>
            <a:endParaRPr lang="ru-RU" sz="3200" b="1" dirty="0">
              <a:ea typeface="Times New Roman"/>
            </a:endParaRPr>
          </a:p>
          <a:p>
            <a:pPr marL="0" indent="0" algn="just">
              <a:spcAft>
                <a:spcPts val="0"/>
              </a:spcAft>
              <a:buNone/>
            </a:pPr>
            <a:r>
              <a:rPr lang="ru-RU" b="1" dirty="0">
                <a:solidFill>
                  <a:srgbClr val="000000"/>
                </a:solidFill>
                <a:ea typeface="Times New Roman"/>
              </a:rPr>
              <a:t>3)  административное право регулирует имущественные и связанные с ними личные неимущественные </a:t>
            </a:r>
            <a:r>
              <a:rPr lang="ru-RU" b="1" dirty="0" smtClean="0">
                <a:solidFill>
                  <a:srgbClr val="000000"/>
                </a:solidFill>
                <a:ea typeface="Times New Roman"/>
              </a:rPr>
              <a:t>отношения</a:t>
            </a:r>
            <a:endParaRPr lang="ru-RU" sz="3200" b="1" dirty="0">
              <a:ea typeface="Times New Roman"/>
            </a:endParaRPr>
          </a:p>
          <a:p>
            <a:pPr marL="0" indent="0" algn="just">
              <a:spcAft>
                <a:spcPts val="0"/>
              </a:spcAft>
              <a:buNone/>
            </a:pPr>
            <a:r>
              <a:rPr lang="ru-RU" b="1" dirty="0">
                <a:solidFill>
                  <a:srgbClr val="000000"/>
                </a:solidFill>
                <a:ea typeface="Times New Roman"/>
              </a:rPr>
              <a:t>4)  гражданское право относят к частному </a:t>
            </a:r>
            <a:r>
              <a:rPr lang="ru-RU" b="1" dirty="0" smtClean="0">
                <a:solidFill>
                  <a:srgbClr val="000000"/>
                </a:solidFill>
                <a:ea typeface="Times New Roman"/>
              </a:rPr>
              <a:t>праву</a:t>
            </a:r>
            <a:endParaRPr lang="ru-RU" sz="3200" b="1" dirty="0">
              <a:ea typeface="Times New Roman"/>
            </a:endParaRPr>
          </a:p>
          <a:p>
            <a:pPr marL="0" indent="0">
              <a:buNone/>
            </a:pPr>
            <a:r>
              <a:rPr lang="ru-RU" b="1" dirty="0">
                <a:solidFill>
                  <a:srgbClr val="000000"/>
                </a:solidFill>
                <a:ea typeface="Times New Roman"/>
              </a:rPr>
              <a:t>5)   правовой институт — совокупность норм, регулирующих определённый сегмент (сторону) однородных общественных </a:t>
            </a:r>
            <a:r>
              <a:rPr lang="ru-RU" b="1" dirty="0" smtClean="0">
                <a:solidFill>
                  <a:srgbClr val="000000"/>
                </a:solidFill>
                <a:ea typeface="Times New Roman"/>
              </a:rPr>
              <a:t>отношений</a:t>
            </a:r>
            <a:endParaRPr lang="ru-RU" b="1" dirty="0"/>
          </a:p>
        </p:txBody>
      </p:sp>
    </p:spTree>
    <p:extLst>
      <p:ext uri="{BB962C8B-B14F-4D97-AF65-F5344CB8AC3E}">
        <p14:creationId xmlns:p14="http://schemas.microsoft.com/office/powerpoint/2010/main" val="60748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758" y="1809000"/>
            <a:ext cx="11806242" cy="4860000"/>
          </a:xfrm>
        </p:spPr>
        <p:txBody>
          <a:bodyPr>
            <a:normAutofit lnSpcReduction="10000"/>
          </a:bodyPr>
          <a:lstStyle/>
          <a:p>
            <a:pPr marL="30480" algn="just">
              <a:spcAft>
                <a:spcPts val="0"/>
              </a:spcAft>
            </a:pPr>
            <a:r>
              <a:rPr lang="ru-RU" b="1" dirty="0">
                <a:solidFill>
                  <a:srgbClr val="7030A0"/>
                </a:solidFill>
                <a:ea typeface="Times New Roman"/>
              </a:rPr>
              <a:t>Выберите верные суждения о системе права и отраслях права. Запишите цифры, под которыми они указаны.</a:t>
            </a:r>
            <a:endParaRPr lang="ru-RU" sz="3200" b="1" dirty="0">
              <a:solidFill>
                <a:srgbClr val="7030A0"/>
              </a:solidFill>
              <a:ea typeface="Times New Roman"/>
            </a:endParaRPr>
          </a:p>
          <a:p>
            <a:pPr marL="342900" lvl="0" indent="-342900" algn="just">
              <a:spcAft>
                <a:spcPts val="0"/>
              </a:spcAft>
              <a:buFont typeface="+mj-lt"/>
              <a:buAutoNum type="arabicParenR"/>
              <a:tabLst>
                <a:tab pos="210820" algn="l"/>
              </a:tabLst>
            </a:pPr>
            <a:r>
              <a:rPr lang="ru-RU" b="1" dirty="0">
                <a:solidFill>
                  <a:srgbClr val="000000"/>
                </a:solidFill>
                <a:ea typeface="Times New Roman"/>
              </a:rPr>
              <a:t>гражданское или административное право относятся к отраслям частного права</a:t>
            </a:r>
            <a:endParaRPr lang="ru-RU" sz="3200" b="1" dirty="0">
              <a:ea typeface="Times New Roman"/>
            </a:endParaRPr>
          </a:p>
          <a:p>
            <a:pPr marL="342900" lvl="0" indent="-342900" algn="just">
              <a:spcAft>
                <a:spcPts val="0"/>
              </a:spcAft>
              <a:buFont typeface="+mj-lt"/>
              <a:buAutoNum type="arabicParenR"/>
              <a:tabLst>
                <a:tab pos="210820" algn="l"/>
              </a:tabLst>
            </a:pPr>
            <a:r>
              <a:rPr lang="ru-RU" b="1" dirty="0">
                <a:solidFill>
                  <a:srgbClr val="000000"/>
                </a:solidFill>
                <a:ea typeface="Times New Roman"/>
              </a:rPr>
              <a:t>в системе права представлены его структура, взаимодействие норм, институтов и отраслей права</a:t>
            </a:r>
            <a:endParaRPr lang="ru-RU" sz="3200" b="1" dirty="0">
              <a:ea typeface="Times New Roman"/>
            </a:endParaRPr>
          </a:p>
          <a:p>
            <a:pPr marL="342900" lvl="0" indent="-342900" algn="just">
              <a:spcAft>
                <a:spcPts val="0"/>
              </a:spcAft>
              <a:buFont typeface="+mj-lt"/>
              <a:buAutoNum type="arabicParenR"/>
              <a:tabLst>
                <a:tab pos="210820" algn="l"/>
              </a:tabLst>
            </a:pPr>
            <a:r>
              <a:rPr lang="ru-RU" b="1" dirty="0">
                <a:solidFill>
                  <a:srgbClr val="000000"/>
                </a:solidFill>
                <a:ea typeface="Times New Roman"/>
              </a:rPr>
              <a:t>к отраслям публичного права относятся конституционное, административное, уголовное право</a:t>
            </a:r>
            <a:endParaRPr lang="ru-RU" sz="3200" b="1" dirty="0">
              <a:ea typeface="Times New Roman"/>
            </a:endParaRPr>
          </a:p>
          <a:p>
            <a:pPr marL="342900" lvl="0" indent="-342900" algn="just">
              <a:spcAft>
                <a:spcPts val="0"/>
              </a:spcAft>
              <a:buFont typeface="+mj-lt"/>
              <a:buAutoNum type="arabicParenR"/>
              <a:tabLst>
                <a:tab pos="210820" algn="l"/>
              </a:tabLst>
            </a:pPr>
            <a:r>
              <a:rPr lang="ru-RU" b="1" dirty="0">
                <a:solidFill>
                  <a:srgbClr val="000000"/>
                </a:solidFill>
                <a:ea typeface="Times New Roman"/>
              </a:rPr>
              <a:t>гражданское право регулирует отношения, связанные с избранием президента и парламента страны</a:t>
            </a:r>
            <a:endParaRPr lang="ru-RU" sz="3200" b="1" dirty="0">
              <a:ea typeface="Times New Roman"/>
            </a:endParaRPr>
          </a:p>
          <a:p>
            <a:pPr marL="514350" indent="-514350">
              <a:buFont typeface="+mj-lt"/>
              <a:buAutoNum type="arabicParenR"/>
            </a:pPr>
            <a:r>
              <a:rPr lang="ru-RU" b="1" dirty="0">
                <a:solidFill>
                  <a:srgbClr val="000000"/>
                </a:solidFill>
                <a:ea typeface="Times New Roman"/>
              </a:rPr>
              <a:t>практически каждой отрасли права соответствует специальный кодекс</a:t>
            </a:r>
            <a:endParaRPr lang="ru-RU" b="1" dirty="0"/>
          </a:p>
        </p:txBody>
      </p:sp>
    </p:spTree>
    <p:extLst>
      <p:ext uri="{BB962C8B-B14F-4D97-AF65-F5344CB8AC3E}">
        <p14:creationId xmlns:p14="http://schemas.microsoft.com/office/powerpoint/2010/main" val="333881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19" y="1447116"/>
            <a:ext cx="10669981" cy="5420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7061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Теория права</a:t>
            </a:r>
            <a:endParaRPr lang="ru-RU" dirty="0"/>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000" y="1899000"/>
            <a:ext cx="11580321" cy="436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28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00" y="1809000"/>
            <a:ext cx="11980849" cy="4141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23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4000"/>
            <a:ext cx="11077575"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Овал 4"/>
          <p:cNvSpPr/>
          <p:nvPr/>
        </p:nvSpPr>
        <p:spPr>
          <a:xfrm>
            <a:off x="0" y="5949000"/>
            <a:ext cx="2586000" cy="6589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9" name="Прямая соединительная линия 8"/>
          <p:cNvCxnSpPr/>
          <p:nvPr/>
        </p:nvCxnSpPr>
        <p:spPr>
          <a:xfrm>
            <a:off x="3126000" y="5679000"/>
            <a:ext cx="6975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850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2"/>
          <p:cNvPicPr>
            <a:picLocks noChangeAspect="1" noChangeArrowheads="1"/>
          </p:cNvPicPr>
          <p:nvPr/>
        </p:nvPicPr>
        <p:blipFill>
          <a:blip r:embed="rId2" cstate="print"/>
          <a:srcRect/>
          <a:stretch>
            <a:fillRect/>
          </a:stretch>
        </p:blipFill>
        <p:spPr bwMode="auto">
          <a:xfrm>
            <a:off x="130788" y="2214000"/>
            <a:ext cx="11873557" cy="3465000"/>
          </a:xfrm>
          <a:prstGeom prst="rect">
            <a:avLst/>
          </a:prstGeom>
          <a:noFill/>
          <a:ln w="9525">
            <a:noFill/>
            <a:miter lim="800000"/>
            <a:headEnd/>
            <a:tailEnd/>
          </a:ln>
        </p:spPr>
      </p:pic>
      <p:cxnSp>
        <p:nvCxnSpPr>
          <p:cNvPr id="5" name="Прямая соединительная линия 4"/>
          <p:cNvCxnSpPr/>
          <p:nvPr/>
        </p:nvCxnSpPr>
        <p:spPr>
          <a:xfrm>
            <a:off x="4656000" y="3159000"/>
            <a:ext cx="288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05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01" y="1762628"/>
            <a:ext cx="10980000" cy="490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Прямая соединительная линия 3"/>
          <p:cNvCxnSpPr/>
          <p:nvPr/>
        </p:nvCxnSpPr>
        <p:spPr>
          <a:xfrm>
            <a:off x="2991000" y="6264000"/>
            <a:ext cx="3600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477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74" y="1899000"/>
            <a:ext cx="12103863" cy="427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Прямая соединительная линия 3"/>
          <p:cNvCxnSpPr/>
          <p:nvPr/>
        </p:nvCxnSpPr>
        <p:spPr>
          <a:xfrm flipV="1">
            <a:off x="6816000" y="5679000"/>
            <a:ext cx="5175000" cy="45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6816000" y="6039000"/>
            <a:ext cx="5085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323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Источники (формы) права</a:t>
            </a:r>
            <a:endParaRPr lang="ru-RU" dirty="0"/>
          </a:p>
        </p:txBody>
      </p:sp>
      <p:sp>
        <p:nvSpPr>
          <p:cNvPr id="4" name="Объект 3"/>
          <p:cNvSpPr>
            <a:spLocks noGrp="1"/>
          </p:cNvSpPr>
          <p:nvPr>
            <p:ph idx="1"/>
          </p:nvPr>
        </p:nvSpPr>
        <p:spPr>
          <a:xfrm>
            <a:off x="246000" y="2034000"/>
            <a:ext cx="11730600" cy="4097963"/>
          </a:xfrm>
        </p:spPr>
        <p:txBody>
          <a:bodyPr>
            <a:normAutofit/>
          </a:bodyPr>
          <a:lstStyle/>
          <a:p>
            <a:r>
              <a:rPr lang="ru-RU" sz="3200" b="1" dirty="0" smtClean="0"/>
              <a:t>Принципы права</a:t>
            </a:r>
          </a:p>
          <a:p>
            <a:r>
              <a:rPr lang="ru-RU" sz="3200" b="1" dirty="0" smtClean="0"/>
              <a:t>Правовая доктрина</a:t>
            </a:r>
          </a:p>
          <a:p>
            <a:r>
              <a:rPr lang="ru-RU" sz="3200" b="1" dirty="0" smtClean="0"/>
              <a:t>Религиозные источники (нормы)</a:t>
            </a:r>
          </a:p>
          <a:p>
            <a:endParaRPr lang="ru-RU" sz="3200" b="1" dirty="0"/>
          </a:p>
          <a:p>
            <a:r>
              <a:rPr lang="ru-RU" sz="3200" b="1" dirty="0" smtClean="0"/>
              <a:t>Юридический прецедент: судебный и административный</a:t>
            </a:r>
            <a:endParaRPr lang="ru-RU" sz="3200" b="1" dirty="0"/>
          </a:p>
        </p:txBody>
      </p:sp>
    </p:spTree>
    <p:extLst>
      <p:ext uri="{BB962C8B-B14F-4D97-AF65-F5344CB8AC3E}">
        <p14:creationId xmlns:p14="http://schemas.microsoft.com/office/powerpoint/2010/main" val="129708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97" r="2207"/>
          <a:stretch/>
        </p:blipFill>
        <p:spPr bwMode="auto">
          <a:xfrm>
            <a:off x="-11065" y="1796942"/>
            <a:ext cx="11147065" cy="4840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7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11000" y="1809000"/>
            <a:ext cx="11970000" cy="4905000"/>
          </a:xfrm>
        </p:spPr>
        <p:txBody>
          <a:bodyPr>
            <a:normAutofit fontScale="32500" lnSpcReduction="20000"/>
          </a:bodyPr>
          <a:lstStyle/>
          <a:p>
            <a:pPr marL="0" indent="0">
              <a:lnSpc>
                <a:spcPts val="1680"/>
              </a:lnSpc>
              <a:spcAft>
                <a:spcPts val="0"/>
              </a:spcAft>
              <a:buNone/>
            </a:pPr>
            <a:r>
              <a:rPr lang="ru-RU" sz="7400" b="1" dirty="0">
                <a:solidFill>
                  <a:srgbClr val="7030A0"/>
                </a:solidFill>
                <a:ea typeface="Times New Roman"/>
                <a:cs typeface="Times New Roman"/>
              </a:rPr>
              <a:t>Выберите верные суждения о видах нормативных правовых актов и запишите цифры, под которыми они указаны.</a:t>
            </a:r>
            <a:endParaRPr lang="ru-RU" sz="7400" b="1" dirty="0">
              <a:solidFill>
                <a:srgbClr val="7030A0"/>
              </a:solidFill>
              <a:ea typeface="Calibri"/>
              <a:cs typeface="Times New Roman"/>
            </a:endParaRPr>
          </a:p>
          <a:p>
            <a:pPr marL="342900" lvl="0" indent="-342900">
              <a:lnSpc>
                <a:spcPct val="115000"/>
              </a:lnSpc>
              <a:spcAft>
                <a:spcPts val="1320"/>
              </a:spcAft>
              <a:tabLst>
                <a:tab pos="457200" algn="l"/>
              </a:tabLst>
            </a:pPr>
            <a:r>
              <a:rPr lang="ru-RU" sz="7400" b="1" dirty="0">
                <a:solidFill>
                  <a:srgbClr val="000000"/>
                </a:solidFill>
                <a:ea typeface="Times New Roman"/>
                <a:cs typeface="Times New Roman"/>
              </a:rPr>
              <a:t>По юридической силе нормативно-правовые акты делятся на законы и подзаконные акты.</a:t>
            </a:r>
            <a:endParaRPr lang="ru-RU" sz="7400" b="1" dirty="0">
              <a:ea typeface="Calibri"/>
              <a:cs typeface="Times New Roman"/>
            </a:endParaRPr>
          </a:p>
          <a:p>
            <a:pPr marL="342900" lvl="0" indent="-342900">
              <a:lnSpc>
                <a:spcPct val="115000"/>
              </a:lnSpc>
              <a:spcAft>
                <a:spcPts val="1320"/>
              </a:spcAft>
              <a:tabLst>
                <a:tab pos="457200" algn="l"/>
              </a:tabLst>
            </a:pPr>
            <a:r>
              <a:rPr lang="ru-RU" sz="7400" b="1" dirty="0">
                <a:solidFill>
                  <a:srgbClr val="000000"/>
                </a:solidFill>
                <a:ea typeface="Times New Roman"/>
                <a:cs typeface="Times New Roman"/>
              </a:rPr>
              <a:t>Приказы и положения министерств требуют утверждения парламентом.</a:t>
            </a:r>
            <a:endParaRPr lang="ru-RU" sz="7400" b="1" dirty="0">
              <a:ea typeface="Calibri"/>
              <a:cs typeface="Times New Roman"/>
            </a:endParaRPr>
          </a:p>
          <a:p>
            <a:pPr marL="342900" lvl="0" indent="-342900">
              <a:lnSpc>
                <a:spcPct val="115000"/>
              </a:lnSpc>
              <a:spcAft>
                <a:spcPts val="1320"/>
              </a:spcAft>
              <a:tabLst>
                <a:tab pos="457200" algn="l"/>
              </a:tabLst>
            </a:pPr>
            <a:r>
              <a:rPr lang="ru-RU" sz="7400" b="1" dirty="0">
                <a:solidFill>
                  <a:srgbClr val="000000"/>
                </a:solidFill>
                <a:ea typeface="Times New Roman"/>
                <a:cs typeface="Times New Roman"/>
              </a:rPr>
              <a:t>Акты временного действия прекращают своё действие по разрешении вопроса, в связи с которым они были приняты.</a:t>
            </a:r>
            <a:endParaRPr lang="ru-RU" sz="7400" b="1" dirty="0">
              <a:ea typeface="Calibri"/>
              <a:cs typeface="Times New Roman"/>
            </a:endParaRPr>
          </a:p>
          <a:p>
            <a:pPr marL="342900" lvl="0" indent="-342900">
              <a:lnSpc>
                <a:spcPct val="115000"/>
              </a:lnSpc>
              <a:spcAft>
                <a:spcPts val="1320"/>
              </a:spcAft>
              <a:tabLst>
                <a:tab pos="457200" algn="l"/>
              </a:tabLst>
            </a:pPr>
            <a:r>
              <a:rPr lang="ru-RU" sz="7400" b="1" dirty="0">
                <a:solidFill>
                  <a:srgbClr val="000000"/>
                </a:solidFill>
                <a:ea typeface="Times New Roman"/>
                <a:cs typeface="Times New Roman"/>
              </a:rPr>
              <a:t>Акты, принятые на референдуме, требуют утверждения органом законодательной власти.</a:t>
            </a:r>
            <a:endParaRPr lang="ru-RU" sz="7400" b="1" dirty="0">
              <a:ea typeface="Calibri"/>
              <a:cs typeface="Times New Roman"/>
            </a:endParaRPr>
          </a:p>
          <a:p>
            <a:pPr marL="342900" lvl="0" indent="-342900">
              <a:lnSpc>
                <a:spcPct val="115000"/>
              </a:lnSpc>
              <a:spcAft>
                <a:spcPts val="1000"/>
              </a:spcAft>
              <a:tabLst>
                <a:tab pos="457200" algn="l"/>
              </a:tabLst>
            </a:pPr>
            <a:r>
              <a:rPr lang="ru-RU" sz="7400" b="1" dirty="0">
                <a:solidFill>
                  <a:srgbClr val="000000"/>
                </a:solidFill>
                <a:ea typeface="Times New Roman"/>
                <a:cs typeface="Times New Roman"/>
              </a:rPr>
              <a:t>Акты общего действия охватывают и разрешают наиболее схожий круг вопросов.</a:t>
            </a:r>
            <a:endParaRPr lang="ru-RU" sz="7400" b="1" dirty="0">
              <a:ea typeface="Calibri"/>
              <a:cs typeface="Times New Roman"/>
            </a:endParaRPr>
          </a:p>
          <a:p>
            <a:endParaRPr lang="ru-RU" dirty="0"/>
          </a:p>
        </p:txBody>
      </p:sp>
    </p:spTree>
    <p:extLst>
      <p:ext uri="{BB962C8B-B14F-4D97-AF65-F5344CB8AC3E}">
        <p14:creationId xmlns:p14="http://schemas.microsoft.com/office/powerpoint/2010/main" val="82204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1899000"/>
            <a:ext cx="11271000" cy="4725000"/>
          </a:xfrm>
        </p:spPr>
        <p:txBody>
          <a:bodyPr>
            <a:normAutofit fontScale="92500"/>
          </a:bodyPr>
          <a:lstStyle/>
          <a:p>
            <a:pPr marL="0" indent="0">
              <a:lnSpc>
                <a:spcPts val="1680"/>
              </a:lnSpc>
              <a:spcAft>
                <a:spcPts val="0"/>
              </a:spcAft>
              <a:buNone/>
            </a:pPr>
            <a:r>
              <a:rPr lang="ru-RU" b="1" dirty="0">
                <a:solidFill>
                  <a:srgbClr val="7030A0"/>
                </a:solidFill>
                <a:ea typeface="Times New Roman"/>
                <a:cs typeface="Times New Roman"/>
              </a:rPr>
              <a:t>Выберите верные суждения об источниках права и запишите цифры, под которыми они указаны.</a:t>
            </a:r>
            <a:endParaRPr lang="ru-RU" sz="2000" b="1" dirty="0">
              <a:solidFill>
                <a:srgbClr val="7030A0"/>
              </a:solidFill>
              <a:ea typeface="Calibri"/>
              <a:cs typeface="Times New Roman"/>
            </a:endParaRPr>
          </a:p>
          <a:p>
            <a:pPr marL="342900" lvl="0" indent="-342900">
              <a:lnSpc>
                <a:spcPct val="115000"/>
              </a:lnSpc>
              <a:spcAft>
                <a:spcPts val="1320"/>
              </a:spcAft>
              <a:tabLst>
                <a:tab pos="457200" algn="l"/>
              </a:tabLst>
            </a:pPr>
            <a:r>
              <a:rPr lang="ru-RU" b="1" dirty="0">
                <a:solidFill>
                  <a:srgbClr val="000000"/>
                </a:solidFill>
                <a:ea typeface="Times New Roman"/>
                <a:cs typeface="Times New Roman"/>
              </a:rPr>
              <a:t>Под источником права понимается способ закрепления норм права.</a:t>
            </a:r>
            <a:endParaRPr lang="ru-RU" sz="2000" b="1" dirty="0">
              <a:ea typeface="Calibri"/>
              <a:cs typeface="Times New Roman"/>
            </a:endParaRPr>
          </a:p>
          <a:p>
            <a:pPr marL="342900" lvl="0" indent="-342900">
              <a:lnSpc>
                <a:spcPct val="115000"/>
              </a:lnSpc>
              <a:spcAft>
                <a:spcPts val="1320"/>
              </a:spcAft>
              <a:tabLst>
                <a:tab pos="457200" algn="l"/>
              </a:tabLst>
            </a:pPr>
            <a:r>
              <a:rPr lang="ru-RU" b="1" dirty="0">
                <a:solidFill>
                  <a:srgbClr val="000000"/>
                </a:solidFill>
                <a:ea typeface="Times New Roman"/>
                <a:cs typeface="Times New Roman"/>
              </a:rPr>
              <a:t>Источники права всегда имеют письменную форму.</a:t>
            </a:r>
            <a:endParaRPr lang="ru-RU" sz="2000" b="1" dirty="0">
              <a:ea typeface="Calibri"/>
              <a:cs typeface="Times New Roman"/>
            </a:endParaRPr>
          </a:p>
          <a:p>
            <a:pPr marL="342900" lvl="0" indent="-342900">
              <a:lnSpc>
                <a:spcPct val="115000"/>
              </a:lnSpc>
              <a:spcAft>
                <a:spcPts val="1320"/>
              </a:spcAft>
              <a:tabLst>
                <a:tab pos="457200" algn="l"/>
              </a:tabLst>
            </a:pPr>
            <a:r>
              <a:rPr lang="ru-RU" b="1" dirty="0">
                <a:solidFill>
                  <a:srgbClr val="000000"/>
                </a:solidFill>
                <a:ea typeface="Times New Roman"/>
                <a:cs typeface="Times New Roman"/>
              </a:rPr>
              <a:t>Древнейшим видом источников права является правовой прецедент.</a:t>
            </a:r>
            <a:endParaRPr lang="ru-RU" sz="2000" b="1" dirty="0">
              <a:ea typeface="Calibri"/>
              <a:cs typeface="Times New Roman"/>
            </a:endParaRPr>
          </a:p>
          <a:p>
            <a:pPr marL="342900" lvl="0" indent="-342900">
              <a:lnSpc>
                <a:spcPct val="115000"/>
              </a:lnSpc>
              <a:spcAft>
                <a:spcPts val="1320"/>
              </a:spcAft>
              <a:tabLst>
                <a:tab pos="457200" algn="l"/>
              </a:tabLst>
            </a:pPr>
            <a:r>
              <a:rPr lang="ru-RU" b="1" dirty="0">
                <a:solidFill>
                  <a:srgbClr val="000000"/>
                </a:solidFill>
                <a:ea typeface="Times New Roman"/>
                <a:cs typeface="Times New Roman"/>
              </a:rPr>
              <a:t>Ведущим источником права в Российской Федерации является нормативно-правовой акт.</a:t>
            </a:r>
            <a:endParaRPr lang="ru-RU" sz="2000" b="1" dirty="0">
              <a:ea typeface="Calibri"/>
              <a:cs typeface="Times New Roman"/>
            </a:endParaRPr>
          </a:p>
          <a:p>
            <a:pPr marL="342900" lvl="0" indent="-342900">
              <a:lnSpc>
                <a:spcPct val="115000"/>
              </a:lnSpc>
              <a:spcAft>
                <a:spcPts val="1000"/>
              </a:spcAft>
              <a:tabLst>
                <a:tab pos="457200" algn="l"/>
              </a:tabLst>
            </a:pPr>
            <a:r>
              <a:rPr lang="ru-RU" b="1" dirty="0">
                <a:solidFill>
                  <a:srgbClr val="000000"/>
                </a:solidFill>
                <a:ea typeface="Times New Roman"/>
                <a:cs typeface="Times New Roman"/>
              </a:rPr>
              <a:t>Договор может являться источником права.</a:t>
            </a:r>
            <a:endParaRPr lang="ru-RU" sz="2000" b="1" dirty="0">
              <a:ea typeface="Calibri"/>
              <a:cs typeface="Times New Roman"/>
            </a:endParaRPr>
          </a:p>
          <a:p>
            <a:endParaRPr lang="ru-RU" dirty="0"/>
          </a:p>
        </p:txBody>
      </p:sp>
    </p:spTree>
    <p:extLst>
      <p:ext uri="{BB962C8B-B14F-4D97-AF65-F5344CB8AC3E}">
        <p14:creationId xmlns:p14="http://schemas.microsoft.com/office/powerpoint/2010/main" val="114741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42" r="1127"/>
          <a:stretch/>
        </p:blipFill>
        <p:spPr bwMode="auto">
          <a:xfrm>
            <a:off x="4716" y="1795268"/>
            <a:ext cx="11401284" cy="4881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Прямая соединительная линия 3"/>
          <p:cNvCxnSpPr/>
          <p:nvPr/>
        </p:nvCxnSpPr>
        <p:spPr>
          <a:xfrm>
            <a:off x="9336000" y="3474000"/>
            <a:ext cx="189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741000" y="4689000"/>
            <a:ext cx="10845000" cy="108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741000" y="5859000"/>
            <a:ext cx="10665000" cy="8182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4916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858823AD-D428-460A-994F-C3E28E4A24AE}"/>
              </a:ext>
            </a:extLst>
          </p:cNvPr>
          <p:cNvSpPr>
            <a:spLocks noGrp="1"/>
          </p:cNvSpPr>
          <p:nvPr>
            <p:ph type="title"/>
          </p:nvPr>
        </p:nvSpPr>
        <p:spPr/>
        <p:txBody>
          <a:bodyPr/>
          <a:lstStyle/>
          <a:p>
            <a:endParaRPr lang="ru-RU" dirty="0"/>
          </a:p>
        </p:txBody>
      </p:sp>
      <p:sp>
        <p:nvSpPr>
          <p:cNvPr id="5" name="TextBox 4">
            <a:extLst>
              <a:ext uri="{FF2B5EF4-FFF2-40B4-BE49-F238E27FC236}">
                <a16:creationId xmlns:a16="http://schemas.microsoft.com/office/drawing/2014/main" xmlns="" id="{BD7062D2-87BA-47CB-AA8D-848BE686EE02}"/>
              </a:ext>
            </a:extLst>
          </p:cNvPr>
          <p:cNvSpPr txBox="1"/>
          <p:nvPr/>
        </p:nvSpPr>
        <p:spPr>
          <a:xfrm>
            <a:off x="1292186" y="3204000"/>
            <a:ext cx="9299982" cy="1107996"/>
          </a:xfrm>
          <a:prstGeom prst="rect">
            <a:avLst/>
          </a:prstGeom>
          <a:noFill/>
        </p:spPr>
        <p:txBody>
          <a:bodyPr wrap="none" rtlCol="0">
            <a:spAutoFit/>
          </a:bodyPr>
          <a:lstStyle/>
          <a:p>
            <a:r>
              <a:rPr lang="ru-RU" sz="6600" b="1" dirty="0" smtClean="0">
                <a:solidFill>
                  <a:srgbClr val="7030A0"/>
                </a:solidFill>
              </a:rPr>
              <a:t>СПАСИБО ЗА ВНИМАНИЕ</a:t>
            </a:r>
            <a:endParaRPr lang="ru-RU" sz="6600" b="1" dirty="0">
              <a:solidFill>
                <a:srgbClr val="7030A0"/>
              </a:solidFill>
            </a:endParaRPr>
          </a:p>
        </p:txBody>
      </p:sp>
      <p:pic>
        <p:nvPicPr>
          <p:cNvPr id="6" name="Рисунок 5">
            <a:extLst>
              <a:ext uri="{FF2B5EF4-FFF2-40B4-BE49-F238E27FC236}">
                <a16:creationId xmlns:a16="http://schemas.microsoft.com/office/drawing/2014/main" xmlns="" id="{B291C9CB-97EF-4869-9943-D47D8C13926F}"/>
              </a:ext>
            </a:extLst>
          </p:cNvPr>
          <p:cNvPicPr>
            <a:picLocks noChangeAspect="1"/>
          </p:cNvPicPr>
          <p:nvPr/>
        </p:nvPicPr>
        <p:blipFill>
          <a:blip r:embed="rId2" cstate="screen">
            <a:duotone>
              <a:prstClr val="black"/>
              <a:srgbClr val="7030A0">
                <a:tint val="45000"/>
                <a:satMod val="400000"/>
              </a:srgbClr>
            </a:duotone>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656000" y="5083790"/>
            <a:ext cx="476176" cy="476176"/>
          </a:xfrm>
          <a:prstGeom prst="rect">
            <a:avLst/>
          </a:prstGeom>
        </p:spPr>
      </p:pic>
      <p:pic>
        <p:nvPicPr>
          <p:cNvPr id="7" name="Рисунок 6">
            <a:extLst>
              <a:ext uri="{FF2B5EF4-FFF2-40B4-BE49-F238E27FC236}">
                <a16:creationId xmlns:a16="http://schemas.microsoft.com/office/drawing/2014/main" xmlns="" id="{F90E789E-9521-4149-8E06-223B8EDFEFFC}"/>
              </a:ext>
            </a:extLst>
          </p:cNvPr>
          <p:cNvPicPr>
            <a:picLocks noChangeAspect="1"/>
          </p:cNvPicPr>
          <p:nvPr/>
        </p:nvPicPr>
        <p:blipFill>
          <a:blip r:embed="rId4" cstate="screen">
            <a:duotone>
              <a:prstClr val="black"/>
              <a:srgbClr val="7030A0">
                <a:tint val="45000"/>
                <a:satMod val="400000"/>
              </a:srgbClr>
            </a:duotone>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5466001" y="5083790"/>
            <a:ext cx="476176" cy="476176"/>
          </a:xfrm>
          <a:prstGeom prst="rect">
            <a:avLst/>
          </a:prstGeom>
        </p:spPr>
      </p:pic>
      <p:pic>
        <p:nvPicPr>
          <p:cNvPr id="8" name="Рисунок 7">
            <a:extLst>
              <a:ext uri="{FF2B5EF4-FFF2-40B4-BE49-F238E27FC236}">
                <a16:creationId xmlns:a16="http://schemas.microsoft.com/office/drawing/2014/main" xmlns="" id="{6901D014-EF1E-43AF-92AE-4BF16EB4108A}"/>
              </a:ext>
            </a:extLst>
          </p:cNvPr>
          <p:cNvPicPr>
            <a:picLocks noChangeAspect="1"/>
          </p:cNvPicPr>
          <p:nvPr/>
        </p:nvPicPr>
        <p:blipFill>
          <a:blip r:embed="rId6" cstate="screen">
            <a:duotone>
              <a:prstClr val="black"/>
              <a:srgbClr val="7030A0">
                <a:tint val="45000"/>
                <a:satMod val="400000"/>
              </a:srgbClr>
            </a:duotone>
            <a:extLst>
              <a:ext uri="{28A0092B-C50C-407E-A947-70E740481C1C}">
                <a14:useLocalDpi xmlns:a14="http://schemas.microsoft.com/office/drawing/2010/main"/>
              </a:ext>
              <a:ext uri="{96DAC541-7B7A-43D3-8B79-37D633B846F1}">
                <asvg:svgBlip xmlns:asvg="http://schemas.microsoft.com/office/drawing/2016/SVG/main" xmlns="" r:embed="rId7"/>
              </a:ext>
            </a:extLst>
          </a:blip>
          <a:srcRect/>
          <a:stretch/>
        </p:blipFill>
        <p:spPr>
          <a:xfrm>
            <a:off x="6276000" y="5083790"/>
            <a:ext cx="476176" cy="476176"/>
          </a:xfrm>
          <a:prstGeom prst="rect">
            <a:avLst/>
          </a:prstGeom>
        </p:spPr>
      </p:pic>
      <p:pic>
        <p:nvPicPr>
          <p:cNvPr id="9" name="Рисунок 8">
            <a:extLst>
              <a:ext uri="{FF2B5EF4-FFF2-40B4-BE49-F238E27FC236}">
                <a16:creationId xmlns:a16="http://schemas.microsoft.com/office/drawing/2014/main" xmlns="" id="{FDC8E9F6-ED53-4B6A-8979-B6CF3385AB4F}"/>
              </a:ext>
            </a:extLst>
          </p:cNvPr>
          <p:cNvPicPr>
            <a:picLocks noChangeAspect="1"/>
          </p:cNvPicPr>
          <p:nvPr/>
        </p:nvPicPr>
        <p:blipFill>
          <a:blip r:embed="rId8" cstate="screen">
            <a:duotone>
              <a:prstClr val="black"/>
              <a:srgbClr val="7030A0">
                <a:tint val="45000"/>
                <a:satMod val="400000"/>
              </a:srgbClr>
            </a:duotone>
            <a:extLst>
              <a:ext uri="{28A0092B-C50C-407E-A947-70E740481C1C}">
                <a14:useLocalDpi xmlns:a14="http://schemas.microsoft.com/office/drawing/2010/main"/>
              </a:ext>
              <a:ext uri="{96DAC541-7B7A-43D3-8B79-37D633B846F1}">
                <asvg:svgBlip xmlns:asvg="http://schemas.microsoft.com/office/drawing/2016/SVG/main" xmlns="" r:embed="rId9"/>
              </a:ext>
            </a:extLst>
          </a:blip>
          <a:srcRect/>
          <a:stretch/>
        </p:blipFill>
        <p:spPr>
          <a:xfrm>
            <a:off x="7086000" y="5083790"/>
            <a:ext cx="476176" cy="476176"/>
          </a:xfrm>
          <a:prstGeom prst="rect">
            <a:avLst/>
          </a:prstGeom>
        </p:spPr>
      </p:pic>
    </p:spTree>
    <p:extLst>
      <p:ext uri="{BB962C8B-B14F-4D97-AF65-F5344CB8AC3E}">
        <p14:creationId xmlns:p14="http://schemas.microsoft.com/office/powerpoint/2010/main" val="23664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Отличия выборов от референдума</a:t>
            </a:r>
            <a:endParaRPr lang="ru-RU" dirty="0"/>
          </a:p>
        </p:txBody>
      </p:sp>
      <p:sp>
        <p:nvSpPr>
          <p:cNvPr id="3" name="Объект 2"/>
          <p:cNvSpPr>
            <a:spLocks noGrp="1"/>
          </p:cNvSpPr>
          <p:nvPr>
            <p:ph idx="1"/>
          </p:nvPr>
        </p:nvSpPr>
        <p:spPr/>
        <p:txBody>
          <a:bodyPr/>
          <a:lstStyle/>
          <a:p>
            <a:endParaRPr lang="ru-RU"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51" t="3440" r="901" b="5492"/>
          <a:stretch/>
        </p:blipFill>
        <p:spPr bwMode="auto">
          <a:xfrm>
            <a:off x="106325" y="1809001"/>
            <a:ext cx="11092498" cy="472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078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0342800" cy="1325563"/>
          </a:xfrm>
        </p:spPr>
        <p:txBody>
          <a:bodyPr/>
          <a:lstStyle/>
          <a:p>
            <a:r>
              <a:rPr lang="ru-RU" dirty="0" smtClean="0"/>
              <a:t>Общероссийское голосование</a:t>
            </a:r>
            <a:endParaRPr lang="ru-RU" dirty="0"/>
          </a:p>
        </p:txBody>
      </p:sp>
      <p:sp>
        <p:nvSpPr>
          <p:cNvPr id="3" name="Объект 2"/>
          <p:cNvSpPr>
            <a:spLocks noGrp="1"/>
          </p:cNvSpPr>
          <p:nvPr>
            <p:ph idx="1"/>
          </p:nvPr>
        </p:nvSpPr>
        <p:spPr/>
        <p:txBody>
          <a:bodyPr/>
          <a:lstStyle/>
          <a:p>
            <a:endParaRPr lang="ru-RU" dirty="0"/>
          </a:p>
        </p:txBody>
      </p:sp>
      <p:pic>
        <p:nvPicPr>
          <p:cNvPr id="3074" name="Picture 2" descr="C:\Users\Домашний\Desktop\портал.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000" y="1449000"/>
            <a:ext cx="9952577" cy="5179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99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prstClr val="white"/>
                </a:solidFill>
              </a:rPr>
              <a:t>Общероссийское голосование</a:t>
            </a:r>
            <a:endParaRPr lang="ru-RU" dirty="0"/>
          </a:p>
        </p:txBody>
      </p:sp>
      <p:sp>
        <p:nvSpPr>
          <p:cNvPr id="3" name="Объект 2"/>
          <p:cNvSpPr>
            <a:spLocks noGrp="1"/>
          </p:cNvSpPr>
          <p:nvPr>
            <p:ph idx="1"/>
          </p:nvPr>
        </p:nvSpPr>
        <p:spPr>
          <a:xfrm>
            <a:off x="111000" y="1854000"/>
            <a:ext cx="11865600" cy="4770000"/>
          </a:xfrm>
        </p:spPr>
        <p:txBody>
          <a:bodyPr>
            <a:normAutofit fontScale="25000" lnSpcReduction="20000"/>
          </a:bodyPr>
          <a:lstStyle/>
          <a:p>
            <a:r>
              <a:rPr lang="ru-RU" sz="8000" b="1" dirty="0">
                <a:solidFill>
                  <a:srgbClr val="392573"/>
                </a:solidFill>
                <a:hlinkClick r:id="rId2"/>
              </a:rPr>
              <a:t>Закон РФ о поправке к Конституции РФ от 14.03.2020 N 1-ФКЗ "О совершенствовании регулирования отдельных вопросов организации и функционирования публичной власти"</a:t>
            </a:r>
            <a:endParaRPr lang="ru-RU" sz="8000" b="1" dirty="0">
              <a:solidFill>
                <a:srgbClr val="392573"/>
              </a:solidFill>
            </a:endParaRPr>
          </a:p>
          <a:p>
            <a:r>
              <a:rPr lang="ru-RU" sz="8000" b="1" dirty="0" smtClean="0">
                <a:solidFill>
                  <a:srgbClr val="000000"/>
                </a:solidFill>
              </a:rPr>
              <a:t>Статья </a:t>
            </a:r>
            <a:r>
              <a:rPr lang="ru-RU" sz="8000" b="1" dirty="0">
                <a:solidFill>
                  <a:srgbClr val="000000"/>
                </a:solidFill>
              </a:rPr>
              <a:t>2</a:t>
            </a:r>
          </a:p>
          <a:p>
            <a:pPr indent="342900"/>
            <a:r>
              <a:rPr lang="ru-RU" sz="8000" b="1" dirty="0">
                <a:solidFill>
                  <a:srgbClr val="000000"/>
                </a:solidFill>
              </a:rPr>
              <a:t>1. Общероссийское голосование по вопросу одобрения изменений в </a:t>
            </a:r>
            <a:r>
              <a:rPr lang="ru-RU" sz="8000" b="1" u="sng" dirty="0">
                <a:solidFill>
                  <a:srgbClr val="1A0DAB"/>
                </a:solidFill>
                <a:hlinkClick r:id="rId3"/>
              </a:rPr>
              <a:t>Конституцию</a:t>
            </a:r>
            <a:r>
              <a:rPr lang="ru-RU" sz="8000" b="1" dirty="0">
                <a:solidFill>
                  <a:srgbClr val="000000"/>
                </a:solidFill>
              </a:rPr>
              <a:t> Российской Федерации, предусмотренных </a:t>
            </a:r>
            <a:r>
              <a:rPr lang="ru-RU" sz="8000" b="1" u="sng" dirty="0">
                <a:solidFill>
                  <a:srgbClr val="1A0DAB"/>
                </a:solidFill>
                <a:hlinkClick r:id="rId4"/>
              </a:rPr>
              <a:t>статьей 1</a:t>
            </a:r>
            <a:r>
              <a:rPr lang="ru-RU" sz="8000" b="1" dirty="0">
                <a:solidFill>
                  <a:srgbClr val="000000"/>
                </a:solidFill>
              </a:rPr>
              <a:t> настоящего Закона Российской Федерации о поправке к Конституции Российской Федерации (далее соответственно - общероссийское голосование, настоящий Закон), проводится после вступления в силу настоящего Закона и в случае дачи Конституционным Судом Российской Федерации в соответствии со </a:t>
            </a:r>
            <a:r>
              <a:rPr lang="ru-RU" sz="8000" b="1" u="sng" dirty="0">
                <a:solidFill>
                  <a:srgbClr val="1A0DAB"/>
                </a:solidFill>
                <a:hlinkClick r:id="rId5"/>
              </a:rPr>
              <a:t>статьей 3</a:t>
            </a:r>
            <a:r>
              <a:rPr lang="ru-RU" sz="8000" b="1" dirty="0">
                <a:solidFill>
                  <a:srgbClr val="000000"/>
                </a:solidFill>
              </a:rPr>
              <a:t> настоящего Закона </a:t>
            </a:r>
            <a:r>
              <a:rPr lang="ru-RU" sz="8000" b="1" u="sng" dirty="0">
                <a:solidFill>
                  <a:srgbClr val="1A0DAB"/>
                </a:solidFill>
                <a:hlinkClick r:id="rId6"/>
              </a:rPr>
              <a:t>заключения</a:t>
            </a:r>
            <a:r>
              <a:rPr lang="ru-RU" sz="8000" b="1" dirty="0">
                <a:solidFill>
                  <a:srgbClr val="000000"/>
                </a:solidFill>
              </a:rPr>
              <a:t> о соответствии положениям </a:t>
            </a:r>
            <a:r>
              <a:rPr lang="ru-RU" sz="8000" b="1" u="sng" dirty="0">
                <a:solidFill>
                  <a:srgbClr val="1A0DAB"/>
                </a:solidFill>
                <a:hlinkClick r:id="rId7"/>
              </a:rPr>
              <a:t>глав 1</a:t>
            </a:r>
            <a:r>
              <a:rPr lang="ru-RU" sz="8000" b="1" dirty="0">
                <a:solidFill>
                  <a:srgbClr val="000000"/>
                </a:solidFill>
              </a:rPr>
              <a:t>, </a:t>
            </a:r>
            <a:r>
              <a:rPr lang="ru-RU" sz="8000" b="1" u="sng" dirty="0">
                <a:solidFill>
                  <a:srgbClr val="1A0DAB"/>
                </a:solidFill>
                <a:hlinkClick r:id="rId8"/>
              </a:rPr>
              <a:t>2</a:t>
            </a:r>
            <a:r>
              <a:rPr lang="ru-RU" sz="8000" b="1" dirty="0">
                <a:solidFill>
                  <a:srgbClr val="000000"/>
                </a:solidFill>
              </a:rPr>
              <a:t> и </a:t>
            </a:r>
            <a:r>
              <a:rPr lang="ru-RU" sz="8000" b="1" u="sng" dirty="0">
                <a:solidFill>
                  <a:srgbClr val="1A0DAB"/>
                </a:solidFill>
                <a:hlinkClick r:id="rId9"/>
              </a:rPr>
              <a:t>9</a:t>
            </a:r>
            <a:r>
              <a:rPr lang="ru-RU" sz="8000" b="1" dirty="0">
                <a:solidFill>
                  <a:srgbClr val="000000"/>
                </a:solidFill>
              </a:rPr>
              <a:t> Конституции Российской Федерации не вступивших в силу положений настоящего Закона и о соответствии </a:t>
            </a:r>
            <a:r>
              <a:rPr lang="ru-RU" sz="8000" b="1" u="sng" dirty="0">
                <a:solidFill>
                  <a:srgbClr val="1A0DAB"/>
                </a:solidFill>
                <a:hlinkClick r:id="rId3"/>
              </a:rPr>
              <a:t>Конституции</a:t>
            </a:r>
            <a:r>
              <a:rPr lang="ru-RU" sz="8000" b="1" dirty="0">
                <a:solidFill>
                  <a:srgbClr val="000000"/>
                </a:solidFill>
              </a:rPr>
              <a:t> Российской Федерации порядка вступления в силу </a:t>
            </a:r>
            <a:r>
              <a:rPr lang="ru-RU" sz="8000" b="1" u="sng" dirty="0">
                <a:solidFill>
                  <a:srgbClr val="1A0DAB"/>
                </a:solidFill>
                <a:hlinkClick r:id="rId4"/>
              </a:rPr>
              <a:t>статьи 1</a:t>
            </a:r>
            <a:r>
              <a:rPr lang="ru-RU" sz="8000" b="1" dirty="0">
                <a:solidFill>
                  <a:srgbClr val="000000"/>
                </a:solidFill>
              </a:rPr>
              <a:t> настоящего Закона.</a:t>
            </a:r>
          </a:p>
          <a:p>
            <a:pPr indent="342900"/>
            <a:r>
              <a:rPr lang="ru-RU" sz="8000" b="1" dirty="0">
                <a:solidFill>
                  <a:srgbClr val="000000"/>
                </a:solidFill>
              </a:rPr>
              <a:t>2. Инициатива проведения общероссийского голосования принадлежит Президенту Российской Федерации. Президент Российской Федерации назначает общероссийское голосование своим </a:t>
            </a:r>
            <a:r>
              <a:rPr lang="ru-RU" sz="8000" b="1" u="sng" dirty="0">
                <a:solidFill>
                  <a:srgbClr val="1A0DAB"/>
                </a:solidFill>
                <a:hlinkClick r:id="rId10"/>
              </a:rPr>
              <a:t>указом</a:t>
            </a:r>
            <a:r>
              <a:rPr lang="ru-RU" sz="8000" b="1" dirty="0">
                <a:solidFill>
                  <a:srgbClr val="000000"/>
                </a:solidFill>
              </a:rPr>
              <a:t>.</a:t>
            </a:r>
          </a:p>
          <a:p>
            <a:r>
              <a:rPr lang="ru-RU" sz="8000" b="1" dirty="0">
                <a:solidFill>
                  <a:srgbClr val="000000"/>
                </a:solidFill>
              </a:rPr>
              <a:t>3. В </a:t>
            </a:r>
            <a:r>
              <a:rPr lang="ru-RU" sz="8000" b="1" u="sng" dirty="0">
                <a:solidFill>
                  <a:srgbClr val="1A0DAB"/>
                </a:solidFill>
                <a:hlinkClick r:id="rId10"/>
              </a:rPr>
              <a:t>указе</a:t>
            </a:r>
            <a:r>
              <a:rPr lang="ru-RU" sz="8000" b="1" dirty="0">
                <a:solidFill>
                  <a:srgbClr val="000000"/>
                </a:solidFill>
              </a:rPr>
              <a:t> Президента Российской Федерации о назначении общероссийского голосования содержится вопрос, который выносится на общероссийское голосование, и определяется день общероссийского голосования в соответствии с </a:t>
            </a:r>
            <a:r>
              <a:rPr lang="ru-RU" sz="8000" b="1" u="sng" dirty="0">
                <a:solidFill>
                  <a:srgbClr val="1A0DAB"/>
                </a:solidFill>
                <a:hlinkClick r:id="rId11"/>
              </a:rPr>
              <a:t>частью 5</a:t>
            </a:r>
            <a:r>
              <a:rPr lang="ru-RU" sz="8000" b="1" dirty="0">
                <a:solidFill>
                  <a:srgbClr val="000000"/>
                </a:solidFill>
              </a:rPr>
              <a:t> настоящей статьи.</a:t>
            </a:r>
          </a:p>
          <a:p>
            <a:endParaRPr lang="ru-RU" dirty="0"/>
          </a:p>
        </p:txBody>
      </p:sp>
    </p:spTree>
    <p:extLst>
      <p:ext uri="{BB962C8B-B14F-4D97-AF65-F5344CB8AC3E}">
        <p14:creationId xmlns:p14="http://schemas.microsoft.com/office/powerpoint/2010/main" val="269850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prstClr val="white"/>
                </a:solidFill>
              </a:rPr>
              <a:t>Общероссийское голосование</a:t>
            </a:r>
            <a:endParaRPr lang="ru-RU" dirty="0"/>
          </a:p>
        </p:txBody>
      </p:sp>
      <p:sp>
        <p:nvSpPr>
          <p:cNvPr id="3" name="Объект 2"/>
          <p:cNvSpPr>
            <a:spLocks noGrp="1"/>
          </p:cNvSpPr>
          <p:nvPr>
            <p:ph idx="1"/>
          </p:nvPr>
        </p:nvSpPr>
        <p:spPr>
          <a:xfrm>
            <a:off x="0" y="1809000"/>
            <a:ext cx="11976600" cy="4860000"/>
          </a:xfrm>
        </p:spPr>
        <p:txBody>
          <a:bodyPr>
            <a:normAutofit fontScale="62500" lnSpcReduction="20000"/>
          </a:bodyPr>
          <a:lstStyle/>
          <a:p>
            <a:r>
              <a:rPr lang="ru-RU" b="1" dirty="0" smtClean="0">
                <a:solidFill>
                  <a:srgbClr val="7030A0"/>
                </a:solidFill>
              </a:rPr>
              <a:t>Ответ официального представителя </a:t>
            </a:r>
            <a:r>
              <a:rPr lang="ru-RU" b="1" dirty="0">
                <a:solidFill>
                  <a:srgbClr val="7030A0"/>
                </a:solidFill>
              </a:rPr>
              <a:t>президента по проекту закона РФ о поправке к Конституции, </a:t>
            </a:r>
            <a:r>
              <a:rPr lang="ru-RU" b="1" dirty="0" smtClean="0">
                <a:solidFill>
                  <a:srgbClr val="7030A0"/>
                </a:solidFill>
              </a:rPr>
              <a:t>сопредседателя </a:t>
            </a:r>
            <a:r>
              <a:rPr lang="ru-RU" b="1" dirty="0">
                <a:solidFill>
                  <a:srgbClr val="7030A0"/>
                </a:solidFill>
              </a:rPr>
              <a:t>Рабочей группы по подготовке предложений о внесении поправок в Конституцию, </a:t>
            </a:r>
            <a:r>
              <a:rPr lang="ru-RU" b="1" dirty="0" smtClean="0">
                <a:solidFill>
                  <a:srgbClr val="7030A0"/>
                </a:solidFill>
              </a:rPr>
              <a:t>председателя Комитета </a:t>
            </a:r>
            <a:r>
              <a:rPr lang="ru-RU" b="1" dirty="0">
                <a:solidFill>
                  <a:srgbClr val="7030A0"/>
                </a:solidFill>
              </a:rPr>
              <a:t>Госдумы по государственному строительству и законодательству </a:t>
            </a:r>
            <a:r>
              <a:rPr lang="ru-RU" b="1" dirty="0" smtClean="0">
                <a:solidFill>
                  <a:srgbClr val="7030A0"/>
                </a:solidFill>
              </a:rPr>
              <a:t>Павла Крашенинникова («Российская </a:t>
            </a:r>
            <a:r>
              <a:rPr lang="ru-RU" b="1" dirty="0">
                <a:solidFill>
                  <a:srgbClr val="7030A0"/>
                </a:solidFill>
              </a:rPr>
              <a:t>газета</a:t>
            </a:r>
            <a:r>
              <a:rPr lang="ru-RU" b="1" dirty="0" smtClean="0">
                <a:solidFill>
                  <a:srgbClr val="7030A0"/>
                </a:solidFill>
              </a:rPr>
              <a:t>»)</a:t>
            </a:r>
            <a:r>
              <a:rPr lang="ru-RU" b="1" dirty="0"/>
              <a:t/>
            </a:r>
            <a:br>
              <a:rPr lang="ru-RU" b="1" dirty="0"/>
            </a:br>
            <a:r>
              <a:rPr lang="ru-RU" b="1" dirty="0"/>
              <a:t/>
            </a:r>
            <a:br>
              <a:rPr lang="ru-RU" b="1" dirty="0"/>
            </a:br>
            <a:r>
              <a:rPr lang="ru-RU" b="1" dirty="0" smtClean="0">
                <a:solidFill>
                  <a:srgbClr val="000000"/>
                </a:solidFill>
              </a:rPr>
              <a:t>Конституция </a:t>
            </a:r>
            <a:r>
              <a:rPr lang="ru-RU" b="1" dirty="0">
                <a:solidFill>
                  <a:srgbClr val="000000"/>
                </a:solidFill>
              </a:rPr>
              <a:t>изменяется, а не принимается новая. И никакого «обнуления» для действующего главы государства не произойдет. Поправки только жестко ограничат полномочия президента двумя сроками.</a:t>
            </a:r>
            <a:r>
              <a:rPr lang="ru-RU" b="1" dirty="0"/>
              <a:t/>
            </a:r>
            <a:br>
              <a:rPr lang="ru-RU" b="1" dirty="0"/>
            </a:br>
            <a:r>
              <a:rPr lang="ru-RU" b="1" dirty="0"/>
              <a:t/>
            </a:r>
            <a:br>
              <a:rPr lang="ru-RU" b="1" dirty="0"/>
            </a:br>
            <a:r>
              <a:rPr lang="ru-RU" b="1" u="sng" dirty="0">
                <a:solidFill>
                  <a:srgbClr val="000000"/>
                </a:solidFill>
              </a:rPr>
              <a:t>Почему голосование, а не референдум?</a:t>
            </a:r>
            <a:r>
              <a:rPr lang="ru-RU" b="1" u="sng" dirty="0"/>
              <a:t/>
            </a:r>
            <a:br>
              <a:rPr lang="ru-RU" b="1" u="sng" dirty="0"/>
            </a:br>
            <a:r>
              <a:rPr lang="ru-RU" b="1" dirty="0"/>
              <a:t/>
            </a:r>
            <a:br>
              <a:rPr lang="ru-RU" b="1" dirty="0"/>
            </a:br>
            <a:r>
              <a:rPr lang="ru-RU" b="1" dirty="0" smtClean="0">
                <a:solidFill>
                  <a:srgbClr val="FF0000"/>
                </a:solidFill>
              </a:rPr>
              <a:t>Это </a:t>
            </a:r>
            <a:r>
              <a:rPr lang="ru-RU" b="1" dirty="0">
                <a:solidFill>
                  <a:srgbClr val="FF0000"/>
                </a:solidFill>
              </a:rPr>
              <a:t>разные понятия и разные процедуры. </a:t>
            </a:r>
            <a:r>
              <a:rPr lang="ru-RU" b="1" dirty="0">
                <a:solidFill>
                  <a:srgbClr val="000000"/>
                </a:solidFill>
              </a:rPr>
              <a:t>В статьях 135, 136 Конституции четко указано, что первая, вторая и девятая главы Основного закона пересматриваются исключительно через Конституционное Собрание, которое может вынести проект на референдум.</a:t>
            </a:r>
            <a:r>
              <a:rPr lang="ru-RU" b="1" dirty="0"/>
              <a:t/>
            </a:r>
            <a:br>
              <a:rPr lang="ru-RU" b="1" dirty="0"/>
            </a:br>
            <a:r>
              <a:rPr lang="ru-RU" b="1" dirty="0"/>
              <a:t/>
            </a:r>
            <a:br>
              <a:rPr lang="ru-RU" b="1" dirty="0"/>
            </a:br>
            <a:r>
              <a:rPr lang="ru-RU" b="1" dirty="0">
                <a:solidFill>
                  <a:srgbClr val="000000"/>
                </a:solidFill>
              </a:rPr>
              <a:t>А предложенные президентом поправки в главы с 3 по 8, не требуют созыва Конституционного Собрания и не должны выноситься на референдум.</a:t>
            </a:r>
            <a:r>
              <a:rPr lang="ru-RU" b="1" dirty="0"/>
              <a:t/>
            </a:r>
            <a:br>
              <a:rPr lang="ru-RU" b="1" dirty="0"/>
            </a:br>
            <a:r>
              <a:rPr lang="ru-RU" b="1" dirty="0"/>
              <a:t/>
            </a:r>
            <a:br>
              <a:rPr lang="ru-RU" b="1" dirty="0"/>
            </a:br>
            <a:r>
              <a:rPr lang="ru-RU" b="1" dirty="0">
                <a:solidFill>
                  <a:srgbClr val="000000"/>
                </a:solidFill>
              </a:rPr>
              <a:t>Для их вступления в силу достаточно одобрения Федеральным Собранием и законодательными собраниями 2/3 регионов страны, а затем подписания президентом. Так что голосование не является обязательным, поправки можно внести законом Российской Федерации.</a:t>
            </a:r>
            <a:r>
              <a:rPr lang="ru-RU" b="1" dirty="0"/>
              <a:t/>
            </a:r>
            <a:br>
              <a:rPr lang="ru-RU" b="1" dirty="0"/>
            </a:br>
            <a:r>
              <a:rPr lang="ru-RU" b="1" dirty="0"/>
              <a:t/>
            </a:r>
            <a:br>
              <a:rPr lang="ru-RU" b="1" dirty="0"/>
            </a:br>
            <a:r>
              <a:rPr lang="ru-RU" b="1" dirty="0">
                <a:solidFill>
                  <a:srgbClr val="000000"/>
                </a:solidFill>
              </a:rPr>
              <a:t>Но глава государства счел необходимым, чтобы окончательное, юридически значимое решение принимали граждане. Если люди проголосуют «за», то закон вступит в силу. Если же мнение народа окажется отрицательным, закон в силу не вступит.</a:t>
            </a:r>
            <a:endParaRPr lang="ru-RU" b="1" dirty="0"/>
          </a:p>
        </p:txBody>
      </p:sp>
    </p:spTree>
    <p:extLst>
      <p:ext uri="{BB962C8B-B14F-4D97-AF65-F5344CB8AC3E}">
        <p14:creationId xmlns:p14="http://schemas.microsoft.com/office/powerpoint/2010/main" val="158820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Избирательные системы</a:t>
            </a:r>
            <a:endParaRPr lang="ru-RU" dirty="0"/>
          </a:p>
        </p:txBody>
      </p:sp>
      <p:sp>
        <p:nvSpPr>
          <p:cNvPr id="3" name="Объект 2"/>
          <p:cNvSpPr>
            <a:spLocks noGrp="1"/>
          </p:cNvSpPr>
          <p:nvPr>
            <p:ph idx="1"/>
          </p:nvPr>
        </p:nvSpPr>
        <p:spPr/>
        <p:txBody>
          <a:bodyPr/>
          <a:lstStyle/>
          <a:p>
            <a:endParaRPr lang="ru-RU"/>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17" y="1987277"/>
            <a:ext cx="12125283" cy="4514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578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Тема Office">
  <a:themeElements>
    <a:clrScheme name="Теплый синий">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1118</TotalTime>
  <Words>1192</Words>
  <Application>Microsoft Office PowerPoint</Application>
  <PresentationFormat>Произвольный</PresentationFormat>
  <Paragraphs>143</Paragraphs>
  <Slides>47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47</vt:i4>
      </vt:variant>
    </vt:vector>
  </HeadingPairs>
  <TitlesOfParts>
    <vt:vector size="48" baseType="lpstr">
      <vt:lpstr>Тема Office</vt:lpstr>
      <vt:lpstr>ФОРМИРОВАНИЕ И ОЦЕНКА ПРАВОВОЙ ФГ ОБУЧАЮЩИХСЯ ПРИ ИЗУЧЕНИИ ПРЕДМЕТОВ ОБЩЕСТВЕННЫХ НАУК</vt:lpstr>
      <vt:lpstr>ПЛАН</vt:lpstr>
      <vt:lpstr>АНАЛИЗ ТИПИЧНЫХ ОШИБОК  УЧАСТНИКОВ ЕГЭ 2021</vt:lpstr>
      <vt:lpstr>Презентация PowerPoint</vt:lpstr>
      <vt:lpstr>Отличия выборов от референдума</vt:lpstr>
      <vt:lpstr>Общероссийское голосование</vt:lpstr>
      <vt:lpstr>Общероссийское голосование</vt:lpstr>
      <vt:lpstr>Общероссийское голосование</vt:lpstr>
      <vt:lpstr>Избирательные системы</vt:lpstr>
      <vt:lpstr>Избирательный процесс</vt:lpstr>
      <vt:lpstr>Избирательный процесс</vt:lpstr>
      <vt:lpstr>Виды избирательных округов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Правовое государство и демократия</vt:lpstr>
      <vt:lpstr>Теория права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Установите соответствие между отраслями и областями права</vt:lpstr>
      <vt:lpstr> </vt:lpstr>
      <vt:lpstr>Презентация PowerPoint</vt:lpstr>
      <vt:lpstr>Презентация PowerPoint</vt:lpstr>
      <vt:lpstr>Презентация PowerPoint</vt:lpstr>
      <vt:lpstr>Презентация PowerPoint</vt:lpstr>
      <vt:lpstr>Презентация PowerPoint</vt:lpstr>
      <vt:lpstr>Теория права</vt:lpstr>
      <vt:lpstr>Презентация PowerPoint</vt:lpstr>
      <vt:lpstr>Презентация PowerPoint</vt:lpstr>
      <vt:lpstr>Презентация PowerPoint</vt:lpstr>
      <vt:lpstr>Презентация PowerPoint</vt:lpstr>
      <vt:lpstr>Источники (формы) права</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Юрий Козырев</dc:creator>
  <cp:lastModifiedBy>Домашний</cp:lastModifiedBy>
  <cp:revision>39</cp:revision>
  <dcterms:created xsi:type="dcterms:W3CDTF">2020-07-05T17:04:43Z</dcterms:created>
  <dcterms:modified xsi:type="dcterms:W3CDTF">2021-12-13T09:53:37Z</dcterms:modified>
</cp:coreProperties>
</file>