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7" r:id="rId3"/>
    <p:sldId id="358" r:id="rId4"/>
    <p:sldId id="359" r:id="rId5"/>
    <p:sldId id="361" r:id="rId6"/>
    <p:sldId id="383" r:id="rId7"/>
    <p:sldId id="384" r:id="rId8"/>
    <p:sldId id="385" r:id="rId9"/>
    <p:sldId id="386" r:id="rId10"/>
    <p:sldId id="387" r:id="rId11"/>
    <p:sldId id="378" r:id="rId12"/>
    <p:sldId id="388" r:id="rId13"/>
    <p:sldId id="360" r:id="rId14"/>
    <p:sldId id="363" r:id="rId15"/>
    <p:sldId id="364" r:id="rId16"/>
    <p:sldId id="389"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9" r:id="rId31"/>
    <p:sldId id="380" r:id="rId32"/>
    <p:sldId id="381" r:id="rId33"/>
    <p:sldId id="382" r:id="rId34"/>
    <p:sldId id="390" r:id="rId35"/>
    <p:sldId id="391" r:id="rId36"/>
    <p:sldId id="392" r:id="rId37"/>
    <p:sldId id="393" r:id="rId38"/>
    <p:sldId id="394" r:id="rId39"/>
    <p:sldId id="395" r:id="rId40"/>
    <p:sldId id="32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15291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276573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316960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328361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246780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239420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235248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150418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80968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224464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pPr/>
              <a:t>‹#›</a:t>
            </a:fld>
            <a:endParaRPr lang="en-US"/>
          </a:p>
        </p:txBody>
      </p:sp>
    </p:spTree>
    <p:extLst>
      <p:ext uri="{BB962C8B-B14F-4D97-AF65-F5344CB8AC3E}">
        <p14:creationId xmlns:p14="http://schemas.microsoft.com/office/powerpoint/2010/main" val="37832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D41D-7B65-47FD-9A5E-50DEF822E0FF}" type="datetimeFigureOut">
              <a:rPr lang="en-US" smtClean="0"/>
              <a:pPr/>
              <a:t>11/22/2021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EC8F0-6F8C-466F-815E-4C909B520AD4}" type="slidenum">
              <a:rPr lang="en-US" smtClean="0"/>
              <a:pPr/>
              <a:t>‹#›</a:t>
            </a:fld>
            <a:endParaRPr lang="en-US"/>
          </a:p>
        </p:txBody>
      </p:sp>
    </p:spTree>
    <p:extLst>
      <p:ext uri="{BB962C8B-B14F-4D97-AF65-F5344CB8AC3E}">
        <p14:creationId xmlns:p14="http://schemas.microsoft.com/office/powerpoint/2010/main" val="328319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ykrf.ru/2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tykrf.ru/213"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koapru.ru/statja-20.3.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sultant.ru/document/cons_doc_LAW_10699/0f2c1aee317b1021e5a5e5f2df2a5133f999c25f/" TargetMode="External"/><Relationship Id="rId2" Type="http://schemas.openxmlformats.org/officeDocument/2006/relationships/hyperlink" Target="http://www.consultant.ru/document/cons_doc_LAW_122882/3d0cac60971a511280cbba229d9b6329c07731f7/#dst10003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ykrf.ru/2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ykrf.ru/2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tykrf.ru/2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tykrf.ru/2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549" y="1763485"/>
            <a:ext cx="7772400" cy="2677885"/>
          </a:xfrm>
        </p:spPr>
        <p:txBody>
          <a:bodyPr>
            <a:normAutofit/>
          </a:bodyPr>
          <a:lstStyle/>
          <a:p>
            <a:r>
              <a:rPr lang="ru-RU" sz="4000" b="1" dirty="0" smtClean="0">
                <a:ln w="12700">
                  <a:solidFill>
                    <a:schemeClr val="accent5"/>
                  </a:solidFill>
                  <a:prstDash val="solid"/>
                </a:ln>
                <a:solidFill>
                  <a:schemeClr val="accent1">
                    <a:lumMod val="50000"/>
                  </a:schemeClr>
                </a:solidFill>
                <a:latin typeface="+mn-lt"/>
              </a:rPr>
              <a:t>ФОРМИРОВАНИЕ И ОЦЕНКА ПРАВОВОЙ ФГ ОБУЧАЮЩИХСЯ ПРИ ИЗУЧЕНИИ ПРЕДМЕТОВ ОБЩЕСТВЕННЫХ НАУК</a:t>
            </a:r>
            <a:endParaRPr lang="en-US" sz="4000" b="1" dirty="0">
              <a:ln w="12700">
                <a:solidFill>
                  <a:schemeClr val="accent5"/>
                </a:solidFill>
                <a:prstDash val="solid"/>
              </a:ln>
              <a:solidFill>
                <a:schemeClr val="accent1">
                  <a:lumMod val="50000"/>
                </a:schemeClr>
              </a:solidFill>
              <a:latin typeface="+mn-lt"/>
            </a:endParaRPr>
          </a:p>
        </p:txBody>
      </p:sp>
      <p:sp>
        <p:nvSpPr>
          <p:cNvPr id="3" name="Subtitle 2"/>
          <p:cNvSpPr>
            <a:spLocks noGrp="1"/>
          </p:cNvSpPr>
          <p:nvPr>
            <p:ph type="subTitle" idx="1"/>
          </p:nvPr>
        </p:nvSpPr>
        <p:spPr>
          <a:xfrm>
            <a:off x="2286000" y="5358992"/>
            <a:ext cx="6858000" cy="1655762"/>
          </a:xfrm>
        </p:spPr>
        <p:txBody>
          <a:bodyPr>
            <a:normAutofit/>
          </a:bodyPr>
          <a:lstStyle/>
          <a:p>
            <a:r>
              <a:rPr lang="ru-RU" sz="2800" b="1" i="1" dirty="0" smtClean="0">
                <a:solidFill>
                  <a:schemeClr val="accent2">
                    <a:lumMod val="50000"/>
                  </a:schemeClr>
                </a:solidFill>
              </a:rPr>
              <a:t>Алферова Ирина Николаевна, учитель истории, обществознания и права </a:t>
            </a:r>
          </a:p>
          <a:p>
            <a:r>
              <a:rPr lang="ru-RU" sz="2800" b="1" i="1" dirty="0" smtClean="0">
                <a:solidFill>
                  <a:schemeClr val="accent2">
                    <a:lumMod val="50000"/>
                  </a:schemeClr>
                </a:solidFill>
              </a:rPr>
              <a:t>МБОУ «СШ №33» города Смоленска</a:t>
            </a:r>
            <a:endParaRPr lang="en-US" sz="2800" b="1" i="1" dirty="0">
              <a:solidFill>
                <a:schemeClr val="accent2">
                  <a:lumMod val="50000"/>
                </a:schemeClr>
              </a:solidFill>
            </a:endParaRPr>
          </a:p>
        </p:txBody>
      </p:sp>
    </p:spTree>
    <p:extLst>
      <p:ext uri="{BB962C8B-B14F-4D97-AF65-F5344CB8AC3E}">
        <p14:creationId xmlns:p14="http://schemas.microsoft.com/office/powerpoint/2010/main" val="17137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solidFill>
                  <a:schemeClr val="accent5">
                    <a:lumMod val="75000"/>
                  </a:schemeClr>
                </a:solidFill>
              </a:rPr>
              <a:t>Субъективная сторона вандализма характеризуется </a:t>
            </a:r>
            <a:r>
              <a:rPr lang="ru-RU" b="1" u="sng" dirty="0">
                <a:solidFill>
                  <a:schemeClr val="accent5">
                    <a:lumMod val="75000"/>
                  </a:schemeClr>
                </a:solidFill>
              </a:rPr>
              <a:t>прямым умыслом</a:t>
            </a:r>
            <a:r>
              <a:rPr lang="ru-RU" b="1" dirty="0">
                <a:solidFill>
                  <a:schemeClr val="accent5">
                    <a:lumMod val="75000"/>
                  </a:schemeClr>
                </a:solidFill>
              </a:rPr>
              <a:t>, лицо осознает, что совершает указанные в законе действия, и желает их </a:t>
            </a:r>
            <a:r>
              <a:rPr lang="ru-RU" b="1" dirty="0" smtClean="0">
                <a:solidFill>
                  <a:schemeClr val="accent5">
                    <a:lumMod val="75000"/>
                  </a:schemeClr>
                </a:solidFill>
              </a:rPr>
              <a:t>совершить </a:t>
            </a:r>
            <a:endParaRPr lang="ru-RU" b="1" dirty="0">
              <a:solidFill>
                <a:schemeClr val="accent5">
                  <a:lumMod val="75000"/>
                </a:schemeClr>
              </a:solidFill>
            </a:endParaRPr>
          </a:p>
          <a:p>
            <a:r>
              <a:rPr lang="ru-RU" b="1" dirty="0" smtClean="0">
                <a:solidFill>
                  <a:schemeClr val="accent5">
                    <a:lumMod val="75000"/>
                  </a:schemeClr>
                </a:solidFill>
              </a:rPr>
              <a:t> </a:t>
            </a:r>
            <a:r>
              <a:rPr lang="ru-RU" b="1" dirty="0">
                <a:solidFill>
                  <a:schemeClr val="accent5">
                    <a:lumMod val="75000"/>
                  </a:schemeClr>
                </a:solidFill>
              </a:rPr>
              <a:t>Субъект преступления — </a:t>
            </a:r>
            <a:r>
              <a:rPr lang="ru-RU" b="1" u="sng" dirty="0">
                <a:solidFill>
                  <a:schemeClr val="accent5">
                    <a:lumMod val="75000"/>
                  </a:schemeClr>
                </a:solidFill>
              </a:rPr>
              <a:t>вменяемое физическое лицо, достигшее 14-летнего </a:t>
            </a:r>
            <a:r>
              <a:rPr lang="ru-RU" b="1" u="sng" dirty="0" smtClean="0">
                <a:solidFill>
                  <a:schemeClr val="accent5">
                    <a:lumMod val="75000"/>
                  </a:schemeClr>
                </a:solidFill>
              </a:rPr>
              <a:t>возраста</a:t>
            </a:r>
            <a:r>
              <a:rPr lang="ru-RU" u="sng" dirty="0"/>
              <a:t/>
            </a:r>
            <a:br>
              <a:rPr lang="ru-RU" u="sng" dirty="0"/>
            </a:br>
            <a:r>
              <a:rPr lang="ru-RU" dirty="0"/>
              <a:t/>
            </a:r>
            <a:br>
              <a:rPr lang="ru-RU" dirty="0"/>
            </a:br>
            <a:r>
              <a:rPr lang="ru-RU" dirty="0">
                <a:solidFill>
                  <a:srgbClr val="444444"/>
                </a:solidFill>
                <a:latin typeface="Tahoma"/>
              </a:rPr>
              <a:t>Источник: </a:t>
            </a:r>
            <a:r>
              <a:rPr lang="ru-RU" dirty="0">
                <a:solidFill>
                  <a:srgbClr val="1078A7"/>
                </a:solidFill>
                <a:latin typeface="Tahoma"/>
                <a:hlinkClick r:id="rId2"/>
              </a:rPr>
              <a:t>https://stykrf.ru/214</a:t>
            </a:r>
            <a:endParaRPr lang="ru-RU" dirty="0"/>
          </a:p>
        </p:txBody>
      </p:sp>
    </p:spTree>
    <p:extLst>
      <p:ext uri="{BB962C8B-B14F-4D97-AF65-F5344CB8AC3E}">
        <p14:creationId xmlns:p14="http://schemas.microsoft.com/office/powerpoint/2010/main" val="136841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normAutofit/>
          </a:bodyPr>
          <a:lstStyle/>
          <a:p>
            <a:pPr algn="ctr"/>
            <a:r>
              <a:rPr lang="ru-RU" sz="4000" dirty="0" smtClean="0">
                <a:solidFill>
                  <a:schemeClr val="bg1"/>
                </a:solidFill>
              </a:rPr>
              <a:t>УК РФ</a:t>
            </a:r>
            <a:endParaRPr lang="ru-RU" sz="4000" dirty="0">
              <a:solidFill>
                <a:schemeClr val="bg1"/>
              </a:solidFill>
            </a:endParaRPr>
          </a:p>
        </p:txBody>
      </p:sp>
      <p:sp>
        <p:nvSpPr>
          <p:cNvPr id="6" name="Объект 5"/>
          <p:cNvSpPr>
            <a:spLocks noGrp="1"/>
          </p:cNvSpPr>
          <p:nvPr>
            <p:ph sz="half" idx="2"/>
          </p:nvPr>
        </p:nvSpPr>
        <p:spPr/>
        <p:txBody>
          <a:bodyPr>
            <a:normAutofit fontScale="25000" lnSpcReduction="20000"/>
          </a:bodyPr>
          <a:lstStyle/>
          <a:p>
            <a:r>
              <a:rPr lang="ru-RU" sz="8000" b="1" u="sng" dirty="0" smtClean="0">
                <a:solidFill>
                  <a:schemeClr val="accent5">
                    <a:lumMod val="75000"/>
                  </a:schemeClr>
                </a:solidFill>
              </a:rPr>
              <a:t>Хулиганство</a:t>
            </a:r>
            <a:r>
              <a:rPr lang="ru-RU" sz="8000" b="1" dirty="0" smtClean="0">
                <a:solidFill>
                  <a:schemeClr val="accent5">
                    <a:lumMod val="75000"/>
                  </a:schemeClr>
                </a:solidFill>
              </a:rPr>
              <a:t> - </a:t>
            </a:r>
            <a:r>
              <a:rPr lang="ru-RU" sz="8000" b="1" dirty="0" smtClean="0">
                <a:solidFill>
                  <a:schemeClr val="accent5">
                    <a:lumMod val="75000"/>
                  </a:schemeClr>
                </a:solidFill>
              </a:rPr>
              <a:t>грубое нарушение </a:t>
            </a:r>
            <a:r>
              <a:rPr lang="ru-RU" sz="8000" b="1" dirty="0">
                <a:solidFill>
                  <a:schemeClr val="accent5">
                    <a:lumMod val="75000"/>
                  </a:schemeClr>
                </a:solidFill>
              </a:rPr>
              <a:t>общественного порядка, выражающем явное неуважение к обществу, сопряженное с применением оружия или предметов, используемых в качестве оружия, как специфического способа действий виновного лица, либо по мотивам политической, идеологической, расовой, национальной или религиозной ненависти или вражды в отношении какой-либо социальной </a:t>
            </a:r>
            <a:r>
              <a:rPr lang="ru-RU" sz="8000" b="1" dirty="0" smtClean="0">
                <a:solidFill>
                  <a:schemeClr val="accent5">
                    <a:lumMod val="75000"/>
                  </a:schemeClr>
                </a:solidFill>
              </a:rPr>
              <a:t>группы</a:t>
            </a:r>
            <a:r>
              <a:rPr lang="ru-RU" sz="3600" dirty="0"/>
              <a:t/>
            </a:r>
            <a:br>
              <a:rPr lang="ru-RU" sz="3600" dirty="0"/>
            </a:br>
            <a:r>
              <a:rPr lang="ru-RU" sz="3600" dirty="0"/>
              <a:t/>
            </a:r>
            <a:br>
              <a:rPr lang="ru-RU" sz="3600" dirty="0"/>
            </a:br>
            <a:r>
              <a:rPr lang="ru-RU" sz="3600" dirty="0">
                <a:solidFill>
                  <a:srgbClr val="444444"/>
                </a:solidFill>
                <a:latin typeface="Tahoma"/>
              </a:rPr>
              <a:t>Источник: </a:t>
            </a:r>
            <a:r>
              <a:rPr lang="ru-RU" sz="3600" dirty="0">
                <a:solidFill>
                  <a:srgbClr val="1078A7"/>
                </a:solidFill>
                <a:latin typeface="Tahoma"/>
                <a:hlinkClick r:id="rId2"/>
              </a:rPr>
              <a:t>https://stykrf.ru/213</a:t>
            </a:r>
            <a:endParaRPr lang="ru-RU" sz="3600" b="1" dirty="0">
              <a:solidFill>
                <a:schemeClr val="accent5">
                  <a:lumMod val="75000"/>
                </a:schemeClr>
              </a:solidFill>
            </a:endParaRPr>
          </a:p>
        </p:txBody>
      </p:sp>
      <p:sp>
        <p:nvSpPr>
          <p:cNvPr id="7" name="Текст 6"/>
          <p:cNvSpPr>
            <a:spLocks noGrp="1"/>
          </p:cNvSpPr>
          <p:nvPr>
            <p:ph type="body" sz="quarter" idx="3"/>
          </p:nvPr>
        </p:nvSpPr>
        <p:spPr/>
        <p:txBody>
          <a:bodyPr>
            <a:normAutofit/>
          </a:bodyPr>
          <a:lstStyle/>
          <a:p>
            <a:pPr algn="ctr"/>
            <a:r>
              <a:rPr lang="ru-RU" sz="4000" dirty="0" smtClean="0">
                <a:solidFill>
                  <a:schemeClr val="bg1"/>
                </a:solidFill>
              </a:rPr>
              <a:t>КоАП РФ</a:t>
            </a:r>
            <a:endParaRPr lang="ru-RU" sz="4000" dirty="0">
              <a:solidFill>
                <a:schemeClr val="bg1"/>
              </a:solidFill>
            </a:endParaRPr>
          </a:p>
        </p:txBody>
      </p:sp>
      <p:sp>
        <p:nvSpPr>
          <p:cNvPr id="8" name="Объект 7"/>
          <p:cNvSpPr>
            <a:spLocks noGrp="1"/>
          </p:cNvSpPr>
          <p:nvPr>
            <p:ph sz="quarter" idx="4"/>
          </p:nvPr>
        </p:nvSpPr>
        <p:spPr/>
        <p:txBody>
          <a:bodyPr>
            <a:normAutofit fontScale="62500" lnSpcReduction="20000"/>
          </a:bodyPr>
          <a:lstStyle/>
          <a:p>
            <a:r>
              <a:rPr lang="ru-RU" sz="3600" b="1" u="sng" dirty="0">
                <a:solidFill>
                  <a:schemeClr val="accent5">
                    <a:lumMod val="75000"/>
                  </a:schemeClr>
                </a:solidFill>
              </a:rPr>
              <a:t>м</a:t>
            </a:r>
            <a:r>
              <a:rPr lang="ru-RU" sz="3600" b="1" u="sng" dirty="0" smtClean="0">
                <a:solidFill>
                  <a:schemeClr val="accent5">
                    <a:lumMod val="75000"/>
                  </a:schemeClr>
                </a:solidFill>
              </a:rPr>
              <a:t>елкое </a:t>
            </a:r>
            <a:r>
              <a:rPr lang="ru-RU" sz="3600" b="1" u="sng" dirty="0" smtClean="0">
                <a:solidFill>
                  <a:schemeClr val="accent5">
                    <a:lumMod val="75000"/>
                  </a:schemeClr>
                </a:solidFill>
              </a:rPr>
              <a:t>хулиганство</a:t>
            </a:r>
            <a:r>
              <a:rPr lang="ru-RU" sz="3600" b="1" dirty="0" smtClean="0">
                <a:solidFill>
                  <a:schemeClr val="accent5">
                    <a:lumMod val="75000"/>
                  </a:schemeClr>
                </a:solidFill>
              </a:rPr>
              <a:t> -</a:t>
            </a:r>
            <a:r>
              <a:rPr lang="ru-RU" sz="3600" b="1" dirty="0">
                <a:solidFill>
                  <a:schemeClr val="accent5">
                    <a:lumMod val="75000"/>
                  </a:schemeClr>
                </a:solidFill>
              </a:rPr>
              <a:t>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 а равно уничтожением или повреждением чужого имущества</a:t>
            </a:r>
            <a:r>
              <a:rPr lang="ru-RU" sz="3600" b="1" dirty="0" smtClean="0">
                <a:solidFill>
                  <a:schemeClr val="accent5">
                    <a:lumMod val="75000"/>
                  </a:schemeClr>
                </a:solidFill>
              </a:rPr>
              <a:t> </a:t>
            </a:r>
            <a:endParaRPr lang="ru-RU" sz="3600" b="1" u="sng" dirty="0">
              <a:solidFill>
                <a:schemeClr val="accent5">
                  <a:lumMod val="75000"/>
                </a:schemeClr>
              </a:solidFill>
            </a:endParaRPr>
          </a:p>
        </p:txBody>
      </p:sp>
    </p:spTree>
    <p:extLst>
      <p:ext uri="{BB962C8B-B14F-4D97-AF65-F5344CB8AC3E}">
        <p14:creationId xmlns:p14="http://schemas.microsoft.com/office/powerpoint/2010/main" val="71835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24691" y="1825625"/>
            <a:ext cx="8676409" cy="4351338"/>
          </a:xfrm>
        </p:spPr>
        <p:txBody>
          <a:bodyPr>
            <a:normAutofit fontScale="85000" lnSpcReduction="20000"/>
          </a:bodyPr>
          <a:lstStyle/>
          <a:p>
            <a:pPr algn="just"/>
            <a:r>
              <a:rPr lang="ru-RU" b="1" dirty="0">
                <a:solidFill>
                  <a:schemeClr val="accent5">
                    <a:lumMod val="75000"/>
                  </a:schemeClr>
                </a:solidFill>
              </a:rPr>
              <a:t>Те же действия, сопряженные с неповиновением законному требованию представителя власти либо иного лица, исполняющего обязанности по охране общественного порядка или пресекающего нарушение общественного </a:t>
            </a:r>
            <a:r>
              <a:rPr lang="ru-RU" b="1" dirty="0" smtClean="0">
                <a:solidFill>
                  <a:schemeClr val="accent5">
                    <a:lumMod val="75000"/>
                  </a:schemeClr>
                </a:solidFill>
              </a:rPr>
              <a:t>порядка</a:t>
            </a:r>
          </a:p>
          <a:p>
            <a:pPr algn="just"/>
            <a:r>
              <a:rPr lang="ru-RU" b="1" dirty="0">
                <a:solidFill>
                  <a:schemeClr val="accent5">
                    <a:lumMod val="75000"/>
                  </a:schemeClr>
                </a:solidFill>
              </a:rPr>
              <a:t>Распространение в информационно-телекоммуникационных сетях, в том числе в сети "Интернет", информации, выражающей в неприличной форме, которая оскорбляет человеческое достоинство и общественную нравственность, явное неуважение к обществу, государству, официальным государственным символам </a:t>
            </a:r>
            <a:r>
              <a:rPr lang="ru-RU" b="1" dirty="0" smtClean="0">
                <a:solidFill>
                  <a:schemeClr val="accent5">
                    <a:lumMod val="75000"/>
                  </a:schemeClr>
                </a:solidFill>
              </a:rPr>
              <a:t>РФ, </a:t>
            </a:r>
            <a:r>
              <a:rPr lang="ru-RU" b="1" dirty="0">
                <a:solidFill>
                  <a:schemeClr val="accent5">
                    <a:lumMod val="75000"/>
                  </a:schemeClr>
                </a:solidFill>
              </a:rPr>
              <a:t>Конституции </a:t>
            </a:r>
            <a:r>
              <a:rPr lang="ru-RU" b="1" dirty="0" smtClean="0">
                <a:solidFill>
                  <a:schemeClr val="accent5">
                    <a:lumMod val="75000"/>
                  </a:schemeClr>
                </a:solidFill>
              </a:rPr>
              <a:t>РФ </a:t>
            </a:r>
            <a:r>
              <a:rPr lang="ru-RU" b="1" dirty="0">
                <a:solidFill>
                  <a:schemeClr val="accent5">
                    <a:lumMod val="75000"/>
                  </a:schemeClr>
                </a:solidFill>
              </a:rPr>
              <a:t>или органам, осуществляющим государственную власть в </a:t>
            </a:r>
            <a:r>
              <a:rPr lang="ru-RU" b="1" dirty="0" smtClean="0">
                <a:solidFill>
                  <a:schemeClr val="accent5">
                    <a:lumMod val="75000"/>
                  </a:schemeClr>
                </a:solidFill>
              </a:rPr>
              <a:t>РФ, </a:t>
            </a:r>
            <a:r>
              <a:rPr lang="ru-RU" b="1" dirty="0">
                <a:solidFill>
                  <a:schemeClr val="accent5">
                    <a:lumMod val="75000"/>
                  </a:schemeClr>
                </a:solidFill>
              </a:rPr>
              <a:t>за исключением случаев, предусмотренных статьей </a:t>
            </a:r>
            <a:r>
              <a:rPr lang="ru-RU" b="1" u="sng" dirty="0">
                <a:solidFill>
                  <a:schemeClr val="accent5">
                    <a:lumMod val="75000"/>
                  </a:schemeClr>
                </a:solidFill>
                <a:hlinkClick r:id="rId2"/>
              </a:rPr>
              <a:t>20.3.1</a:t>
            </a:r>
            <a:r>
              <a:rPr lang="ru-RU" b="1" dirty="0">
                <a:solidFill>
                  <a:schemeClr val="accent5">
                    <a:lumMod val="75000"/>
                  </a:schemeClr>
                </a:solidFill>
              </a:rPr>
              <a:t> настоящего Кодекса, если эти действия не содержат уголовно наказуемого деяния</a:t>
            </a:r>
          </a:p>
        </p:txBody>
      </p:sp>
    </p:spTree>
    <p:extLst>
      <p:ext uri="{BB962C8B-B14F-4D97-AF65-F5344CB8AC3E}">
        <p14:creationId xmlns:p14="http://schemas.microsoft.com/office/powerpoint/2010/main" val="154332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7" y="427472"/>
            <a:ext cx="8769927" cy="1325563"/>
          </a:xfrm>
        </p:spPr>
        <p:txBody>
          <a:bodyPr/>
          <a:lstStyle/>
          <a:p>
            <a:pPr algn="ctr"/>
            <a:r>
              <a:rPr lang="ru-RU" b="1" dirty="0" smtClean="0">
                <a:solidFill>
                  <a:schemeClr val="bg1"/>
                </a:solidFill>
              </a:rPr>
              <a:t>Возраст юридической ответственности</a:t>
            </a:r>
            <a:endParaRPr lang="ru-RU" b="1" dirty="0">
              <a:solidFill>
                <a:schemeClr val="bg1"/>
              </a:solidFill>
            </a:endParaRPr>
          </a:p>
        </p:txBody>
      </p:sp>
      <p:sp>
        <p:nvSpPr>
          <p:cNvPr id="3" name="Объект 2"/>
          <p:cNvSpPr>
            <a:spLocks noGrp="1"/>
          </p:cNvSpPr>
          <p:nvPr>
            <p:ph idx="1"/>
          </p:nvPr>
        </p:nvSpPr>
        <p:spPr>
          <a:xfrm>
            <a:off x="301335" y="1825625"/>
            <a:ext cx="8489373" cy="4351338"/>
          </a:xfrm>
        </p:spPr>
        <p:txBody>
          <a:bodyPr>
            <a:normAutofit/>
          </a:bodyPr>
          <a:lstStyle/>
          <a:p>
            <a:r>
              <a:rPr lang="ru-RU" sz="3200" b="1" dirty="0" smtClean="0">
                <a:solidFill>
                  <a:schemeClr val="accent5">
                    <a:lumMod val="75000"/>
                  </a:schemeClr>
                </a:solidFill>
              </a:rPr>
              <a:t>Уголовная: по общему правилу с 16 лет, за </a:t>
            </a:r>
            <a:r>
              <a:rPr lang="ru-RU" sz="3200" b="1" u="sng" dirty="0" smtClean="0">
                <a:solidFill>
                  <a:schemeClr val="accent5">
                    <a:lumMod val="75000"/>
                  </a:schemeClr>
                </a:solidFill>
              </a:rPr>
              <a:t>некоторые</a:t>
            </a:r>
            <a:r>
              <a:rPr lang="ru-RU" sz="3200" b="1" dirty="0" smtClean="0">
                <a:solidFill>
                  <a:schemeClr val="accent5">
                    <a:lumMod val="75000"/>
                  </a:schemeClr>
                </a:solidFill>
              </a:rPr>
              <a:t> виды уголовных преступлений – с 14 лет</a:t>
            </a:r>
          </a:p>
          <a:p>
            <a:r>
              <a:rPr lang="ru-RU" sz="3200" b="1" dirty="0" smtClean="0">
                <a:solidFill>
                  <a:schemeClr val="accent5">
                    <a:lumMod val="75000"/>
                  </a:schemeClr>
                </a:solidFill>
              </a:rPr>
              <a:t>Административная – с 16 лет (для физического лица)</a:t>
            </a:r>
            <a:endParaRPr lang="ru-RU" sz="3200" b="1" dirty="0">
              <a:solidFill>
                <a:schemeClr val="accent5">
                  <a:lumMod val="75000"/>
                </a:schemeClr>
              </a:solidFill>
            </a:endParaRPr>
          </a:p>
        </p:txBody>
      </p:sp>
    </p:spTree>
    <p:extLst>
      <p:ext uri="{BB962C8B-B14F-4D97-AF65-F5344CB8AC3E}">
        <p14:creationId xmlns:p14="http://schemas.microsoft.com/office/powerpoint/2010/main" val="228840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648"/>
          <a:stretch/>
        </p:blipFill>
        <p:spPr bwMode="auto">
          <a:xfrm>
            <a:off x="200600" y="2535382"/>
            <a:ext cx="8817533" cy="18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6141027" y="2878282"/>
            <a:ext cx="2774373"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187036" y="3231573"/>
            <a:ext cx="2639291"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6431973" y="3231573"/>
            <a:ext cx="2483427"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87036" y="3605645"/>
            <a:ext cx="1891146"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730336" y="3605645"/>
            <a:ext cx="5185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87036" y="3958936"/>
            <a:ext cx="8728364" cy="36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87036" y="4312227"/>
            <a:ext cx="69826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normAutofit fontScale="77500" lnSpcReduction="20000"/>
          </a:bodyPr>
          <a:lstStyle/>
          <a:p>
            <a:pPr algn="ctr"/>
            <a:r>
              <a:rPr lang="ru-RU" sz="4400" dirty="0">
                <a:solidFill>
                  <a:prstClr val="white"/>
                </a:solidFill>
                <a:latin typeface="Calibri Light"/>
                <a:ea typeface="+mj-ea"/>
                <a:cs typeface="+mj-cs"/>
              </a:rPr>
              <a:t>Виды уголовных наказаний</a:t>
            </a:r>
            <a:endParaRPr lang="ru-RU" dirty="0"/>
          </a:p>
        </p:txBody>
      </p:sp>
      <p:sp>
        <p:nvSpPr>
          <p:cNvPr id="4" name="Объект 3"/>
          <p:cNvSpPr>
            <a:spLocks noGrp="1"/>
          </p:cNvSpPr>
          <p:nvPr>
            <p:ph sz="half" idx="2"/>
          </p:nvPr>
        </p:nvSpPr>
        <p:spPr/>
        <p:txBody>
          <a:bodyPr>
            <a:normAutofit fontScale="92500" lnSpcReduction="20000"/>
          </a:bodyPr>
          <a:lstStyle/>
          <a:p>
            <a:pPr lvl="0"/>
            <a:r>
              <a:rPr lang="ru-RU" b="1" u="sng" dirty="0">
                <a:solidFill>
                  <a:schemeClr val="accent5">
                    <a:lumMod val="75000"/>
                  </a:schemeClr>
                </a:solidFill>
              </a:rPr>
              <a:t>Штраф</a:t>
            </a:r>
          </a:p>
          <a:p>
            <a:pPr lvl="0"/>
            <a:r>
              <a:rPr lang="ru-RU" b="1" dirty="0">
                <a:solidFill>
                  <a:schemeClr val="accent5">
                    <a:lumMod val="75000"/>
                  </a:schemeClr>
                </a:solidFill>
              </a:rPr>
              <a:t>Обязательные </a:t>
            </a:r>
            <a:r>
              <a:rPr lang="ru-RU" b="1" dirty="0" smtClean="0">
                <a:solidFill>
                  <a:schemeClr val="accent5">
                    <a:lumMod val="75000"/>
                  </a:schemeClr>
                </a:solidFill>
              </a:rPr>
              <a:t>работы</a:t>
            </a:r>
          </a:p>
          <a:p>
            <a:pPr lvl="0"/>
            <a:endParaRPr lang="ru-RU" b="1" dirty="0">
              <a:solidFill>
                <a:schemeClr val="accent5">
                  <a:lumMod val="75000"/>
                </a:schemeClr>
              </a:solidFill>
            </a:endParaRPr>
          </a:p>
          <a:p>
            <a:pPr lvl="0"/>
            <a:r>
              <a:rPr lang="ru-RU" b="1" dirty="0" smtClean="0">
                <a:solidFill>
                  <a:schemeClr val="accent5">
                    <a:lumMod val="75000"/>
                  </a:schemeClr>
                </a:solidFill>
              </a:rPr>
              <a:t>Лишение специального звания, наград</a:t>
            </a:r>
          </a:p>
          <a:p>
            <a:pPr lvl="0"/>
            <a:r>
              <a:rPr lang="ru-RU" b="1" dirty="0" smtClean="0">
                <a:solidFill>
                  <a:schemeClr val="accent5">
                    <a:lumMod val="75000"/>
                  </a:schemeClr>
                </a:solidFill>
              </a:rPr>
              <a:t>Лишение права занимать определенные должности</a:t>
            </a:r>
          </a:p>
          <a:p>
            <a:pPr lvl="0"/>
            <a:r>
              <a:rPr lang="ru-RU" b="1" u="sng" dirty="0" smtClean="0">
                <a:solidFill>
                  <a:schemeClr val="accent5">
                    <a:lumMod val="75000"/>
                  </a:schemeClr>
                </a:solidFill>
              </a:rPr>
              <a:t>Лишение свободы</a:t>
            </a:r>
            <a:endParaRPr lang="ru-RU" b="1" u="sng" dirty="0">
              <a:solidFill>
                <a:schemeClr val="accent5">
                  <a:lumMod val="75000"/>
                </a:schemeClr>
              </a:solidFill>
            </a:endParaRPr>
          </a:p>
          <a:p>
            <a:endParaRPr lang="ru-RU" dirty="0"/>
          </a:p>
        </p:txBody>
      </p:sp>
      <p:sp>
        <p:nvSpPr>
          <p:cNvPr id="5" name="Текст 4"/>
          <p:cNvSpPr>
            <a:spLocks noGrp="1"/>
          </p:cNvSpPr>
          <p:nvPr>
            <p:ph type="body" sz="quarter" idx="3"/>
          </p:nvPr>
        </p:nvSpPr>
        <p:spPr/>
        <p:txBody>
          <a:bodyPr>
            <a:noAutofit/>
          </a:bodyPr>
          <a:lstStyle/>
          <a:p>
            <a:pPr algn="ctr"/>
            <a:r>
              <a:rPr lang="ru-RU" sz="2800" dirty="0" smtClean="0">
                <a:solidFill>
                  <a:schemeClr val="bg1"/>
                </a:solidFill>
                <a:latin typeface="+mj-lt"/>
              </a:rPr>
              <a:t>Виды административных наказаний</a:t>
            </a:r>
            <a:endParaRPr lang="ru-RU" sz="2800" dirty="0">
              <a:solidFill>
                <a:schemeClr val="bg1"/>
              </a:solidFill>
              <a:latin typeface="+mj-lt"/>
            </a:endParaRPr>
          </a:p>
        </p:txBody>
      </p:sp>
      <p:sp>
        <p:nvSpPr>
          <p:cNvPr id="6" name="Объект 5"/>
          <p:cNvSpPr>
            <a:spLocks noGrp="1"/>
          </p:cNvSpPr>
          <p:nvPr>
            <p:ph sz="quarter" idx="4"/>
          </p:nvPr>
        </p:nvSpPr>
        <p:spPr/>
        <p:txBody>
          <a:bodyPr/>
          <a:lstStyle/>
          <a:p>
            <a:r>
              <a:rPr lang="ru-RU" b="1" dirty="0" smtClean="0">
                <a:solidFill>
                  <a:schemeClr val="accent5">
                    <a:lumMod val="75000"/>
                  </a:schemeClr>
                </a:solidFill>
              </a:rPr>
              <a:t>Административный </a:t>
            </a:r>
            <a:r>
              <a:rPr lang="ru-RU" b="1" u="sng" dirty="0" smtClean="0">
                <a:solidFill>
                  <a:schemeClr val="accent5">
                    <a:lumMod val="75000"/>
                  </a:schemeClr>
                </a:solidFill>
              </a:rPr>
              <a:t>штраф</a:t>
            </a:r>
          </a:p>
          <a:p>
            <a:pPr lvl="0"/>
            <a:r>
              <a:rPr lang="ru-RU" b="1" dirty="0">
                <a:solidFill>
                  <a:srgbClr val="4472C4">
                    <a:lumMod val="75000"/>
                  </a:srgbClr>
                </a:solidFill>
              </a:rPr>
              <a:t>Обязательные </a:t>
            </a:r>
            <a:r>
              <a:rPr lang="ru-RU" b="1" dirty="0" smtClean="0">
                <a:solidFill>
                  <a:srgbClr val="4472C4">
                    <a:lumMod val="75000"/>
                  </a:srgbClr>
                </a:solidFill>
              </a:rPr>
              <a:t>работы</a:t>
            </a:r>
          </a:p>
          <a:p>
            <a:pPr lvl="0"/>
            <a:r>
              <a:rPr lang="ru-RU" b="1" dirty="0" smtClean="0">
                <a:solidFill>
                  <a:srgbClr val="4472C4">
                    <a:lumMod val="75000"/>
                  </a:srgbClr>
                </a:solidFill>
              </a:rPr>
              <a:t>Лишение специального права</a:t>
            </a:r>
          </a:p>
          <a:p>
            <a:pPr lvl="0"/>
            <a:r>
              <a:rPr lang="ru-RU" b="1" u="sng" dirty="0" smtClean="0">
                <a:solidFill>
                  <a:srgbClr val="4472C4">
                    <a:lumMod val="75000"/>
                  </a:srgbClr>
                </a:solidFill>
              </a:rPr>
              <a:t>Предупреждение </a:t>
            </a:r>
            <a:endParaRPr lang="ru-RU" b="1" u="sng" dirty="0">
              <a:solidFill>
                <a:srgbClr val="4472C4">
                  <a:lumMod val="75000"/>
                </a:srgbClr>
              </a:solidFill>
            </a:endParaRPr>
          </a:p>
          <a:p>
            <a:endParaRPr lang="ru-RU" b="1" dirty="0">
              <a:solidFill>
                <a:schemeClr val="accent5">
                  <a:lumMod val="75000"/>
                </a:schemeClr>
              </a:solidFill>
            </a:endParaRPr>
          </a:p>
        </p:txBody>
      </p:sp>
    </p:spTree>
    <p:extLst>
      <p:ext uri="{BB962C8B-B14F-4D97-AF65-F5344CB8AC3E}">
        <p14:creationId xmlns:p14="http://schemas.microsoft.com/office/powerpoint/2010/main" val="211660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864" y="365126"/>
            <a:ext cx="8988136" cy="1325563"/>
          </a:xfrm>
        </p:spPr>
        <p:txBody>
          <a:bodyPr/>
          <a:lstStyle/>
          <a:p>
            <a:pPr algn="ctr"/>
            <a:r>
              <a:rPr lang="ru-RU" b="1" dirty="0" smtClean="0">
                <a:solidFill>
                  <a:schemeClr val="bg1"/>
                </a:solidFill>
              </a:rPr>
              <a:t>Виды уголовных наказаний для н/с</a:t>
            </a:r>
            <a:endParaRPr lang="ru-RU" b="1" dirty="0">
              <a:solidFill>
                <a:schemeClr val="bg1"/>
              </a:solidFill>
            </a:endParaRPr>
          </a:p>
        </p:txBody>
      </p:sp>
      <p:sp>
        <p:nvSpPr>
          <p:cNvPr id="3" name="Объект 2"/>
          <p:cNvSpPr>
            <a:spLocks noGrp="1"/>
          </p:cNvSpPr>
          <p:nvPr>
            <p:ph idx="1"/>
          </p:nvPr>
        </p:nvSpPr>
        <p:spPr>
          <a:xfrm>
            <a:off x="311727" y="1721716"/>
            <a:ext cx="8551718" cy="4351338"/>
          </a:xfrm>
        </p:spPr>
        <p:txBody>
          <a:bodyPr/>
          <a:lstStyle/>
          <a:p>
            <a:pPr indent="0">
              <a:buNone/>
            </a:pPr>
            <a:r>
              <a:rPr lang="ru-RU" b="1" dirty="0">
                <a:solidFill>
                  <a:schemeClr val="accent5">
                    <a:lumMod val="75000"/>
                  </a:schemeClr>
                </a:solidFill>
              </a:rPr>
              <a:t>а) </a:t>
            </a:r>
            <a:r>
              <a:rPr lang="ru-RU" b="1" dirty="0" smtClean="0">
                <a:solidFill>
                  <a:schemeClr val="accent5">
                    <a:lumMod val="75000"/>
                  </a:schemeClr>
                </a:solidFill>
              </a:rPr>
              <a:t>штраф</a:t>
            </a:r>
            <a:endParaRPr lang="ru-RU" b="1" dirty="0">
              <a:solidFill>
                <a:schemeClr val="accent5">
                  <a:lumMod val="75000"/>
                </a:schemeClr>
              </a:solidFill>
            </a:endParaRPr>
          </a:p>
          <a:p>
            <a:pPr indent="0">
              <a:buNone/>
            </a:pPr>
            <a:r>
              <a:rPr lang="ru-RU" b="1" dirty="0">
                <a:solidFill>
                  <a:schemeClr val="accent5">
                    <a:lumMod val="75000"/>
                  </a:schemeClr>
                </a:solidFill>
              </a:rPr>
              <a:t>б) лишение права заниматься определенной </a:t>
            </a:r>
            <a:r>
              <a:rPr lang="ru-RU" b="1" dirty="0" smtClean="0">
                <a:solidFill>
                  <a:schemeClr val="accent5">
                    <a:lumMod val="75000"/>
                  </a:schemeClr>
                </a:solidFill>
              </a:rPr>
              <a:t>деятельностью</a:t>
            </a:r>
            <a:endParaRPr lang="ru-RU" b="1" dirty="0">
              <a:solidFill>
                <a:schemeClr val="accent5">
                  <a:lumMod val="75000"/>
                </a:schemeClr>
              </a:solidFill>
            </a:endParaRPr>
          </a:p>
          <a:p>
            <a:pPr indent="0">
              <a:buNone/>
            </a:pPr>
            <a:r>
              <a:rPr lang="ru-RU" b="1" dirty="0">
                <a:solidFill>
                  <a:schemeClr val="accent5">
                    <a:lumMod val="75000"/>
                  </a:schemeClr>
                </a:solidFill>
              </a:rPr>
              <a:t>в) обязательные </a:t>
            </a:r>
            <a:r>
              <a:rPr lang="ru-RU" b="1" dirty="0" smtClean="0">
                <a:solidFill>
                  <a:schemeClr val="accent5">
                    <a:lumMod val="75000"/>
                  </a:schemeClr>
                </a:solidFill>
              </a:rPr>
              <a:t>работы</a:t>
            </a:r>
          </a:p>
          <a:p>
            <a:pPr indent="0">
              <a:buNone/>
            </a:pPr>
            <a:r>
              <a:rPr lang="ru-RU" b="1" dirty="0" smtClean="0">
                <a:solidFill>
                  <a:schemeClr val="accent5">
                    <a:lumMod val="75000"/>
                  </a:schemeClr>
                </a:solidFill>
              </a:rPr>
              <a:t>г</a:t>
            </a:r>
            <a:r>
              <a:rPr lang="ru-RU" b="1" dirty="0">
                <a:solidFill>
                  <a:schemeClr val="accent5">
                    <a:lumMod val="75000"/>
                  </a:schemeClr>
                </a:solidFill>
              </a:rPr>
              <a:t>) исправительные </a:t>
            </a:r>
            <a:r>
              <a:rPr lang="ru-RU" b="1" dirty="0" smtClean="0">
                <a:solidFill>
                  <a:schemeClr val="accent5">
                    <a:lumMod val="75000"/>
                  </a:schemeClr>
                </a:solidFill>
              </a:rPr>
              <a:t>работы</a:t>
            </a:r>
          </a:p>
          <a:p>
            <a:pPr indent="0">
              <a:buNone/>
            </a:pPr>
            <a:r>
              <a:rPr lang="ru-RU" b="1" dirty="0" smtClean="0">
                <a:solidFill>
                  <a:schemeClr val="accent5">
                    <a:lumMod val="75000"/>
                  </a:schemeClr>
                </a:solidFill>
              </a:rPr>
              <a:t>д</a:t>
            </a:r>
            <a:r>
              <a:rPr lang="ru-RU" b="1" dirty="0">
                <a:solidFill>
                  <a:schemeClr val="accent5">
                    <a:lumMod val="75000"/>
                  </a:schemeClr>
                </a:solidFill>
              </a:rPr>
              <a:t>) ограничение свободы;(п. "д" в ред. Федерального </a:t>
            </a:r>
            <a:r>
              <a:rPr lang="ru-RU" b="1" dirty="0">
                <a:solidFill>
                  <a:schemeClr val="accent5">
                    <a:lumMod val="75000"/>
                  </a:schemeClr>
                </a:solidFill>
                <a:hlinkClick r:id="rId2"/>
              </a:rPr>
              <a:t>закона</a:t>
            </a:r>
            <a:r>
              <a:rPr lang="ru-RU" b="1" dirty="0">
                <a:solidFill>
                  <a:schemeClr val="accent5">
                    <a:lumMod val="75000"/>
                  </a:schemeClr>
                </a:solidFill>
              </a:rPr>
              <a:t> от 27.12.2009 N 377-ФЗ)</a:t>
            </a:r>
          </a:p>
          <a:p>
            <a:pPr marL="0" indent="0">
              <a:buNone/>
            </a:pPr>
            <a:r>
              <a:rPr lang="ru-RU" b="1" dirty="0">
                <a:solidFill>
                  <a:schemeClr val="accent5">
                    <a:lumMod val="75000"/>
                  </a:schemeClr>
                </a:solidFill>
              </a:rPr>
              <a:t>(см. текст в предыдущей </a:t>
            </a:r>
            <a:r>
              <a:rPr lang="ru-RU" b="1" dirty="0" smtClean="0">
                <a:solidFill>
                  <a:schemeClr val="accent5">
                    <a:lumMod val="75000"/>
                  </a:schemeClr>
                </a:solidFill>
                <a:hlinkClick r:id="rId3"/>
              </a:rPr>
              <a:t>редакции</a:t>
            </a:r>
            <a:r>
              <a:rPr lang="ru-RU" b="1" dirty="0" smtClean="0">
                <a:solidFill>
                  <a:schemeClr val="accent5">
                    <a:lumMod val="75000"/>
                  </a:schemeClr>
                </a:solidFill>
              </a:rPr>
              <a:t>)</a:t>
            </a:r>
          </a:p>
          <a:p>
            <a:pPr marL="0" indent="0">
              <a:buNone/>
            </a:pPr>
            <a:r>
              <a:rPr lang="ru-RU" b="1" dirty="0" smtClean="0">
                <a:solidFill>
                  <a:schemeClr val="accent5">
                    <a:lumMod val="75000"/>
                  </a:schemeClr>
                </a:solidFill>
              </a:rPr>
              <a:t>е</a:t>
            </a:r>
            <a:r>
              <a:rPr lang="ru-RU" b="1" dirty="0">
                <a:solidFill>
                  <a:schemeClr val="accent5">
                    <a:lumMod val="75000"/>
                  </a:schemeClr>
                </a:solidFill>
              </a:rPr>
              <a:t>) лишение свободы на определенный </a:t>
            </a:r>
            <a:r>
              <a:rPr lang="ru-RU" b="1" dirty="0" smtClean="0">
                <a:solidFill>
                  <a:schemeClr val="accent5">
                    <a:lumMod val="75000"/>
                  </a:schemeClr>
                </a:solidFill>
              </a:rPr>
              <a:t>срок</a:t>
            </a:r>
            <a:endParaRPr lang="ru-RU" b="1" dirty="0">
              <a:solidFill>
                <a:schemeClr val="accent5">
                  <a:lumMod val="75000"/>
                </a:schemeClr>
              </a:solidFill>
            </a:endParaRPr>
          </a:p>
        </p:txBody>
      </p:sp>
    </p:spTree>
    <p:extLst>
      <p:ext uri="{BB962C8B-B14F-4D97-AF65-F5344CB8AC3E}">
        <p14:creationId xmlns:p14="http://schemas.microsoft.com/office/powerpoint/2010/main" val="2644115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ОШИБКИ</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sz="3600" b="1" dirty="0" smtClean="0">
                <a:solidFill>
                  <a:schemeClr val="accent5">
                    <a:lumMod val="75000"/>
                  </a:schemeClr>
                </a:solidFill>
              </a:rPr>
              <a:t>Смертная казнь</a:t>
            </a:r>
          </a:p>
          <a:p>
            <a:r>
              <a:rPr lang="ru-RU" sz="3600" b="1" dirty="0" smtClean="0">
                <a:solidFill>
                  <a:schemeClr val="accent5">
                    <a:lumMod val="75000"/>
                  </a:schemeClr>
                </a:solidFill>
              </a:rPr>
              <a:t>Ограничение свободы</a:t>
            </a:r>
          </a:p>
          <a:p>
            <a:r>
              <a:rPr lang="ru-RU" sz="3600" b="1" dirty="0" smtClean="0">
                <a:solidFill>
                  <a:schemeClr val="accent5">
                    <a:lumMod val="75000"/>
                  </a:schemeClr>
                </a:solidFill>
              </a:rPr>
              <a:t>Конфискация имущества (в УК РФ – иные </a:t>
            </a:r>
            <a:r>
              <a:rPr lang="ru-RU" sz="3600" b="1" u="sng" dirty="0" smtClean="0">
                <a:solidFill>
                  <a:schemeClr val="accent5">
                    <a:lumMod val="75000"/>
                  </a:schemeClr>
                </a:solidFill>
              </a:rPr>
              <a:t>меры уголовно-правового характера</a:t>
            </a:r>
            <a:r>
              <a:rPr lang="ru-RU" sz="3600" b="1" dirty="0" smtClean="0">
                <a:solidFill>
                  <a:schemeClr val="accent5">
                    <a:lumMod val="75000"/>
                  </a:schemeClr>
                </a:solidFill>
              </a:rPr>
              <a:t>; в КоАП РФ – конфискация орудия совершения или предмета АП: </a:t>
            </a:r>
            <a:r>
              <a:rPr lang="ru-RU" sz="3600" b="1" u="sng" dirty="0" smtClean="0">
                <a:solidFill>
                  <a:schemeClr val="accent5">
                    <a:lumMod val="75000"/>
                  </a:schemeClr>
                </a:solidFill>
              </a:rPr>
              <a:t>административное наказание</a:t>
            </a:r>
            <a:r>
              <a:rPr lang="ru-RU" sz="3600" b="1" dirty="0">
                <a:solidFill>
                  <a:schemeClr val="accent5">
                    <a:lumMod val="75000"/>
                  </a:schemeClr>
                </a:solidFill>
              </a:rPr>
              <a:t>)</a:t>
            </a:r>
          </a:p>
        </p:txBody>
      </p:sp>
    </p:spTree>
    <p:extLst>
      <p:ext uri="{BB962C8B-B14F-4D97-AF65-F5344CB8AC3E}">
        <p14:creationId xmlns:p14="http://schemas.microsoft.com/office/powerpoint/2010/main" val="171994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ОШИБКИ</a:t>
            </a:r>
            <a:endParaRPr lang="ru-RU" b="1" dirty="0">
              <a:solidFill>
                <a:schemeClr val="bg1"/>
              </a:solidFill>
            </a:endParaRPr>
          </a:p>
        </p:txBody>
      </p:sp>
      <p:sp>
        <p:nvSpPr>
          <p:cNvPr id="3" name="Объект 2"/>
          <p:cNvSpPr>
            <a:spLocks noGrp="1"/>
          </p:cNvSpPr>
          <p:nvPr>
            <p:ph idx="1"/>
          </p:nvPr>
        </p:nvSpPr>
        <p:spPr>
          <a:xfrm>
            <a:off x="238991" y="1825625"/>
            <a:ext cx="8582891" cy="4351338"/>
          </a:xfrm>
        </p:spPr>
        <p:txBody>
          <a:bodyPr/>
          <a:lstStyle/>
          <a:p>
            <a:r>
              <a:rPr lang="ru-RU" sz="3200" b="1" dirty="0" smtClean="0">
                <a:solidFill>
                  <a:schemeClr val="accent5">
                    <a:lumMod val="75000"/>
                  </a:schemeClr>
                </a:solidFill>
              </a:rPr>
              <a:t>КоАП – административный кодекс</a:t>
            </a:r>
          </a:p>
          <a:p>
            <a:r>
              <a:rPr lang="ru-RU" sz="3200" b="1" dirty="0" smtClean="0">
                <a:solidFill>
                  <a:schemeClr val="accent5">
                    <a:lumMod val="75000"/>
                  </a:schemeClr>
                </a:solidFill>
              </a:rPr>
              <a:t>К уголовной ответственности – только физическое лицо (человек); к административной – физическое, юридическое (организация), </a:t>
            </a:r>
            <a:r>
              <a:rPr lang="ru-RU" sz="3200" b="1" dirty="0">
                <a:solidFill>
                  <a:schemeClr val="accent5">
                    <a:lumMod val="75000"/>
                  </a:schemeClr>
                </a:solidFill>
              </a:rPr>
              <a:t>д</a:t>
            </a:r>
            <a:r>
              <a:rPr lang="ru-RU" sz="3200" b="1" dirty="0" smtClean="0">
                <a:solidFill>
                  <a:schemeClr val="accent5">
                    <a:lumMod val="75000"/>
                  </a:schemeClr>
                </a:solidFill>
              </a:rPr>
              <a:t>олжностное лицо….</a:t>
            </a:r>
          </a:p>
          <a:p>
            <a:endParaRPr lang="ru-RU" b="1" dirty="0">
              <a:solidFill>
                <a:schemeClr val="accent5">
                  <a:lumMod val="75000"/>
                </a:schemeClr>
              </a:solidFill>
            </a:endParaRPr>
          </a:p>
        </p:txBody>
      </p:sp>
    </p:spTree>
    <p:extLst>
      <p:ext uri="{BB962C8B-B14F-4D97-AF65-F5344CB8AC3E}">
        <p14:creationId xmlns:p14="http://schemas.microsoft.com/office/powerpoint/2010/main" val="42233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45473" y="1681163"/>
            <a:ext cx="4352709" cy="823912"/>
          </a:xfrm>
        </p:spPr>
        <p:txBody>
          <a:bodyPr>
            <a:noAutofit/>
          </a:bodyPr>
          <a:lstStyle/>
          <a:p>
            <a:pPr algn="ctr"/>
            <a:r>
              <a:rPr lang="ru-RU" sz="2800" dirty="0" smtClean="0">
                <a:solidFill>
                  <a:schemeClr val="bg1"/>
                </a:solidFill>
              </a:rPr>
              <a:t>Меры обеспечения производства по делу об АП</a:t>
            </a:r>
            <a:endParaRPr lang="ru-RU" sz="2800" dirty="0">
              <a:solidFill>
                <a:schemeClr val="bg1"/>
              </a:solidFill>
            </a:endParaRPr>
          </a:p>
        </p:txBody>
      </p:sp>
      <p:sp>
        <p:nvSpPr>
          <p:cNvPr id="4" name="Объект 3"/>
          <p:cNvSpPr>
            <a:spLocks noGrp="1"/>
          </p:cNvSpPr>
          <p:nvPr>
            <p:ph sz="half" idx="2"/>
          </p:nvPr>
        </p:nvSpPr>
        <p:spPr/>
        <p:txBody>
          <a:bodyPr/>
          <a:lstStyle/>
          <a:p>
            <a:r>
              <a:rPr lang="ru-RU" b="1" dirty="0" smtClean="0">
                <a:solidFill>
                  <a:schemeClr val="accent5">
                    <a:lumMod val="75000"/>
                  </a:schemeClr>
                </a:solidFill>
              </a:rPr>
              <a:t>Доставление</a:t>
            </a:r>
          </a:p>
          <a:p>
            <a:r>
              <a:rPr lang="ru-RU" b="1" u="sng" dirty="0" smtClean="0">
                <a:solidFill>
                  <a:schemeClr val="accent5">
                    <a:lumMod val="75000"/>
                  </a:schemeClr>
                </a:solidFill>
              </a:rPr>
              <a:t>Административное задержание</a:t>
            </a:r>
          </a:p>
          <a:p>
            <a:r>
              <a:rPr lang="ru-RU" b="1" dirty="0" smtClean="0">
                <a:solidFill>
                  <a:schemeClr val="accent5">
                    <a:lumMod val="75000"/>
                  </a:schemeClr>
                </a:solidFill>
              </a:rPr>
              <a:t>Досмотр…</a:t>
            </a:r>
          </a:p>
          <a:p>
            <a:r>
              <a:rPr lang="ru-RU" b="1" dirty="0" smtClean="0">
                <a:solidFill>
                  <a:schemeClr val="accent5">
                    <a:lumMod val="75000"/>
                  </a:schemeClr>
                </a:solidFill>
              </a:rPr>
              <a:t>Медицинское освидетельствование…</a:t>
            </a:r>
            <a:endParaRPr lang="ru-RU" b="1" dirty="0">
              <a:solidFill>
                <a:schemeClr val="accent5">
                  <a:lumMod val="75000"/>
                </a:schemeClr>
              </a:solidFill>
            </a:endParaRPr>
          </a:p>
        </p:txBody>
      </p:sp>
      <p:sp>
        <p:nvSpPr>
          <p:cNvPr id="5" name="Текст 4"/>
          <p:cNvSpPr>
            <a:spLocks noGrp="1"/>
          </p:cNvSpPr>
          <p:nvPr>
            <p:ph type="body" sz="quarter" idx="3"/>
          </p:nvPr>
        </p:nvSpPr>
        <p:spPr/>
        <p:txBody>
          <a:bodyPr>
            <a:noAutofit/>
          </a:bodyPr>
          <a:lstStyle/>
          <a:p>
            <a:pPr algn="ctr"/>
            <a:r>
              <a:rPr lang="ru-RU" sz="2800" dirty="0" smtClean="0">
                <a:solidFill>
                  <a:schemeClr val="bg1"/>
                </a:solidFill>
              </a:rPr>
              <a:t>Меры пресечения </a:t>
            </a:r>
          </a:p>
          <a:p>
            <a:pPr algn="ctr"/>
            <a:r>
              <a:rPr lang="ru-RU" sz="2800" dirty="0" smtClean="0">
                <a:solidFill>
                  <a:schemeClr val="bg1"/>
                </a:solidFill>
              </a:rPr>
              <a:t>(по УПК РФ)</a:t>
            </a:r>
            <a:endParaRPr lang="ru-RU" sz="2800" dirty="0">
              <a:solidFill>
                <a:schemeClr val="bg1"/>
              </a:solidFill>
            </a:endParaRPr>
          </a:p>
        </p:txBody>
      </p:sp>
      <p:sp>
        <p:nvSpPr>
          <p:cNvPr id="6" name="Объект 5"/>
          <p:cNvSpPr>
            <a:spLocks noGrp="1"/>
          </p:cNvSpPr>
          <p:nvPr>
            <p:ph sz="quarter" idx="4"/>
          </p:nvPr>
        </p:nvSpPr>
        <p:spPr/>
        <p:txBody>
          <a:bodyPr/>
          <a:lstStyle/>
          <a:p>
            <a:r>
              <a:rPr lang="ru-RU" b="1" dirty="0" smtClean="0">
                <a:solidFill>
                  <a:schemeClr val="accent5">
                    <a:lumMod val="75000"/>
                  </a:schemeClr>
                </a:solidFill>
              </a:rPr>
              <a:t>Подписка о…</a:t>
            </a:r>
          </a:p>
          <a:p>
            <a:r>
              <a:rPr lang="ru-RU" b="1" u="sng" dirty="0" smtClean="0">
                <a:solidFill>
                  <a:schemeClr val="accent5">
                    <a:lumMod val="75000"/>
                  </a:schemeClr>
                </a:solidFill>
              </a:rPr>
              <a:t>Домашний арест</a:t>
            </a:r>
          </a:p>
          <a:p>
            <a:r>
              <a:rPr lang="ru-RU" b="1" dirty="0" smtClean="0">
                <a:solidFill>
                  <a:schemeClr val="accent5">
                    <a:lumMod val="75000"/>
                  </a:schemeClr>
                </a:solidFill>
              </a:rPr>
              <a:t>Заключение под стражу</a:t>
            </a:r>
          </a:p>
          <a:p>
            <a:r>
              <a:rPr lang="ru-RU" b="1" dirty="0" smtClean="0">
                <a:solidFill>
                  <a:schemeClr val="accent5">
                    <a:lumMod val="75000"/>
                  </a:schemeClr>
                </a:solidFill>
              </a:rPr>
              <a:t>Залог….</a:t>
            </a:r>
            <a:endParaRPr lang="ru-RU" b="1" dirty="0">
              <a:solidFill>
                <a:schemeClr val="accent5">
                  <a:lumMod val="75000"/>
                </a:schemeClr>
              </a:solidFill>
            </a:endParaRPr>
          </a:p>
        </p:txBody>
      </p:sp>
    </p:spTree>
    <p:extLst>
      <p:ext uri="{BB962C8B-B14F-4D97-AF65-F5344CB8AC3E}">
        <p14:creationId xmlns:p14="http://schemas.microsoft.com/office/powerpoint/2010/main" val="113178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164" y="448253"/>
            <a:ext cx="8645236" cy="1325563"/>
          </a:xfrm>
        </p:spPr>
        <p:txBody>
          <a:bodyPr>
            <a:normAutofit/>
          </a:bodyPr>
          <a:lstStyle/>
          <a:p>
            <a:pPr algn="ctr"/>
            <a:r>
              <a:rPr lang="ru-RU" b="1" dirty="0" smtClean="0">
                <a:solidFill>
                  <a:schemeClr val="bg1"/>
                </a:solidFill>
              </a:rPr>
              <a:t>ПОНЯТИЕ И ВИДЫ ЮРИДИЧЕСКОЙ ОТВЕТСТВЕННОСТИ</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sz="3600" b="1" dirty="0" smtClean="0">
                <a:solidFill>
                  <a:schemeClr val="accent5">
                    <a:lumMod val="75000"/>
                  </a:schemeClr>
                </a:solidFill>
              </a:rPr>
              <a:t>Правонарушения и юридическая ответственность</a:t>
            </a:r>
          </a:p>
          <a:p>
            <a:r>
              <a:rPr lang="ru-RU" sz="3600" b="1" dirty="0" smtClean="0">
                <a:solidFill>
                  <a:schemeClr val="accent5">
                    <a:lumMod val="75000"/>
                  </a:schemeClr>
                </a:solidFill>
              </a:rPr>
              <a:t>Уголовное преступление и административное правонарушение</a:t>
            </a:r>
          </a:p>
          <a:p>
            <a:r>
              <a:rPr lang="ru-RU" sz="3600" b="1" dirty="0" smtClean="0">
                <a:solidFill>
                  <a:schemeClr val="accent5">
                    <a:lumMod val="75000"/>
                  </a:schemeClr>
                </a:solidFill>
              </a:rPr>
              <a:t>В уголовном и административном праве - хищение</a:t>
            </a:r>
          </a:p>
          <a:p>
            <a:pPr lvl="0"/>
            <a:endParaRPr lang="ru-RU" sz="3600" b="1" dirty="0">
              <a:solidFill>
                <a:schemeClr val="accent5">
                  <a:lumMod val="75000"/>
                </a:schemeClr>
              </a:solidFill>
              <a:latin typeface="Calibri Light"/>
            </a:endParaRPr>
          </a:p>
          <a:p>
            <a:endParaRPr lang="ru-RU" sz="3200" b="1" dirty="0">
              <a:solidFill>
                <a:schemeClr val="accent5">
                  <a:lumMod val="75000"/>
                </a:schemeClr>
              </a:solidFill>
            </a:endParaRPr>
          </a:p>
        </p:txBody>
      </p:sp>
    </p:spTree>
    <p:extLst>
      <p:ext uri="{BB962C8B-B14F-4D97-AF65-F5344CB8AC3E}">
        <p14:creationId xmlns:p14="http://schemas.microsoft.com/office/powerpoint/2010/main" val="62725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Дисциплинарные взыскания</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sz="3600" b="1" dirty="0" smtClean="0">
                <a:solidFill>
                  <a:schemeClr val="accent5">
                    <a:lumMod val="75000"/>
                  </a:schemeClr>
                </a:solidFill>
              </a:rPr>
              <a:t>Замечание</a:t>
            </a:r>
          </a:p>
          <a:p>
            <a:r>
              <a:rPr lang="ru-RU" sz="3600" b="1" dirty="0" smtClean="0">
                <a:solidFill>
                  <a:schemeClr val="accent5">
                    <a:lumMod val="75000"/>
                  </a:schemeClr>
                </a:solidFill>
              </a:rPr>
              <a:t>Выговор </a:t>
            </a:r>
          </a:p>
          <a:p>
            <a:r>
              <a:rPr lang="ru-RU" sz="3600" b="1" dirty="0" smtClean="0">
                <a:solidFill>
                  <a:schemeClr val="accent5">
                    <a:lumMod val="75000"/>
                  </a:schemeClr>
                </a:solidFill>
              </a:rPr>
              <a:t>Увольнение</a:t>
            </a:r>
          </a:p>
          <a:p>
            <a:endParaRPr lang="ru-RU" sz="3600" b="1" dirty="0">
              <a:solidFill>
                <a:schemeClr val="accent5">
                  <a:lumMod val="75000"/>
                </a:schemeClr>
              </a:solidFill>
            </a:endParaRPr>
          </a:p>
          <a:p>
            <a:pPr marL="0" indent="0">
              <a:buNone/>
            </a:pPr>
            <a:r>
              <a:rPr lang="ru-RU" sz="3600" b="1" dirty="0" smtClean="0">
                <a:solidFill>
                  <a:schemeClr val="accent5">
                    <a:lumMod val="75000"/>
                  </a:schemeClr>
                </a:solidFill>
              </a:rPr>
              <a:t>Материальная ответственность </a:t>
            </a:r>
            <a:endParaRPr lang="ru-RU" sz="3600" b="1" dirty="0">
              <a:solidFill>
                <a:schemeClr val="accent5">
                  <a:lumMod val="75000"/>
                </a:schemeClr>
              </a:solidFill>
            </a:endParaRPr>
          </a:p>
        </p:txBody>
      </p:sp>
    </p:spTree>
    <p:extLst>
      <p:ext uri="{BB962C8B-B14F-4D97-AF65-F5344CB8AC3E}">
        <p14:creationId xmlns:p14="http://schemas.microsoft.com/office/powerpoint/2010/main" val="210997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80555" y="1569027"/>
            <a:ext cx="8603672" cy="4607936"/>
          </a:xfrm>
        </p:spPr>
        <p:txBody>
          <a:bodyPr>
            <a:normAutofit/>
          </a:bodyPr>
          <a:lstStyle/>
          <a:p>
            <a:pPr marL="0" indent="0" algn="just">
              <a:buNone/>
            </a:pPr>
            <a:r>
              <a:rPr lang="ru-RU" b="1" dirty="0" smtClean="0">
                <a:solidFill>
                  <a:schemeClr val="accent5">
                    <a:lumMod val="75000"/>
                  </a:schemeClr>
                </a:solidFill>
                <a:latin typeface="CharterITC-Regular"/>
              </a:rPr>
              <a:t>	По </a:t>
            </a:r>
            <a:r>
              <a:rPr lang="ru-RU" b="1" dirty="0">
                <a:solidFill>
                  <a:schemeClr val="accent5">
                    <a:lumMod val="75000"/>
                  </a:schemeClr>
                </a:solidFill>
                <a:latin typeface="CharterITC-Regular"/>
              </a:rPr>
              <a:t>двум основным рейтингам — индексу уровня </a:t>
            </a:r>
            <a:r>
              <a:rPr lang="ru-RU" b="1" dirty="0" smtClean="0">
                <a:solidFill>
                  <a:schemeClr val="accent5">
                    <a:lumMod val="75000"/>
                  </a:schemeClr>
                </a:solidFill>
                <a:latin typeface="CharterITC-Regular"/>
              </a:rPr>
              <a:t>образования </a:t>
            </a:r>
            <a:r>
              <a:rPr lang="ru-RU" b="1" dirty="0">
                <a:solidFill>
                  <a:schemeClr val="accent5">
                    <a:lumMod val="75000"/>
                  </a:schemeClr>
                </a:solidFill>
                <a:latin typeface="CharterITC-Regular"/>
              </a:rPr>
              <a:t>и рейтингу эффективности национальных </a:t>
            </a:r>
            <a:r>
              <a:rPr lang="ru-RU" b="1" dirty="0" smtClean="0">
                <a:solidFill>
                  <a:schemeClr val="accent5">
                    <a:lumMod val="75000"/>
                  </a:schemeClr>
                </a:solidFill>
                <a:latin typeface="CharterITC-Regular"/>
              </a:rPr>
              <a:t>систем образования </a:t>
            </a:r>
            <a:r>
              <a:rPr lang="ru-RU" b="1" dirty="0">
                <a:solidFill>
                  <a:schemeClr val="accent5">
                    <a:lumMod val="75000"/>
                  </a:schemeClr>
                </a:solidFill>
                <a:latin typeface="CharterITC-Regular"/>
              </a:rPr>
              <a:t>группы Пирсон, которые рассчитываются </a:t>
            </a:r>
            <a:r>
              <a:rPr lang="ru-RU" b="1" dirty="0" smtClean="0">
                <a:solidFill>
                  <a:schemeClr val="accent5">
                    <a:lumMod val="75000"/>
                  </a:schemeClr>
                </a:solidFill>
                <a:latin typeface="CharterITC-Regular"/>
              </a:rPr>
              <a:t>на основе </a:t>
            </a:r>
            <a:r>
              <a:rPr lang="ru-RU" b="1" dirty="0">
                <a:solidFill>
                  <a:schemeClr val="accent5">
                    <a:lumMod val="75000"/>
                  </a:schemeClr>
                </a:solidFill>
                <a:latin typeface="CharterITC-Regular"/>
              </a:rPr>
              <a:t>уровня грамотности населения или с учетом </a:t>
            </a:r>
            <a:r>
              <a:rPr lang="ru-RU" b="1" dirty="0" smtClean="0">
                <a:solidFill>
                  <a:schemeClr val="accent5">
                    <a:lumMod val="75000"/>
                  </a:schemeClr>
                </a:solidFill>
                <a:latin typeface="CharterITC-Regular"/>
              </a:rPr>
              <a:t>результатов </a:t>
            </a:r>
            <a:r>
              <a:rPr lang="ru-RU" b="1" dirty="0">
                <a:solidFill>
                  <a:schemeClr val="accent5">
                    <a:lumMod val="75000"/>
                  </a:schemeClr>
                </a:solidFill>
                <a:latin typeface="CharterITC-Regular"/>
              </a:rPr>
              <a:t>стран в исследованиях PISA, TIMSS и PIRLS, </a:t>
            </a:r>
            <a:r>
              <a:rPr lang="ru-RU" b="1" dirty="0" smtClean="0">
                <a:solidFill>
                  <a:schemeClr val="accent5">
                    <a:lumMod val="75000"/>
                  </a:schemeClr>
                </a:solidFill>
                <a:latin typeface="CharterITC-Regular"/>
              </a:rPr>
              <a:t>— </a:t>
            </a:r>
            <a:r>
              <a:rPr lang="ru-RU" b="1" u="sng" dirty="0" smtClean="0">
                <a:solidFill>
                  <a:schemeClr val="accent5">
                    <a:lumMod val="75000"/>
                  </a:schemeClr>
                </a:solidFill>
                <a:latin typeface="CharterITC-Regular"/>
              </a:rPr>
              <a:t>российская система образования в 2016 году занимала 34 место </a:t>
            </a:r>
            <a:r>
              <a:rPr lang="ru-RU" b="1" u="sng" dirty="0">
                <a:solidFill>
                  <a:schemeClr val="accent5">
                    <a:lumMod val="75000"/>
                  </a:schemeClr>
                </a:solidFill>
                <a:latin typeface="CharterITC-Regular"/>
              </a:rPr>
              <a:t>как по первому рейтингу (из 188 стран), так и </a:t>
            </a:r>
            <a:r>
              <a:rPr lang="ru-RU" b="1" u="sng" dirty="0" smtClean="0">
                <a:solidFill>
                  <a:schemeClr val="accent5">
                    <a:lumMod val="75000"/>
                  </a:schemeClr>
                </a:solidFill>
                <a:latin typeface="CharterITC-Regular"/>
              </a:rPr>
              <a:t>по второму </a:t>
            </a:r>
            <a:r>
              <a:rPr lang="ru-RU" b="1" u="sng" dirty="0">
                <a:solidFill>
                  <a:schemeClr val="accent5">
                    <a:lumMod val="75000"/>
                  </a:schemeClr>
                </a:solidFill>
                <a:latin typeface="CharterITC-Regular"/>
              </a:rPr>
              <a:t>рейтингу (из 50 стран)</a:t>
            </a:r>
            <a:endParaRPr lang="ru-RU" b="1" u="sng" dirty="0">
              <a:solidFill>
                <a:schemeClr val="accent5">
                  <a:lumMod val="75000"/>
                </a:schemeClr>
              </a:solidFill>
            </a:endParaRPr>
          </a:p>
        </p:txBody>
      </p:sp>
    </p:spTree>
    <p:extLst>
      <p:ext uri="{BB962C8B-B14F-4D97-AF65-F5344CB8AC3E}">
        <p14:creationId xmlns:p14="http://schemas.microsoft.com/office/powerpoint/2010/main" val="83891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18209" y="1825625"/>
            <a:ext cx="8551718" cy="4351338"/>
          </a:xfrm>
        </p:spPr>
        <p:txBody>
          <a:bodyPr>
            <a:normAutofit fontScale="77500" lnSpcReduction="20000"/>
          </a:bodyPr>
          <a:lstStyle/>
          <a:p>
            <a:pPr marL="0" indent="0">
              <a:lnSpc>
                <a:spcPct val="120000"/>
              </a:lnSpc>
              <a:buNone/>
            </a:pPr>
            <a:r>
              <a:rPr lang="ru-RU" b="1" dirty="0" smtClean="0">
                <a:solidFill>
                  <a:schemeClr val="accent5">
                    <a:lumMod val="75000"/>
                  </a:schemeClr>
                </a:solidFill>
                <a:latin typeface="CharterITC-Regular"/>
              </a:rPr>
              <a:t>	</a:t>
            </a:r>
            <a:r>
              <a:rPr lang="ru-RU" b="1" u="sng" dirty="0" smtClean="0">
                <a:solidFill>
                  <a:schemeClr val="accent5">
                    <a:lumMod val="75000"/>
                  </a:schemeClr>
                </a:solidFill>
                <a:latin typeface="CharterITC-Regular"/>
              </a:rPr>
              <a:t>Основной </a:t>
            </a:r>
            <a:r>
              <a:rPr lang="ru-RU" b="1" u="sng" dirty="0">
                <a:solidFill>
                  <a:schemeClr val="accent5">
                    <a:lumMod val="75000"/>
                  </a:schemeClr>
                </a:solidFill>
                <a:latin typeface="CharterITC-Regular"/>
              </a:rPr>
              <a:t>причино</a:t>
            </a:r>
            <a:r>
              <a:rPr lang="ru-RU" b="1" dirty="0">
                <a:solidFill>
                  <a:schemeClr val="accent5">
                    <a:lumMod val="75000"/>
                  </a:schemeClr>
                </a:solidFill>
                <a:latin typeface="CharterITC-Regular"/>
              </a:rPr>
              <a:t>й невысокого рейтинга России </a:t>
            </a:r>
            <a:r>
              <a:rPr lang="ru-RU" b="1" dirty="0" smtClean="0">
                <a:solidFill>
                  <a:schemeClr val="accent5">
                    <a:lumMod val="75000"/>
                  </a:schemeClr>
                </a:solidFill>
                <a:latin typeface="CharterITC-Regular"/>
              </a:rPr>
              <a:t>являются </a:t>
            </a:r>
            <a:r>
              <a:rPr lang="ru-RU" b="1" dirty="0">
                <a:solidFill>
                  <a:schemeClr val="accent5">
                    <a:lumMod val="75000"/>
                  </a:schemeClr>
                </a:solidFill>
                <a:latin typeface="CharterITC-Regular"/>
              </a:rPr>
              <a:t>низкие результаты российских учащихся </a:t>
            </a:r>
            <a:r>
              <a:rPr lang="ru-RU" b="1" dirty="0" smtClean="0">
                <a:solidFill>
                  <a:schemeClr val="accent5">
                    <a:lumMod val="75000"/>
                  </a:schemeClr>
                </a:solidFill>
                <a:latin typeface="CharterITC-Regular"/>
              </a:rPr>
              <a:t>пятнадцатилетнего </a:t>
            </a:r>
            <a:r>
              <a:rPr lang="ru-RU" b="1" dirty="0">
                <a:solidFill>
                  <a:schemeClr val="accent5">
                    <a:lumMod val="75000"/>
                  </a:schemeClr>
                </a:solidFill>
                <a:latin typeface="CharterITC-Regular"/>
              </a:rPr>
              <a:t>возраста практически по всем областям </a:t>
            </a:r>
            <a:r>
              <a:rPr lang="ru-RU" b="1" dirty="0" smtClean="0">
                <a:solidFill>
                  <a:schemeClr val="accent5">
                    <a:lumMod val="75000"/>
                  </a:schemeClr>
                </a:solidFill>
                <a:latin typeface="CharterITC-Regular"/>
              </a:rPr>
              <a:t>функциональной </a:t>
            </a:r>
            <a:r>
              <a:rPr lang="ru-RU" b="1" dirty="0">
                <a:solidFill>
                  <a:schemeClr val="accent5">
                    <a:lumMod val="75000"/>
                  </a:schemeClr>
                </a:solidFill>
                <a:latin typeface="CharterITC-Regular"/>
              </a:rPr>
              <a:t>грамотности, выявленные в исследовании PISA</a:t>
            </a:r>
            <a:r>
              <a:rPr lang="ru-RU" b="1" dirty="0" smtClean="0">
                <a:solidFill>
                  <a:schemeClr val="accent5">
                    <a:lumMod val="75000"/>
                  </a:schemeClr>
                </a:solidFill>
                <a:latin typeface="CharterITC-Regular"/>
              </a:rPr>
              <a:t>.</a:t>
            </a:r>
          </a:p>
          <a:p>
            <a:pPr marL="0" indent="0">
              <a:lnSpc>
                <a:spcPct val="120000"/>
              </a:lnSpc>
              <a:buNone/>
            </a:pPr>
            <a:r>
              <a:rPr lang="ru-RU" b="1" dirty="0">
                <a:solidFill>
                  <a:schemeClr val="accent5">
                    <a:lumMod val="75000"/>
                  </a:schemeClr>
                </a:solidFill>
                <a:latin typeface="CharterITC-Regular"/>
              </a:rPr>
              <a:t>	</a:t>
            </a:r>
            <a:r>
              <a:rPr lang="ru-RU" b="1" dirty="0" smtClean="0">
                <a:solidFill>
                  <a:schemeClr val="accent5">
                    <a:lumMod val="75000"/>
                  </a:schemeClr>
                </a:solidFill>
                <a:latin typeface="CharterITC-Regular"/>
              </a:rPr>
              <a:t> Недостаточно сформированная способность </a:t>
            </a:r>
            <a:r>
              <a:rPr lang="ru-RU" b="1" dirty="0">
                <a:solidFill>
                  <a:schemeClr val="accent5">
                    <a:lumMod val="75000"/>
                  </a:schemeClr>
                </a:solidFill>
                <a:latin typeface="CharterITC-Regular"/>
              </a:rPr>
              <a:t>у учащихся </a:t>
            </a:r>
            <a:r>
              <a:rPr lang="ru-RU" b="1" u="sng" dirty="0">
                <a:solidFill>
                  <a:schemeClr val="accent5">
                    <a:lumMod val="75000"/>
                  </a:schemeClr>
                </a:solidFill>
                <a:latin typeface="CharterITC-Regular"/>
              </a:rPr>
              <a:t>использовать имеющиеся </a:t>
            </a:r>
            <a:r>
              <a:rPr lang="ru-RU" b="1" u="sng" dirty="0" smtClean="0">
                <a:solidFill>
                  <a:schemeClr val="accent5">
                    <a:lumMod val="75000"/>
                  </a:schemeClr>
                </a:solidFill>
                <a:latin typeface="CharterITC-Regular"/>
              </a:rPr>
              <a:t>предметные </a:t>
            </a:r>
            <a:r>
              <a:rPr lang="ru-RU" b="1" u="sng" dirty="0">
                <a:solidFill>
                  <a:schemeClr val="accent5">
                    <a:lumMod val="75000"/>
                  </a:schemeClr>
                </a:solidFill>
                <a:latin typeface="CharterITC-Regular"/>
              </a:rPr>
              <a:t>знания и умения при решении задач, </a:t>
            </a:r>
            <a:r>
              <a:rPr lang="ru-RU" b="1" u="sng" dirty="0" smtClean="0">
                <a:solidFill>
                  <a:schemeClr val="accent5">
                    <a:lumMod val="75000"/>
                  </a:schemeClr>
                </a:solidFill>
                <a:latin typeface="CharterITC-Regular"/>
              </a:rPr>
              <a:t>приближенных </a:t>
            </a:r>
            <a:r>
              <a:rPr lang="ru-RU" b="1" u="sng" dirty="0">
                <a:solidFill>
                  <a:schemeClr val="accent5">
                    <a:lumMod val="75000"/>
                  </a:schemeClr>
                </a:solidFill>
                <a:latin typeface="CharterITC-Regular"/>
              </a:rPr>
              <a:t>к реальным ситуациям, а также невысокий </a:t>
            </a:r>
            <a:r>
              <a:rPr lang="ru-RU" b="1" u="sng" dirty="0" smtClean="0">
                <a:solidFill>
                  <a:schemeClr val="accent5">
                    <a:lumMod val="75000"/>
                  </a:schemeClr>
                </a:solidFill>
                <a:latin typeface="CharterITC-Regular"/>
              </a:rPr>
              <a:t>уровень </a:t>
            </a:r>
            <a:r>
              <a:rPr lang="ru-RU" b="1" u="sng" dirty="0">
                <a:solidFill>
                  <a:schemeClr val="accent5">
                    <a:lumMod val="75000"/>
                  </a:schemeClr>
                </a:solidFill>
                <a:latin typeface="CharterITC-Regular"/>
              </a:rPr>
              <a:t>владения такими умениями, как поиск новых </a:t>
            </a:r>
            <a:r>
              <a:rPr lang="ru-RU" b="1" u="sng" dirty="0" smtClean="0">
                <a:solidFill>
                  <a:schemeClr val="accent5">
                    <a:lumMod val="75000"/>
                  </a:schemeClr>
                </a:solidFill>
                <a:latin typeface="CharterITC-Regular"/>
              </a:rPr>
              <a:t>или альтернативных </a:t>
            </a:r>
            <a:r>
              <a:rPr lang="ru-RU" b="1" u="sng" dirty="0">
                <a:solidFill>
                  <a:schemeClr val="accent5">
                    <a:lumMod val="75000"/>
                  </a:schemeClr>
                </a:solidFill>
                <a:latin typeface="CharterITC-Regular"/>
              </a:rPr>
              <a:t>способов решения задач, </a:t>
            </a:r>
            <a:r>
              <a:rPr lang="ru-RU" b="1" u="sng" dirty="0" smtClean="0">
                <a:solidFill>
                  <a:schemeClr val="accent5">
                    <a:lumMod val="75000"/>
                  </a:schemeClr>
                </a:solidFill>
                <a:latin typeface="CharterITC-Regular"/>
              </a:rPr>
              <a:t>проведения исследований </a:t>
            </a:r>
            <a:r>
              <a:rPr lang="ru-RU" b="1" u="sng" dirty="0">
                <a:solidFill>
                  <a:schemeClr val="accent5">
                    <a:lumMod val="75000"/>
                  </a:schemeClr>
                </a:solidFill>
                <a:latin typeface="CharterITC-Regular"/>
              </a:rPr>
              <a:t>или групповых проектов</a:t>
            </a:r>
            <a:endParaRPr lang="ru-RU" b="1" u="sng" dirty="0">
              <a:solidFill>
                <a:schemeClr val="accent5">
                  <a:lumMod val="75000"/>
                </a:schemeClr>
              </a:solidFill>
            </a:endParaRPr>
          </a:p>
        </p:txBody>
      </p:sp>
    </p:spTree>
    <p:extLst>
      <p:ext uri="{BB962C8B-B14F-4D97-AF65-F5344CB8AC3E}">
        <p14:creationId xmlns:p14="http://schemas.microsoft.com/office/powerpoint/2010/main" val="148418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11727" y="1825625"/>
            <a:ext cx="8676409" cy="4351338"/>
          </a:xfrm>
        </p:spPr>
        <p:txBody>
          <a:bodyPr>
            <a:normAutofit fontScale="77500" lnSpcReduction="20000"/>
          </a:bodyPr>
          <a:lstStyle/>
          <a:p>
            <a:pPr marL="0" indent="0" algn="just">
              <a:buNone/>
            </a:pPr>
            <a:r>
              <a:rPr lang="ru-RU" b="1" dirty="0">
                <a:solidFill>
                  <a:schemeClr val="accent5">
                    <a:lumMod val="75000"/>
                  </a:schemeClr>
                </a:solidFill>
                <a:latin typeface="CharterITC-Regular"/>
              </a:rPr>
              <a:t>Функциональная грамотность показывает, насколько</a:t>
            </a:r>
          </a:p>
          <a:p>
            <a:pPr marL="0" indent="0" algn="just">
              <a:buNone/>
            </a:pPr>
            <a:r>
              <a:rPr lang="ru-RU" b="1" dirty="0">
                <a:solidFill>
                  <a:schemeClr val="accent5">
                    <a:lumMod val="75000"/>
                  </a:schemeClr>
                </a:solidFill>
                <a:latin typeface="CharterITC-Regular"/>
              </a:rPr>
              <a:t>обучающийся может </a:t>
            </a:r>
            <a:r>
              <a:rPr lang="ru-RU" b="1" u="sng" dirty="0">
                <a:solidFill>
                  <a:schemeClr val="accent5">
                    <a:lumMod val="75000"/>
                  </a:schemeClr>
                </a:solidFill>
                <a:latin typeface="CharterITC-Regular"/>
              </a:rPr>
              <a:t>использовать полученные знания,</a:t>
            </a:r>
          </a:p>
          <a:p>
            <a:pPr marL="0" indent="0" algn="just">
              <a:buNone/>
            </a:pPr>
            <a:r>
              <a:rPr lang="ru-RU" b="1" u="sng" dirty="0">
                <a:solidFill>
                  <a:schemeClr val="accent5">
                    <a:lumMod val="75000"/>
                  </a:schemeClr>
                </a:solidFill>
                <a:latin typeface="CharterITC-Regular"/>
              </a:rPr>
              <a:t>умения и навыки в реальных жизненных ситуациях. </a:t>
            </a:r>
            <a:r>
              <a:rPr lang="ru-RU" b="1" dirty="0">
                <a:solidFill>
                  <a:schemeClr val="accent5">
                    <a:lumMod val="75000"/>
                  </a:schemeClr>
                </a:solidFill>
                <a:latin typeface="CharterITC-Regular"/>
              </a:rPr>
              <a:t>Она</a:t>
            </a:r>
          </a:p>
          <a:p>
            <a:pPr marL="0" indent="0" algn="just">
              <a:buNone/>
            </a:pPr>
            <a:r>
              <a:rPr lang="ru-RU" b="1" dirty="0">
                <a:solidFill>
                  <a:schemeClr val="accent5">
                    <a:lumMod val="75000"/>
                  </a:schemeClr>
                </a:solidFill>
                <a:latin typeface="CharterITC-Regular"/>
              </a:rPr>
              <a:t>фиксирует </a:t>
            </a:r>
            <a:r>
              <a:rPr lang="ru-RU" b="1" u="sng" dirty="0">
                <a:solidFill>
                  <a:schemeClr val="accent5">
                    <a:lumMod val="75000"/>
                  </a:schemeClr>
                </a:solidFill>
                <a:latin typeface="CharterITC-Regular"/>
              </a:rPr>
              <a:t>минимально необходимый уровень </a:t>
            </a:r>
            <a:r>
              <a:rPr lang="ru-RU" b="1" u="sng" dirty="0" err="1">
                <a:solidFill>
                  <a:schemeClr val="accent5">
                    <a:lumMod val="75000"/>
                  </a:schemeClr>
                </a:solidFill>
                <a:latin typeface="CharterITC-Regular"/>
              </a:rPr>
              <a:t>готовно</a:t>
            </a:r>
            <a:r>
              <a:rPr lang="ru-RU" b="1" u="sng" dirty="0">
                <a:solidFill>
                  <a:schemeClr val="accent5">
                    <a:lumMod val="75000"/>
                  </a:schemeClr>
                </a:solidFill>
                <a:latin typeface="CharterITC-Regular"/>
              </a:rPr>
              <a:t>-</a:t>
            </a:r>
          </a:p>
          <a:p>
            <a:pPr marL="0" indent="0" algn="just">
              <a:buNone/>
            </a:pPr>
            <a:r>
              <a:rPr lang="ru-RU" b="1" u="sng" dirty="0" err="1">
                <a:solidFill>
                  <a:schemeClr val="accent5">
                    <a:lumMod val="75000"/>
                  </a:schemeClr>
                </a:solidFill>
                <a:latin typeface="CharterITC-Regular"/>
              </a:rPr>
              <a:t>сти</a:t>
            </a:r>
            <a:r>
              <a:rPr lang="ru-RU" b="1" u="sng" dirty="0">
                <a:solidFill>
                  <a:schemeClr val="accent5">
                    <a:lumMod val="75000"/>
                  </a:schemeClr>
                </a:solidFill>
                <a:latin typeface="CharterITC-Regular"/>
              </a:rPr>
              <a:t> личности для осуществления ее жизнедеятельности в</a:t>
            </a:r>
          </a:p>
          <a:p>
            <a:pPr marL="0" indent="0" algn="just">
              <a:buNone/>
            </a:pPr>
            <a:r>
              <a:rPr lang="ru-RU" b="1" u="sng" dirty="0">
                <a:solidFill>
                  <a:schemeClr val="accent5">
                    <a:lumMod val="75000"/>
                  </a:schemeClr>
                </a:solidFill>
                <a:latin typeface="CharterITC-Regular"/>
              </a:rPr>
              <a:t>конкретной культурной </a:t>
            </a:r>
            <a:r>
              <a:rPr lang="ru-RU" b="1" u="sng" dirty="0" smtClean="0">
                <a:solidFill>
                  <a:schemeClr val="accent5">
                    <a:lumMod val="75000"/>
                  </a:schemeClr>
                </a:solidFill>
                <a:latin typeface="CharterITC-Regular"/>
              </a:rPr>
              <a:t>среде. </a:t>
            </a:r>
            <a:r>
              <a:rPr lang="ru-RU" b="1" dirty="0">
                <a:solidFill>
                  <a:schemeClr val="accent5">
                    <a:lumMod val="75000"/>
                  </a:schemeClr>
                </a:solidFill>
                <a:latin typeface="CharterITC-Regular"/>
              </a:rPr>
              <a:t>Важно отметить, что</a:t>
            </a:r>
          </a:p>
          <a:p>
            <a:pPr marL="0" indent="0" algn="just">
              <a:buNone/>
            </a:pPr>
            <a:r>
              <a:rPr lang="ru-RU" b="1" dirty="0">
                <a:solidFill>
                  <a:schemeClr val="accent5">
                    <a:lumMod val="75000"/>
                  </a:schemeClr>
                </a:solidFill>
                <a:latin typeface="CharterITC-Regular"/>
              </a:rPr>
              <a:t>становление функциональной грамотности происходит в</a:t>
            </a:r>
          </a:p>
          <a:p>
            <a:pPr marL="0" indent="0" algn="just">
              <a:buNone/>
            </a:pPr>
            <a:r>
              <a:rPr lang="ru-RU" b="1" dirty="0">
                <a:solidFill>
                  <a:schemeClr val="accent5">
                    <a:lumMod val="75000"/>
                  </a:schemeClr>
                </a:solidFill>
                <a:latin typeface="CharterITC-Regular"/>
              </a:rPr>
              <a:t>образовательном процессе, который построен в </a:t>
            </a:r>
            <a:r>
              <a:rPr lang="ru-RU" b="1" dirty="0" err="1">
                <a:solidFill>
                  <a:schemeClr val="accent5">
                    <a:lumMod val="75000"/>
                  </a:schemeClr>
                </a:solidFill>
                <a:latin typeface="CharterITC-Regular"/>
              </a:rPr>
              <a:t>методо</a:t>
            </a:r>
            <a:r>
              <a:rPr lang="ru-RU" b="1" dirty="0">
                <a:solidFill>
                  <a:schemeClr val="accent5">
                    <a:lumMod val="75000"/>
                  </a:schemeClr>
                </a:solidFill>
                <a:latin typeface="CharterITC-Regular"/>
              </a:rPr>
              <a:t>-</a:t>
            </a:r>
          </a:p>
          <a:p>
            <a:pPr marL="0" indent="0" algn="just">
              <a:buNone/>
            </a:pPr>
            <a:r>
              <a:rPr lang="ru-RU" b="1" dirty="0">
                <a:solidFill>
                  <a:schemeClr val="accent5">
                    <a:lumMod val="75000"/>
                  </a:schemeClr>
                </a:solidFill>
                <a:latin typeface="CharterITC-Regular"/>
              </a:rPr>
              <a:t>логии </a:t>
            </a:r>
            <a:r>
              <a:rPr lang="ru-RU" b="1" u="sng" dirty="0" err="1">
                <a:solidFill>
                  <a:schemeClr val="accent5">
                    <a:lumMod val="75000"/>
                  </a:schemeClr>
                </a:solidFill>
                <a:latin typeface="CharterITC-Regular"/>
              </a:rPr>
              <a:t>компетентностного</a:t>
            </a:r>
            <a:r>
              <a:rPr lang="ru-RU" b="1" u="sng" dirty="0">
                <a:solidFill>
                  <a:schemeClr val="accent5">
                    <a:lumMod val="75000"/>
                  </a:schemeClr>
                </a:solidFill>
                <a:latin typeface="CharterITC-Regular"/>
              </a:rPr>
              <a:t> подхода.</a:t>
            </a:r>
            <a:endParaRPr lang="ru-RU" b="1" u="sng" dirty="0">
              <a:solidFill>
                <a:schemeClr val="accent5">
                  <a:lumMod val="75000"/>
                </a:schemeClr>
              </a:solidFill>
            </a:endParaRPr>
          </a:p>
        </p:txBody>
      </p:sp>
    </p:spTree>
    <p:extLst>
      <p:ext uri="{BB962C8B-B14F-4D97-AF65-F5344CB8AC3E}">
        <p14:creationId xmlns:p14="http://schemas.microsoft.com/office/powerpoint/2010/main" val="252207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65126"/>
            <a:ext cx="8686800" cy="1325563"/>
          </a:xfrm>
        </p:spPr>
        <p:txBody>
          <a:bodyPr>
            <a:normAutofit/>
          </a:bodyPr>
          <a:lstStyle/>
          <a:p>
            <a:pPr marL="228600" lvl="0" indent="-228600" algn="ctr">
              <a:spcBef>
                <a:spcPts val="1000"/>
              </a:spcBef>
            </a:pPr>
            <a:r>
              <a:rPr lang="ru-RU" sz="3200" b="1" dirty="0">
                <a:solidFill>
                  <a:schemeClr val="bg1"/>
                </a:solidFill>
                <a:ea typeface="+mn-ea"/>
                <a:cs typeface="+mn-cs"/>
              </a:rPr>
              <a:t>существенное отличие заданий на формирование </a:t>
            </a:r>
            <a:r>
              <a:rPr lang="ru-RU" sz="3200" b="1" dirty="0" smtClean="0">
                <a:solidFill>
                  <a:schemeClr val="bg1"/>
                </a:solidFill>
                <a:ea typeface="+mn-ea"/>
                <a:cs typeface="+mn-cs"/>
              </a:rPr>
              <a:t>функциональной </a:t>
            </a:r>
            <a:r>
              <a:rPr lang="ru-RU" sz="3200" b="1" dirty="0">
                <a:solidFill>
                  <a:schemeClr val="bg1"/>
                </a:solidFill>
                <a:ea typeface="+mn-ea"/>
                <a:cs typeface="+mn-cs"/>
              </a:rPr>
              <a:t>грамотности</a:t>
            </a:r>
            <a:endParaRPr lang="ru-RU" sz="3200" b="1" dirty="0">
              <a:solidFill>
                <a:schemeClr val="bg1"/>
              </a:solidFill>
            </a:endParaRPr>
          </a:p>
        </p:txBody>
      </p:sp>
      <p:sp>
        <p:nvSpPr>
          <p:cNvPr id="3" name="Объект 2"/>
          <p:cNvSpPr>
            <a:spLocks noGrp="1"/>
          </p:cNvSpPr>
          <p:nvPr>
            <p:ph idx="1"/>
          </p:nvPr>
        </p:nvSpPr>
        <p:spPr/>
        <p:txBody>
          <a:bodyPr/>
          <a:lstStyle/>
          <a:p>
            <a:pPr marL="0" indent="0" algn="just">
              <a:lnSpc>
                <a:spcPct val="150000"/>
              </a:lnSpc>
              <a:buNone/>
            </a:pPr>
            <a:r>
              <a:rPr lang="ru-RU" b="1" dirty="0" smtClean="0">
                <a:solidFill>
                  <a:schemeClr val="accent5">
                    <a:lumMod val="75000"/>
                  </a:schemeClr>
                </a:solidFill>
                <a:latin typeface="CharterITC-Regular"/>
              </a:rPr>
              <a:t>они </a:t>
            </a:r>
            <a:r>
              <a:rPr lang="ru-RU" b="1" u="sng" dirty="0">
                <a:solidFill>
                  <a:schemeClr val="accent5">
                    <a:lumMod val="75000"/>
                  </a:schemeClr>
                </a:solidFill>
                <a:latin typeface="CharterITC-Regular"/>
              </a:rPr>
              <a:t>моделируют </a:t>
            </a:r>
            <a:r>
              <a:rPr lang="ru-RU" b="1" u="sng" dirty="0" smtClean="0">
                <a:solidFill>
                  <a:schemeClr val="accent5">
                    <a:lumMod val="75000"/>
                  </a:schemeClr>
                </a:solidFill>
                <a:latin typeface="CharterITC-Regular"/>
              </a:rPr>
              <a:t>реальную жизненную ситуацию</a:t>
            </a:r>
            <a:r>
              <a:rPr lang="ru-RU" b="1" dirty="0" smtClean="0">
                <a:solidFill>
                  <a:schemeClr val="accent5">
                    <a:lumMod val="75000"/>
                  </a:schemeClr>
                </a:solidFill>
                <a:latin typeface="CharterITC-Regular"/>
              </a:rPr>
              <a:t>; </a:t>
            </a:r>
            <a:r>
              <a:rPr lang="ru-RU" b="1" dirty="0">
                <a:solidFill>
                  <a:schemeClr val="accent5">
                    <a:lumMod val="75000"/>
                  </a:schemeClr>
                </a:solidFill>
                <a:latin typeface="CharterITC-Regular"/>
              </a:rPr>
              <a:t>исходным базовым </a:t>
            </a:r>
            <a:r>
              <a:rPr lang="ru-RU" b="1" dirty="0" smtClean="0">
                <a:solidFill>
                  <a:schemeClr val="accent5">
                    <a:lumMod val="75000"/>
                  </a:schemeClr>
                </a:solidFill>
                <a:latin typeface="CharterITC-Regular"/>
              </a:rPr>
              <a:t>элементом  </a:t>
            </a:r>
            <a:r>
              <a:rPr lang="ru-RU" b="1" dirty="0">
                <a:solidFill>
                  <a:schemeClr val="accent5">
                    <a:lumMod val="75000"/>
                  </a:schemeClr>
                </a:solidFill>
                <a:latin typeface="CharterITC-Regular"/>
              </a:rPr>
              <a:t>содержания </a:t>
            </a:r>
            <a:r>
              <a:rPr lang="ru-RU" b="1" dirty="0" smtClean="0">
                <a:solidFill>
                  <a:schemeClr val="accent5">
                    <a:lumMod val="75000"/>
                  </a:schemeClr>
                </a:solidFill>
                <a:latin typeface="CharterITC-Regular"/>
              </a:rPr>
              <a:t>является </a:t>
            </a:r>
            <a:r>
              <a:rPr lang="ru-RU" b="1" u="sng" dirty="0">
                <a:solidFill>
                  <a:schemeClr val="accent5">
                    <a:lumMod val="75000"/>
                  </a:schemeClr>
                </a:solidFill>
                <a:latin typeface="CharterITC-Regular"/>
              </a:rPr>
              <a:t>практическая </a:t>
            </a:r>
            <a:r>
              <a:rPr lang="ru-RU" b="1" u="sng" dirty="0" smtClean="0">
                <a:solidFill>
                  <a:schemeClr val="accent5">
                    <a:lumMod val="75000"/>
                  </a:schemeClr>
                </a:solidFill>
                <a:latin typeface="CharterITC-Regular"/>
              </a:rPr>
              <a:t>ситуация</a:t>
            </a:r>
            <a:r>
              <a:rPr lang="ru-RU" b="1" dirty="0" smtClean="0">
                <a:solidFill>
                  <a:schemeClr val="accent5">
                    <a:lumMod val="75000"/>
                  </a:schemeClr>
                </a:solidFill>
                <a:latin typeface="CharterITC-Regular"/>
              </a:rPr>
              <a:t>, которая </a:t>
            </a:r>
            <a:r>
              <a:rPr lang="ru-RU" b="1" dirty="0">
                <a:solidFill>
                  <a:schemeClr val="accent5">
                    <a:lumMod val="75000"/>
                  </a:schemeClr>
                </a:solidFill>
                <a:latin typeface="CharterITC-Regular"/>
              </a:rPr>
              <a:t>требует привлечения </a:t>
            </a:r>
            <a:r>
              <a:rPr lang="ru-RU" b="1" dirty="0" smtClean="0">
                <a:solidFill>
                  <a:schemeClr val="accent5">
                    <a:lumMod val="75000"/>
                  </a:schemeClr>
                </a:solidFill>
                <a:latin typeface="CharterITC-Regular"/>
              </a:rPr>
              <a:t>самых разных </a:t>
            </a:r>
            <a:r>
              <a:rPr lang="ru-RU" b="1" dirty="0">
                <a:solidFill>
                  <a:schemeClr val="accent5">
                    <a:lumMod val="75000"/>
                  </a:schemeClr>
                </a:solidFill>
                <a:latin typeface="CharterITC-Regular"/>
              </a:rPr>
              <a:t>знаний и умений</a:t>
            </a:r>
            <a:r>
              <a:rPr lang="ru-RU" b="1" dirty="0" smtClean="0">
                <a:solidFill>
                  <a:schemeClr val="accent5">
                    <a:lumMod val="75000"/>
                  </a:schemeClr>
                </a:solidFill>
                <a:latin typeface="CharterITC-Regular"/>
              </a:rPr>
              <a:t>  </a:t>
            </a:r>
            <a:endParaRPr lang="ru-RU" b="1" dirty="0">
              <a:solidFill>
                <a:schemeClr val="accent5">
                  <a:lumMod val="75000"/>
                </a:schemeClr>
              </a:solidFill>
            </a:endParaRPr>
          </a:p>
        </p:txBody>
      </p:sp>
    </p:spTree>
    <p:extLst>
      <p:ext uri="{BB962C8B-B14F-4D97-AF65-F5344CB8AC3E}">
        <p14:creationId xmlns:p14="http://schemas.microsoft.com/office/powerpoint/2010/main" val="236396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
            <a:ext cx="9144000" cy="1119189"/>
          </a:xfrm>
        </p:spPr>
        <p:txBody>
          <a:bodyPr>
            <a:normAutofit/>
          </a:bodyPr>
          <a:lstStyle/>
          <a:p>
            <a:pPr algn="ctr"/>
            <a:r>
              <a:rPr lang="ru-RU" sz="3600" b="1" dirty="0">
                <a:solidFill>
                  <a:schemeClr val="bg1"/>
                </a:solidFill>
                <a:latin typeface="CharterITC-Regular"/>
              </a:rPr>
              <a:t>в контексте образовательных результатов и уровня </a:t>
            </a:r>
            <a:r>
              <a:rPr lang="ru-RU" sz="3600" b="1" dirty="0" smtClean="0">
                <a:solidFill>
                  <a:schemeClr val="bg1"/>
                </a:solidFill>
                <a:latin typeface="CharterITC-Regular"/>
              </a:rPr>
              <a:t>образованности</a:t>
            </a:r>
            <a:endParaRPr lang="ru-RU" sz="3600" b="1" dirty="0">
              <a:solidFill>
                <a:schemeClr val="bg1"/>
              </a:solidFill>
            </a:endParaRPr>
          </a:p>
        </p:txBody>
      </p:sp>
      <p:sp>
        <p:nvSpPr>
          <p:cNvPr id="3" name="Объект 2"/>
          <p:cNvSpPr>
            <a:spLocks noGrp="1"/>
          </p:cNvSpPr>
          <p:nvPr>
            <p:ph idx="1"/>
          </p:nvPr>
        </p:nvSpPr>
        <p:spPr>
          <a:xfrm>
            <a:off x="332509" y="1825625"/>
            <a:ext cx="8385464" cy="4351338"/>
          </a:xfrm>
        </p:spPr>
        <p:txBody>
          <a:bodyPr>
            <a:normAutofit fontScale="92500" lnSpcReduction="10000"/>
          </a:bodyPr>
          <a:lstStyle/>
          <a:p>
            <a:pPr algn="just"/>
            <a:r>
              <a:rPr lang="ru-RU" b="1" dirty="0">
                <a:solidFill>
                  <a:schemeClr val="accent5">
                    <a:lumMod val="75000"/>
                  </a:schemeClr>
                </a:solidFill>
                <a:latin typeface="CharterITC-Regular"/>
              </a:rPr>
              <a:t>Умение решать жизненные задачи в различных </a:t>
            </a:r>
            <a:r>
              <a:rPr lang="ru-RU" b="1" dirty="0" smtClean="0">
                <a:solidFill>
                  <a:schemeClr val="accent5">
                    <a:lumMod val="75000"/>
                  </a:schemeClr>
                </a:solidFill>
                <a:latin typeface="CharterITC-Regular"/>
              </a:rPr>
              <a:t>сферах деятельности </a:t>
            </a:r>
            <a:r>
              <a:rPr lang="ru-RU" b="1" dirty="0">
                <a:solidFill>
                  <a:schemeClr val="accent5">
                    <a:lumMod val="75000"/>
                  </a:schemeClr>
                </a:solidFill>
                <a:latin typeface="CharterITC-Regular"/>
              </a:rPr>
              <a:t>с опорой на прикладные знания в </a:t>
            </a:r>
            <a:r>
              <a:rPr lang="ru-RU" b="1" dirty="0" smtClean="0">
                <a:solidFill>
                  <a:schemeClr val="accent5">
                    <a:lumMod val="75000"/>
                  </a:schemeClr>
                </a:solidFill>
                <a:latin typeface="CharterITC-Regular"/>
              </a:rPr>
              <a:t>изменяющемся мире</a:t>
            </a:r>
          </a:p>
          <a:p>
            <a:pPr algn="just"/>
            <a:r>
              <a:rPr lang="ru-RU" b="1" dirty="0">
                <a:solidFill>
                  <a:schemeClr val="accent5">
                    <a:lumMod val="75000"/>
                  </a:schemeClr>
                </a:solidFill>
                <a:latin typeface="CharterITC-Regular"/>
              </a:rPr>
              <a:t>знание правил, </a:t>
            </a:r>
            <a:r>
              <a:rPr lang="ru-RU" b="1" dirty="0" smtClean="0">
                <a:solidFill>
                  <a:schemeClr val="accent5">
                    <a:lumMod val="75000"/>
                  </a:schemeClr>
                </a:solidFill>
                <a:latin typeface="CharterITC-Regular"/>
              </a:rPr>
              <a:t>норм, инструкций</a:t>
            </a:r>
            <a:r>
              <a:rPr lang="ru-RU" b="1" dirty="0">
                <a:solidFill>
                  <a:schemeClr val="accent5">
                    <a:lumMod val="75000"/>
                  </a:schemeClr>
                </a:solidFill>
                <a:latin typeface="CharterITC-Regular"/>
              </a:rPr>
              <a:t>, применение правил в известных </a:t>
            </a:r>
            <a:r>
              <a:rPr lang="ru-RU" b="1" dirty="0" smtClean="0">
                <a:solidFill>
                  <a:schemeClr val="accent5">
                    <a:lumMod val="75000"/>
                  </a:schemeClr>
                </a:solidFill>
                <a:latin typeface="CharterITC-Regular"/>
              </a:rPr>
              <a:t>ситуациях, обоснование </a:t>
            </a:r>
            <a:r>
              <a:rPr lang="ru-RU" b="1" dirty="0">
                <a:solidFill>
                  <a:schemeClr val="accent5">
                    <a:lumMod val="75000"/>
                  </a:schemeClr>
                </a:solidFill>
                <a:latin typeface="CharterITC-Regular"/>
              </a:rPr>
              <a:t>и применение известных правил в новых </a:t>
            </a:r>
            <a:r>
              <a:rPr lang="ru-RU" b="1" dirty="0" smtClean="0">
                <a:solidFill>
                  <a:schemeClr val="accent5">
                    <a:lumMod val="75000"/>
                  </a:schemeClr>
                </a:solidFill>
                <a:latin typeface="CharterITC-Regular"/>
              </a:rPr>
              <a:t>ситуациях</a:t>
            </a:r>
            <a:r>
              <a:rPr lang="ru-RU" b="1" dirty="0">
                <a:solidFill>
                  <a:schemeClr val="accent5">
                    <a:lumMod val="75000"/>
                  </a:schemeClr>
                </a:solidFill>
                <a:latin typeface="CharterITC-Regular"/>
              </a:rPr>
              <a:t>, использование универсальных способов </a:t>
            </a:r>
            <a:r>
              <a:rPr lang="ru-RU" b="1" dirty="0" smtClean="0">
                <a:solidFill>
                  <a:schemeClr val="accent5">
                    <a:lumMod val="75000"/>
                  </a:schemeClr>
                </a:solidFill>
                <a:latin typeface="CharterITC-Regular"/>
              </a:rPr>
              <a:t>деятельности </a:t>
            </a:r>
            <a:r>
              <a:rPr lang="ru-RU" b="1" dirty="0">
                <a:solidFill>
                  <a:schemeClr val="accent5">
                    <a:lumMod val="75000"/>
                  </a:schemeClr>
                </a:solidFill>
                <a:latin typeface="CharterITC-Regular"/>
              </a:rPr>
              <a:t>для решения функциональных проблем в </a:t>
            </a:r>
            <a:r>
              <a:rPr lang="ru-RU" b="1" dirty="0" smtClean="0">
                <a:solidFill>
                  <a:schemeClr val="accent5">
                    <a:lumMod val="75000"/>
                  </a:schemeClr>
                </a:solidFill>
                <a:latin typeface="CharterITC-Regular"/>
              </a:rPr>
              <a:t>учебных </a:t>
            </a:r>
            <a:r>
              <a:rPr lang="ru-RU" b="1" dirty="0">
                <a:solidFill>
                  <a:schemeClr val="accent5">
                    <a:lumMod val="75000"/>
                  </a:schemeClr>
                </a:solidFill>
                <a:latin typeface="CharterITC-Regular"/>
              </a:rPr>
              <a:t>ситуациях, решение функциональных проблем, </a:t>
            </a:r>
            <a:r>
              <a:rPr lang="ru-RU" b="1" dirty="0" smtClean="0">
                <a:solidFill>
                  <a:schemeClr val="accent5">
                    <a:lumMod val="75000"/>
                  </a:schemeClr>
                </a:solidFill>
                <a:latin typeface="CharterITC-Regular"/>
              </a:rPr>
              <a:t>связанных </a:t>
            </a:r>
            <a:r>
              <a:rPr lang="ru-RU" b="1" dirty="0">
                <a:solidFill>
                  <a:schemeClr val="accent5">
                    <a:lumMod val="75000"/>
                  </a:schemeClr>
                </a:solidFill>
                <a:latin typeface="CharterITC-Regular"/>
              </a:rPr>
              <a:t>с реализацией отдельных социальных функций</a:t>
            </a:r>
            <a:endParaRPr lang="ru-RU" b="1" dirty="0">
              <a:solidFill>
                <a:schemeClr val="accent5">
                  <a:lumMod val="75000"/>
                </a:schemeClr>
              </a:solidFill>
            </a:endParaRPr>
          </a:p>
        </p:txBody>
      </p:sp>
    </p:spTree>
    <p:extLst>
      <p:ext uri="{BB962C8B-B14F-4D97-AF65-F5344CB8AC3E}">
        <p14:creationId xmlns:p14="http://schemas.microsoft.com/office/powerpoint/2010/main" val="3752015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Задания</a:t>
            </a:r>
            <a:endParaRPr lang="ru-RU" b="1" dirty="0">
              <a:solidFill>
                <a:schemeClr val="bg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 y="1776845"/>
            <a:ext cx="9169247"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923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 y="1745673"/>
            <a:ext cx="9176741" cy="453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52" y="346364"/>
            <a:ext cx="82105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1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44" y="2182091"/>
            <a:ext cx="913042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01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6" y="1766455"/>
            <a:ext cx="9196774" cy="448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6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427" y="552162"/>
            <a:ext cx="8749145" cy="1325563"/>
          </a:xfrm>
        </p:spPr>
        <p:txBody>
          <a:bodyPr/>
          <a:lstStyle/>
          <a:p>
            <a:pPr algn="ctr"/>
            <a:r>
              <a:rPr lang="ru-RU" b="1" dirty="0" smtClean="0">
                <a:solidFill>
                  <a:schemeClr val="bg1"/>
                </a:solidFill>
              </a:rPr>
              <a:t>ВИДЫ ХИЩЕНИЙ В УГОЛОВНОМ ПРАВЕ </a:t>
            </a:r>
            <a:endParaRPr lang="ru-RU" b="1" dirty="0">
              <a:solidFill>
                <a:schemeClr val="bg1"/>
              </a:solidFill>
            </a:endParaRPr>
          </a:p>
        </p:txBody>
      </p:sp>
      <p:sp>
        <p:nvSpPr>
          <p:cNvPr id="3" name="Объект 2"/>
          <p:cNvSpPr>
            <a:spLocks noGrp="1"/>
          </p:cNvSpPr>
          <p:nvPr>
            <p:ph idx="1"/>
          </p:nvPr>
        </p:nvSpPr>
        <p:spPr>
          <a:xfrm>
            <a:off x="259773" y="1825625"/>
            <a:ext cx="8738754" cy="4351338"/>
          </a:xfrm>
        </p:spPr>
        <p:txBody>
          <a:bodyPr>
            <a:normAutofit fontScale="92500" lnSpcReduction="20000"/>
          </a:bodyPr>
          <a:lstStyle/>
          <a:p>
            <a:pPr marL="0" indent="0" algn="ctr">
              <a:buNone/>
            </a:pPr>
            <a:r>
              <a:rPr lang="ru-RU" sz="3200" b="1" dirty="0" smtClean="0">
                <a:solidFill>
                  <a:schemeClr val="accent5">
                    <a:lumMod val="75000"/>
                  </a:schemeClr>
                </a:solidFill>
                <a:latin typeface="Calibri Light"/>
                <a:ea typeface="+mj-ea"/>
                <a:cs typeface="+mj-cs"/>
              </a:rPr>
              <a:t>Преступления против собственности</a:t>
            </a:r>
          </a:p>
          <a:p>
            <a:r>
              <a:rPr lang="ru-RU" sz="4000" b="1" dirty="0" smtClean="0">
                <a:solidFill>
                  <a:schemeClr val="accent5">
                    <a:lumMod val="75000"/>
                  </a:schemeClr>
                </a:solidFill>
                <a:latin typeface="Calibri Light"/>
                <a:ea typeface="+mj-ea"/>
                <a:cs typeface="+mj-cs"/>
              </a:rPr>
              <a:t>Кража</a:t>
            </a:r>
          </a:p>
          <a:p>
            <a:r>
              <a:rPr lang="ru-RU" sz="4000" b="1" dirty="0" smtClean="0">
                <a:solidFill>
                  <a:schemeClr val="accent5">
                    <a:lumMod val="75000"/>
                  </a:schemeClr>
                </a:solidFill>
                <a:latin typeface="Calibri Light"/>
                <a:ea typeface="+mj-ea"/>
                <a:cs typeface="+mj-cs"/>
              </a:rPr>
              <a:t>Грабеж</a:t>
            </a:r>
          </a:p>
          <a:p>
            <a:r>
              <a:rPr lang="ru-RU" sz="4000" b="1" dirty="0" smtClean="0">
                <a:solidFill>
                  <a:schemeClr val="accent5">
                    <a:lumMod val="75000"/>
                  </a:schemeClr>
                </a:solidFill>
                <a:latin typeface="Calibri Light"/>
                <a:ea typeface="+mj-ea"/>
                <a:cs typeface="+mj-cs"/>
              </a:rPr>
              <a:t>Разбой </a:t>
            </a:r>
          </a:p>
          <a:p>
            <a:r>
              <a:rPr lang="ru-RU" sz="4000" b="1" dirty="0" smtClean="0">
                <a:solidFill>
                  <a:schemeClr val="accent5">
                    <a:lumMod val="75000"/>
                  </a:schemeClr>
                </a:solidFill>
                <a:latin typeface="Calibri Light"/>
                <a:ea typeface="+mj-ea"/>
                <a:cs typeface="+mj-cs"/>
              </a:rPr>
              <a:t>Мошенничество</a:t>
            </a:r>
          </a:p>
          <a:p>
            <a:r>
              <a:rPr lang="ru-RU" sz="4000" b="1" dirty="0" smtClean="0">
                <a:solidFill>
                  <a:schemeClr val="accent5">
                    <a:lumMod val="75000"/>
                  </a:schemeClr>
                </a:solidFill>
                <a:latin typeface="Calibri Light"/>
                <a:ea typeface="+mj-ea"/>
                <a:cs typeface="+mj-cs"/>
              </a:rPr>
              <a:t>Присвоение или растрата</a:t>
            </a:r>
          </a:p>
          <a:p>
            <a:r>
              <a:rPr lang="ru-RU" sz="4000" b="1" dirty="0" smtClean="0">
                <a:solidFill>
                  <a:schemeClr val="accent5">
                    <a:lumMod val="75000"/>
                  </a:schemeClr>
                </a:solidFill>
                <a:latin typeface="Calibri Light"/>
                <a:ea typeface="+mj-ea"/>
                <a:cs typeface="+mj-cs"/>
              </a:rPr>
              <a:t>Хищение предметов имеющих особую ценность  </a:t>
            </a:r>
          </a:p>
          <a:p>
            <a:endParaRPr lang="ru-RU" sz="4400" b="1" dirty="0">
              <a:solidFill>
                <a:schemeClr val="accent5">
                  <a:lumMod val="75000"/>
                </a:schemeClr>
              </a:solidFill>
              <a:latin typeface="Calibri Light"/>
              <a:ea typeface="+mj-ea"/>
              <a:cs typeface="+mj-cs"/>
            </a:endParaRPr>
          </a:p>
          <a:p>
            <a:endParaRPr lang="ru-RU" sz="4400" b="1" dirty="0" smtClean="0">
              <a:solidFill>
                <a:schemeClr val="accent5">
                  <a:lumMod val="75000"/>
                </a:schemeClr>
              </a:solidFill>
              <a:latin typeface="Calibri Light"/>
              <a:ea typeface="+mj-ea"/>
              <a:cs typeface="+mj-cs"/>
            </a:endParaRPr>
          </a:p>
          <a:p>
            <a:endParaRPr lang="ru-RU" sz="4400" b="1" dirty="0" smtClean="0">
              <a:solidFill>
                <a:schemeClr val="accent5">
                  <a:lumMod val="75000"/>
                </a:schemeClr>
              </a:solidFill>
              <a:latin typeface="Calibri Light"/>
              <a:ea typeface="+mj-ea"/>
              <a:cs typeface="+mj-cs"/>
            </a:endParaRPr>
          </a:p>
          <a:p>
            <a:pPr marL="0" indent="0">
              <a:buNone/>
            </a:pPr>
            <a:endParaRPr lang="ru-RU" sz="4400" b="1" dirty="0" smtClean="0">
              <a:solidFill>
                <a:schemeClr val="accent5">
                  <a:lumMod val="75000"/>
                </a:schemeClr>
              </a:solidFill>
              <a:latin typeface="Calibri Light"/>
              <a:ea typeface="+mj-ea"/>
              <a:cs typeface="+mj-cs"/>
            </a:endParaRPr>
          </a:p>
          <a:p>
            <a:endParaRPr lang="ru-RU" b="1" dirty="0">
              <a:solidFill>
                <a:schemeClr val="bg1"/>
              </a:solidFill>
            </a:endParaRPr>
          </a:p>
        </p:txBody>
      </p:sp>
    </p:spTree>
    <p:extLst>
      <p:ext uri="{BB962C8B-B14F-4D97-AF65-F5344CB8AC3E}">
        <p14:creationId xmlns:p14="http://schemas.microsoft.com/office/powerpoint/2010/main" val="29661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74" y="2545773"/>
            <a:ext cx="9142136" cy="293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40" y="606137"/>
            <a:ext cx="8258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872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15" y="2036618"/>
            <a:ext cx="8704739" cy="28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8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62544"/>
            <a:ext cx="9087777" cy="348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60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00323"/>
            <a:ext cx="9144000" cy="354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56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37" y="280556"/>
            <a:ext cx="9064726" cy="427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7" y="4618326"/>
            <a:ext cx="8885096" cy="176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21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29935"/>
            <a:ext cx="8802641" cy="561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45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17072"/>
            <a:ext cx="9163368" cy="379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0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01436"/>
            <a:ext cx="905149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43449"/>
            <a:ext cx="9178653" cy="90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55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41763"/>
            <a:ext cx="9086776" cy="397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225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 y="1943100"/>
            <a:ext cx="9096683" cy="409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18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В административном праве</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sz="4000" b="1" dirty="0" smtClean="0">
                <a:solidFill>
                  <a:schemeClr val="accent5">
                    <a:lumMod val="75000"/>
                  </a:schemeClr>
                </a:solidFill>
              </a:rPr>
              <a:t>Мелкое хищение: стоимость похищенного не превышает 1000 рублей; более 1000 рублей, но не более 2500 рублей</a:t>
            </a:r>
            <a:endParaRPr lang="ru-RU" sz="4000" b="1" dirty="0">
              <a:solidFill>
                <a:schemeClr val="accent5">
                  <a:lumMod val="75000"/>
                </a:schemeClr>
              </a:solidFill>
            </a:endParaRPr>
          </a:p>
        </p:txBody>
      </p:sp>
    </p:spTree>
    <p:extLst>
      <p:ext uri="{BB962C8B-B14F-4D97-AF65-F5344CB8AC3E}">
        <p14:creationId xmlns:p14="http://schemas.microsoft.com/office/powerpoint/2010/main" val="360937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Компьютер\Desktop\images.png"/>
          <p:cNvPicPr>
            <a:picLocks noGrp="1" noChangeAspect="1" noChangeArrowheads="1"/>
          </p:cNvPicPr>
          <p:nvPr>
            <p:ph idx="1"/>
          </p:nvPr>
        </p:nvPicPr>
        <p:blipFill>
          <a:blip r:embed="rId2" cstate="print"/>
          <a:srcRect/>
          <a:stretch>
            <a:fillRect/>
          </a:stretch>
        </p:blipFill>
        <p:spPr>
          <a:xfrm>
            <a:off x="0" y="0"/>
            <a:ext cx="9144000" cy="689552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11727" y="1825625"/>
            <a:ext cx="8203623" cy="4351338"/>
          </a:xfrm>
        </p:spPr>
        <p:txBody>
          <a:bodyPr>
            <a:normAutofit lnSpcReduction="10000"/>
          </a:bodyPr>
          <a:lstStyle/>
          <a:p>
            <a:r>
              <a:rPr lang="ru-RU" sz="3600" b="1" dirty="0" smtClean="0">
                <a:solidFill>
                  <a:schemeClr val="accent5">
                    <a:lumMod val="75000"/>
                  </a:schemeClr>
                </a:solidFill>
              </a:rPr>
              <a:t>Вандализм – </a:t>
            </a:r>
            <a:r>
              <a:rPr lang="ru-RU" sz="3600" b="1" u="sng" dirty="0" smtClean="0">
                <a:solidFill>
                  <a:schemeClr val="accent5">
                    <a:lumMod val="75000"/>
                  </a:schemeClr>
                </a:solidFill>
              </a:rPr>
              <a:t>уголовное преступление</a:t>
            </a:r>
          </a:p>
          <a:p>
            <a:r>
              <a:rPr lang="ru-RU" sz="3600" b="1" dirty="0" smtClean="0">
                <a:solidFill>
                  <a:schemeClr val="accent5">
                    <a:lumMod val="75000"/>
                  </a:schemeClr>
                </a:solidFill>
              </a:rPr>
              <a:t>Уничтожение или повреждение чужого имущества, объектов культурного наследия (памятников истории и культуры) народов РФ, объектов, составляющих предмет охраны исторического поселения – </a:t>
            </a:r>
            <a:r>
              <a:rPr lang="ru-RU" sz="3600" b="1" u="sng" dirty="0" smtClean="0">
                <a:solidFill>
                  <a:schemeClr val="accent5">
                    <a:lumMod val="75000"/>
                  </a:schemeClr>
                </a:solidFill>
              </a:rPr>
              <a:t>административное </a:t>
            </a:r>
            <a:r>
              <a:rPr lang="ru-RU" sz="3600" b="1" u="sng" dirty="0" smtClean="0">
                <a:solidFill>
                  <a:schemeClr val="accent5">
                    <a:lumMod val="75000"/>
                  </a:schemeClr>
                </a:solidFill>
              </a:rPr>
              <a:t>правонарушение/</a:t>
            </a:r>
            <a:r>
              <a:rPr lang="ru-RU" sz="3600" b="1" u="sng" dirty="0">
                <a:solidFill>
                  <a:srgbClr val="4472C4">
                    <a:lumMod val="75000"/>
                  </a:srgbClr>
                </a:solidFill>
              </a:rPr>
              <a:t> уголовное преступление</a:t>
            </a:r>
            <a:endParaRPr lang="ru-RU" sz="3600" b="1" u="sng" dirty="0" smtClean="0">
              <a:solidFill>
                <a:schemeClr val="accent5">
                  <a:lumMod val="75000"/>
                </a:schemeClr>
              </a:solidFill>
            </a:endParaRPr>
          </a:p>
          <a:p>
            <a:endParaRPr lang="ru-RU" sz="3600" b="1" dirty="0">
              <a:solidFill>
                <a:schemeClr val="accent5">
                  <a:lumMod val="75000"/>
                </a:schemeClr>
              </a:solidFill>
            </a:endParaRPr>
          </a:p>
        </p:txBody>
      </p:sp>
    </p:spTree>
    <p:extLst>
      <p:ext uri="{BB962C8B-B14F-4D97-AF65-F5344CB8AC3E}">
        <p14:creationId xmlns:p14="http://schemas.microsoft.com/office/powerpoint/2010/main" val="424215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chemeClr val="bg1"/>
                </a:solidFill>
                <a:ea typeface="+mn-ea"/>
                <a:cs typeface="+mn-cs"/>
              </a:rPr>
              <a:t>Статья 214. Вандализм</a:t>
            </a:r>
            <a:endParaRPr lang="ru-RU" sz="3600" b="1" dirty="0">
              <a:solidFill>
                <a:schemeClr val="bg1"/>
              </a:solidFill>
            </a:endParaRPr>
          </a:p>
        </p:txBody>
      </p:sp>
      <p:sp>
        <p:nvSpPr>
          <p:cNvPr id="3" name="Объект 2"/>
          <p:cNvSpPr>
            <a:spLocks noGrp="1"/>
          </p:cNvSpPr>
          <p:nvPr>
            <p:ph idx="1"/>
          </p:nvPr>
        </p:nvSpPr>
        <p:spPr/>
        <p:txBody>
          <a:bodyPr>
            <a:normAutofit fontScale="92500"/>
          </a:bodyPr>
          <a:lstStyle/>
          <a:p>
            <a:pPr algn="just"/>
            <a:r>
              <a:rPr lang="ru-RU" b="1" dirty="0" smtClean="0">
                <a:solidFill>
                  <a:schemeClr val="accent5">
                    <a:lumMod val="75000"/>
                  </a:schemeClr>
                </a:solidFill>
              </a:rPr>
              <a:t>1</a:t>
            </a:r>
            <a:r>
              <a:rPr lang="ru-RU" b="1" dirty="0">
                <a:solidFill>
                  <a:schemeClr val="accent5">
                    <a:lumMod val="75000"/>
                  </a:schemeClr>
                </a:solidFill>
              </a:rPr>
              <a:t>. </a:t>
            </a:r>
            <a:r>
              <a:rPr lang="ru-RU" b="1" u="sng" dirty="0">
                <a:solidFill>
                  <a:schemeClr val="accent5">
                    <a:lumMod val="75000"/>
                  </a:schemeClr>
                </a:solidFill>
              </a:rPr>
              <a:t>Вандализм, то есть осквернение зданий или иных сооружений, порча имущества на общественном транспорте или в иных общественных местах,</a:t>
            </a:r>
            <a:r>
              <a:rPr lang="ru-RU" b="1" dirty="0">
                <a:solidFill>
                  <a:schemeClr val="accent5">
                    <a:lumMod val="75000"/>
                  </a:schemeClr>
                </a:solidFill>
              </a:rPr>
              <a:t> — наказывается </a:t>
            </a:r>
            <a:r>
              <a:rPr lang="ru-RU" b="1" dirty="0" smtClean="0">
                <a:solidFill>
                  <a:schemeClr val="accent5">
                    <a:lumMod val="75000"/>
                  </a:schemeClr>
                </a:solidFill>
              </a:rPr>
              <a:t>….</a:t>
            </a:r>
          </a:p>
          <a:p>
            <a:pPr algn="just"/>
            <a:r>
              <a:rPr lang="ru-RU" b="1" dirty="0" smtClean="0">
                <a:solidFill>
                  <a:schemeClr val="accent5">
                    <a:lumMod val="75000"/>
                  </a:schemeClr>
                </a:solidFill>
              </a:rPr>
              <a:t>2</a:t>
            </a:r>
            <a:r>
              <a:rPr lang="ru-RU" b="1" dirty="0">
                <a:solidFill>
                  <a:schemeClr val="accent5">
                    <a:lumMod val="75000"/>
                  </a:schemeClr>
                </a:solidFill>
              </a:rPr>
              <a:t>. </a:t>
            </a:r>
            <a:r>
              <a:rPr lang="ru-RU" b="1" u="sng" dirty="0">
                <a:solidFill>
                  <a:schemeClr val="accent5">
                    <a:lumMod val="75000"/>
                  </a:schemeClr>
                </a:solidFill>
              </a:rPr>
              <a:t>Те же деяния, совершенные группой лиц,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a:t>
            </a:r>
            <a:r>
              <a:rPr lang="ru-RU" b="1" dirty="0">
                <a:solidFill>
                  <a:schemeClr val="accent5">
                    <a:lumMod val="75000"/>
                  </a:schemeClr>
                </a:solidFill>
              </a:rPr>
              <a:t>— наказываются </a:t>
            </a:r>
            <a:r>
              <a:rPr lang="ru-RU" b="1" dirty="0" smtClean="0">
                <a:solidFill>
                  <a:schemeClr val="accent5">
                    <a:lumMod val="75000"/>
                  </a:schemeClr>
                </a:solidFill>
              </a:rPr>
              <a:t>...</a:t>
            </a:r>
          </a:p>
          <a:p>
            <a:pPr algn="just"/>
            <a:r>
              <a:rPr lang="ru-RU" dirty="0" smtClean="0">
                <a:solidFill>
                  <a:srgbClr val="444444"/>
                </a:solidFill>
                <a:latin typeface="Tahoma"/>
              </a:rPr>
              <a:t>Источник</a:t>
            </a:r>
            <a:r>
              <a:rPr lang="ru-RU" dirty="0">
                <a:solidFill>
                  <a:srgbClr val="444444"/>
                </a:solidFill>
                <a:latin typeface="Tahoma"/>
              </a:rPr>
              <a:t>: </a:t>
            </a:r>
            <a:r>
              <a:rPr lang="ru-RU" dirty="0">
                <a:solidFill>
                  <a:srgbClr val="1078A7"/>
                </a:solidFill>
                <a:latin typeface="Tahoma"/>
                <a:hlinkClick r:id="rId2"/>
              </a:rPr>
              <a:t>https://stykrf.ru/214</a:t>
            </a:r>
            <a:endParaRPr lang="ru-RU" dirty="0"/>
          </a:p>
        </p:txBody>
      </p:sp>
    </p:spTree>
    <p:extLst>
      <p:ext uri="{BB962C8B-B14F-4D97-AF65-F5344CB8AC3E}">
        <p14:creationId xmlns:p14="http://schemas.microsoft.com/office/powerpoint/2010/main" val="408237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a:solidFill>
                  <a:schemeClr val="bg1"/>
                </a:solidFill>
              </a:rPr>
              <a:t>Комментарий к </a:t>
            </a:r>
            <a:r>
              <a:rPr lang="ru-RU" sz="3600" b="1" dirty="0" smtClean="0">
                <a:solidFill>
                  <a:schemeClr val="bg1"/>
                </a:solidFill>
              </a:rPr>
              <a:t>ст</a:t>
            </a:r>
            <a:r>
              <a:rPr lang="ru-RU" sz="3600" b="1" dirty="0">
                <a:solidFill>
                  <a:schemeClr val="bg1"/>
                </a:solidFill>
              </a:rPr>
              <a:t>. 214 УК </a:t>
            </a:r>
            <a:r>
              <a:rPr lang="ru-RU" sz="3600" b="1" dirty="0" smtClean="0">
                <a:solidFill>
                  <a:schemeClr val="bg1"/>
                </a:solidFill>
              </a:rPr>
              <a:t>РФ</a:t>
            </a:r>
            <a:endParaRPr lang="ru-RU" sz="3600" b="1" dirty="0">
              <a:solidFill>
                <a:schemeClr val="bg1"/>
              </a:solidFill>
            </a:endParaRPr>
          </a:p>
        </p:txBody>
      </p:sp>
      <p:sp>
        <p:nvSpPr>
          <p:cNvPr id="3" name="Объект 2"/>
          <p:cNvSpPr>
            <a:spLocks noGrp="1"/>
          </p:cNvSpPr>
          <p:nvPr>
            <p:ph idx="1"/>
          </p:nvPr>
        </p:nvSpPr>
        <p:spPr>
          <a:xfrm>
            <a:off x="363682" y="1825625"/>
            <a:ext cx="8151668" cy="4351338"/>
          </a:xfrm>
        </p:spPr>
        <p:txBody>
          <a:bodyPr>
            <a:normAutofit fontScale="92500" lnSpcReduction="20000"/>
          </a:bodyPr>
          <a:lstStyle/>
          <a:p>
            <a:r>
              <a:rPr lang="ru-RU" sz="3000" b="1" dirty="0">
                <a:solidFill>
                  <a:schemeClr val="accent5">
                    <a:lumMod val="75000"/>
                  </a:schemeClr>
                </a:solidFill>
              </a:rPr>
              <a:t>1. Общественная опасность вандализма, в отличие от хулиганства, состоит </a:t>
            </a:r>
            <a:r>
              <a:rPr lang="ru-RU" sz="3000" b="1" dirty="0" smtClean="0">
                <a:solidFill>
                  <a:schemeClr val="accent5">
                    <a:lumMod val="75000"/>
                  </a:schemeClr>
                </a:solidFill>
              </a:rPr>
              <a:t>в </a:t>
            </a:r>
            <a:r>
              <a:rPr lang="ru-RU" sz="3000" b="1" dirty="0">
                <a:solidFill>
                  <a:schemeClr val="accent5">
                    <a:lumMod val="75000"/>
                  </a:schemeClr>
                </a:solidFill>
              </a:rPr>
              <a:t>том, </a:t>
            </a:r>
            <a:r>
              <a:rPr lang="ru-RU" sz="3000" b="1" dirty="0" smtClean="0">
                <a:solidFill>
                  <a:schemeClr val="accent5">
                    <a:lumMod val="75000"/>
                  </a:schemeClr>
                </a:solidFill>
              </a:rPr>
              <a:t>что </a:t>
            </a:r>
            <a:r>
              <a:rPr lang="ru-RU" sz="3000" b="1" dirty="0">
                <a:solidFill>
                  <a:schemeClr val="accent5">
                    <a:lumMod val="75000"/>
                  </a:schemeClr>
                </a:solidFill>
              </a:rPr>
              <a:t>причиняется вред имуществу путем </a:t>
            </a:r>
            <a:r>
              <a:rPr lang="ru-RU" sz="3000" b="1" dirty="0" smtClean="0">
                <a:solidFill>
                  <a:schemeClr val="accent5">
                    <a:lumMod val="75000"/>
                  </a:schemeClr>
                </a:solidFill>
              </a:rPr>
              <a:t>осквернения…. </a:t>
            </a:r>
            <a:r>
              <a:rPr lang="ru-RU" sz="3000" b="1" dirty="0">
                <a:solidFill>
                  <a:schemeClr val="accent5">
                    <a:lumMod val="75000"/>
                  </a:schemeClr>
                </a:solidFill>
              </a:rPr>
              <a:t>В</a:t>
            </a:r>
            <a:r>
              <a:rPr lang="ru-RU" sz="3000" b="1" dirty="0" smtClean="0">
                <a:solidFill>
                  <a:schemeClr val="accent5">
                    <a:lumMod val="75000"/>
                  </a:schemeClr>
                </a:solidFill>
              </a:rPr>
              <a:t>андализм </a:t>
            </a:r>
            <a:r>
              <a:rPr lang="ru-RU" sz="3000" b="1" dirty="0">
                <a:solidFill>
                  <a:schemeClr val="accent5">
                    <a:lumMod val="75000"/>
                  </a:schemeClr>
                </a:solidFill>
              </a:rPr>
              <a:t>причиняет и </a:t>
            </a:r>
            <a:r>
              <a:rPr lang="ru-RU" sz="3000" b="1" u="sng" dirty="0">
                <a:solidFill>
                  <a:schemeClr val="accent5">
                    <a:lumMod val="75000"/>
                  </a:schemeClr>
                </a:solidFill>
              </a:rPr>
              <a:t>духовный вред </a:t>
            </a:r>
            <a:r>
              <a:rPr lang="ru-RU" sz="3000" b="1" u="sng" dirty="0" smtClean="0">
                <a:solidFill>
                  <a:schemeClr val="accent5">
                    <a:lumMod val="75000"/>
                  </a:schemeClr>
                </a:solidFill>
              </a:rPr>
              <a:t>обществу</a:t>
            </a:r>
            <a:r>
              <a:rPr lang="ru-RU" sz="3000" b="1" dirty="0" smtClean="0">
                <a:solidFill>
                  <a:schemeClr val="accent5">
                    <a:lumMod val="75000"/>
                  </a:schemeClr>
                </a:solidFill>
              </a:rPr>
              <a:t> </a:t>
            </a:r>
          </a:p>
          <a:p>
            <a:r>
              <a:rPr lang="ru-RU" sz="3000" b="1" dirty="0" smtClean="0">
                <a:solidFill>
                  <a:schemeClr val="accent5">
                    <a:lumMod val="75000"/>
                  </a:schemeClr>
                </a:solidFill>
              </a:rPr>
              <a:t>2</a:t>
            </a:r>
            <a:r>
              <a:rPr lang="ru-RU" sz="3000" b="1" dirty="0">
                <a:solidFill>
                  <a:schemeClr val="accent5">
                    <a:lumMod val="75000"/>
                  </a:schemeClr>
                </a:solidFill>
              </a:rPr>
              <a:t>. Дополнительным объектом преступления являются отношения </a:t>
            </a:r>
            <a:r>
              <a:rPr lang="ru-RU" sz="3000" b="1" dirty="0" smtClean="0">
                <a:solidFill>
                  <a:schemeClr val="accent5">
                    <a:lumMod val="75000"/>
                  </a:schemeClr>
                </a:solidFill>
              </a:rPr>
              <a:t>собственности</a:t>
            </a:r>
          </a:p>
          <a:p>
            <a:r>
              <a:rPr lang="ru-RU" sz="3000" b="1" dirty="0" smtClean="0">
                <a:solidFill>
                  <a:schemeClr val="accent5">
                    <a:lumMod val="75000"/>
                  </a:schemeClr>
                </a:solidFill>
              </a:rPr>
              <a:t>Личное </a:t>
            </a:r>
            <a:r>
              <a:rPr lang="ru-RU" sz="3000" b="1" dirty="0">
                <a:solidFill>
                  <a:schemeClr val="accent5">
                    <a:lumMod val="75000"/>
                  </a:schemeClr>
                </a:solidFill>
              </a:rPr>
              <a:t>движимое имущество, товары, природные объекты, лесные насаждения не являются предметом данного преступления</a:t>
            </a:r>
          </a:p>
          <a:p>
            <a:pPr marL="0" indent="0">
              <a:buNone/>
            </a:pPr>
            <a:r>
              <a:rPr lang="ru-RU" dirty="0"/>
              <a:t/>
            </a:r>
            <a:br>
              <a:rPr lang="ru-RU" dirty="0"/>
            </a:br>
            <a:r>
              <a:rPr lang="ru-RU" dirty="0"/>
              <a:t/>
            </a:r>
            <a:br>
              <a:rPr lang="ru-RU" dirty="0"/>
            </a:br>
            <a:r>
              <a:rPr lang="ru-RU" dirty="0">
                <a:solidFill>
                  <a:srgbClr val="444444"/>
                </a:solidFill>
                <a:latin typeface="Tahoma"/>
              </a:rPr>
              <a:t>Источник: </a:t>
            </a:r>
            <a:r>
              <a:rPr lang="ru-RU" dirty="0">
                <a:solidFill>
                  <a:srgbClr val="1078A7"/>
                </a:solidFill>
                <a:latin typeface="Tahoma"/>
                <a:hlinkClick r:id="rId2"/>
              </a:rPr>
              <a:t>https://stykrf.ru/214</a:t>
            </a:r>
            <a:endParaRPr lang="ru-RU" dirty="0"/>
          </a:p>
        </p:txBody>
      </p:sp>
    </p:spTree>
    <p:extLst>
      <p:ext uri="{BB962C8B-B14F-4D97-AF65-F5344CB8AC3E}">
        <p14:creationId xmlns:p14="http://schemas.microsoft.com/office/powerpoint/2010/main" val="333811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sz="3400" b="1" dirty="0" smtClean="0">
                <a:solidFill>
                  <a:schemeClr val="accent5">
                    <a:lumMod val="75000"/>
                  </a:schemeClr>
                </a:solidFill>
              </a:rPr>
              <a:t>3</a:t>
            </a:r>
            <a:r>
              <a:rPr lang="ru-RU" sz="3400" b="1" dirty="0">
                <a:solidFill>
                  <a:schemeClr val="accent5">
                    <a:lumMod val="75000"/>
                  </a:schemeClr>
                </a:solidFill>
              </a:rPr>
              <a:t>. Объективная сторона вандализма выражается </a:t>
            </a:r>
            <a:r>
              <a:rPr lang="ru-RU" sz="3400" b="1" dirty="0" smtClean="0">
                <a:solidFill>
                  <a:schemeClr val="accent5">
                    <a:lumMod val="75000"/>
                  </a:schemeClr>
                </a:solidFill>
              </a:rPr>
              <a:t>в осквернении, т.е. различные </a:t>
            </a:r>
            <a:r>
              <a:rPr lang="ru-RU" sz="3400" b="1" dirty="0">
                <a:solidFill>
                  <a:schemeClr val="accent5">
                    <a:lumMod val="75000"/>
                  </a:schemeClr>
                </a:solidFill>
              </a:rPr>
              <a:t>действия, приводящие к приданию общественным зданиям, сооружениям или их частям обезображенного внешнего вида, оскорбляющие общественную нравственность. Это выражается в нанесении непристойных рисунков, надписей циничного содержания, нецензурных слов, наклеивании плакатов, репродукций, стихотворений аморального содержания, загрязнении зданий и сооружений красящими веществами, нечистотами, в повреждении памятников истории и культуры, их художественных элементов, барельефов, вывесок, дверей, в глумлении над общепринятыми духовными и историческими ценностями, например размещение фашистской символики на монументах борцам против фашизма и нацизма, нанесение на культовые здания надписей или изображений, которые оскорбляют чувства верующих, и т.д.</a:t>
            </a:r>
            <a:r>
              <a:rPr lang="ru-RU" dirty="0"/>
              <a:t/>
            </a:r>
            <a:br>
              <a:rPr lang="ru-RU" dirty="0"/>
            </a:br>
            <a:r>
              <a:rPr lang="ru-RU" dirty="0"/>
              <a:t/>
            </a:r>
            <a:br>
              <a:rPr lang="ru-RU" dirty="0"/>
            </a:br>
            <a:r>
              <a:rPr lang="ru-RU" dirty="0"/>
              <a:t/>
            </a:r>
            <a:br>
              <a:rPr lang="ru-RU" dirty="0"/>
            </a:br>
            <a:r>
              <a:rPr lang="ru-RU" dirty="0">
                <a:solidFill>
                  <a:srgbClr val="444444"/>
                </a:solidFill>
                <a:latin typeface="Tahoma"/>
              </a:rPr>
              <a:t>Источник: </a:t>
            </a:r>
            <a:r>
              <a:rPr lang="ru-RU" dirty="0">
                <a:solidFill>
                  <a:srgbClr val="1078A7"/>
                </a:solidFill>
                <a:latin typeface="Tahoma"/>
                <a:hlinkClick r:id="rId2"/>
              </a:rPr>
              <a:t>https://stykrf.ru/214</a:t>
            </a:r>
            <a:endParaRPr lang="ru-RU" dirty="0"/>
          </a:p>
        </p:txBody>
      </p:sp>
    </p:spTree>
    <p:extLst>
      <p:ext uri="{BB962C8B-B14F-4D97-AF65-F5344CB8AC3E}">
        <p14:creationId xmlns:p14="http://schemas.microsoft.com/office/powerpoint/2010/main" val="158506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6" y="365126"/>
            <a:ext cx="9559637" cy="1325563"/>
          </a:xfrm>
        </p:spPr>
        <p:txBody>
          <a:bodyPr>
            <a:normAutofit fontScale="90000"/>
          </a:bodyPr>
          <a:lstStyle/>
          <a:p>
            <a:pPr algn="ctr"/>
            <a:r>
              <a:rPr lang="ru-RU" sz="3600" b="1" dirty="0" smtClean="0">
                <a:solidFill>
                  <a:srgbClr val="444444"/>
                </a:solidFill>
              </a:rPr>
              <a:t/>
            </a:r>
            <a:br>
              <a:rPr lang="ru-RU" sz="3600" b="1" dirty="0" smtClean="0">
                <a:solidFill>
                  <a:srgbClr val="444444"/>
                </a:solidFill>
              </a:rPr>
            </a:br>
            <a:r>
              <a:rPr lang="ru-RU" sz="3600" b="1" dirty="0" smtClean="0">
                <a:solidFill>
                  <a:srgbClr val="444444"/>
                </a:solidFill>
              </a:rPr>
              <a:t/>
            </a:r>
            <a:br>
              <a:rPr lang="ru-RU" sz="3600" b="1" dirty="0" smtClean="0">
                <a:solidFill>
                  <a:srgbClr val="444444"/>
                </a:solidFill>
              </a:rPr>
            </a:br>
            <a:r>
              <a:rPr lang="ru-RU" sz="3600" b="1" dirty="0">
                <a:solidFill>
                  <a:srgbClr val="444444"/>
                </a:solidFill>
              </a:rPr>
              <a:t/>
            </a:r>
            <a:br>
              <a:rPr lang="ru-RU" sz="3600" b="1" dirty="0">
                <a:solidFill>
                  <a:srgbClr val="444444"/>
                </a:solidFill>
              </a:rPr>
            </a:br>
            <a:r>
              <a:rPr lang="ru-RU" sz="3600" b="1" dirty="0" smtClean="0">
                <a:solidFill>
                  <a:schemeClr val="bg1"/>
                </a:solidFill>
              </a:rPr>
              <a:t>Не образуют состава вандализма действия, не рассчитанные на оскорбление общественной нравственности или общественную реакцию</a:t>
            </a:r>
            <a:r>
              <a:rPr lang="ru-RU" sz="1100" b="1" dirty="0" smtClean="0">
                <a:solidFill>
                  <a:schemeClr val="bg1"/>
                </a:solidFill>
              </a:rPr>
              <a:t/>
            </a:r>
            <a:br>
              <a:rPr lang="ru-RU" sz="1100" b="1" dirty="0" smtClean="0">
                <a:solidFill>
                  <a:schemeClr val="bg1"/>
                </a:solidFill>
              </a:rPr>
            </a:br>
            <a:r>
              <a:rPr lang="ru-RU" sz="1100" b="1" dirty="0">
                <a:solidFill>
                  <a:schemeClr val="bg1"/>
                </a:solidFill>
              </a:rPr>
              <a:t/>
            </a:r>
            <a:br>
              <a:rPr lang="ru-RU" sz="1100" b="1" dirty="0">
                <a:solidFill>
                  <a:schemeClr val="bg1"/>
                </a:solidFill>
              </a:rPr>
            </a:br>
            <a:r>
              <a:rPr lang="ru-RU" b="1" dirty="0">
                <a:solidFill>
                  <a:schemeClr val="bg1"/>
                </a:solidFill>
              </a:rPr>
              <a:t/>
            </a:r>
            <a:br>
              <a:rPr lang="ru-RU" b="1" dirty="0">
                <a:solidFill>
                  <a:schemeClr val="bg1"/>
                </a:solidFill>
              </a:rPr>
            </a:br>
            <a:endParaRPr lang="ru-RU" dirty="0"/>
          </a:p>
        </p:txBody>
      </p:sp>
      <p:sp>
        <p:nvSpPr>
          <p:cNvPr id="3" name="Объект 2"/>
          <p:cNvSpPr>
            <a:spLocks noGrp="1"/>
          </p:cNvSpPr>
          <p:nvPr>
            <p:ph idx="1"/>
          </p:nvPr>
        </p:nvSpPr>
        <p:spPr/>
        <p:txBody>
          <a:bodyPr>
            <a:normAutofit fontScale="92500" lnSpcReduction="10000"/>
          </a:bodyPr>
          <a:lstStyle/>
          <a:p>
            <a:pPr algn="just"/>
            <a:r>
              <a:rPr lang="ru-RU" b="1" dirty="0">
                <a:solidFill>
                  <a:schemeClr val="accent5">
                    <a:lumMod val="75000"/>
                  </a:schemeClr>
                </a:solidFill>
              </a:rPr>
              <a:t>нанесение нецензурных слов на заборе заброшенного здания, нанесение безнравственных рисунков в безлюдных местах и т.д., а также самовольное нанесение надписей, не противоречащих общественной нравственности, например художественное изображение на заборе или стене здания природы, животных, птиц, написание пристойных изречений, лозунгов. Под порчей имущества понимается разрушение, уничтожение или повреждение </a:t>
            </a:r>
            <a:r>
              <a:rPr lang="ru-RU" b="1" dirty="0" smtClean="0">
                <a:solidFill>
                  <a:schemeClr val="accent5">
                    <a:lumMod val="75000"/>
                  </a:schemeClr>
                </a:solidFill>
              </a:rPr>
              <a:t>имущества…</a:t>
            </a:r>
            <a:r>
              <a:rPr lang="ru-RU" dirty="0"/>
              <a:t/>
            </a:r>
            <a:br>
              <a:rPr lang="ru-RU" dirty="0"/>
            </a:br>
            <a:r>
              <a:rPr lang="ru-RU" dirty="0"/>
              <a:t/>
            </a:r>
            <a:br>
              <a:rPr lang="ru-RU" dirty="0"/>
            </a:br>
            <a:r>
              <a:rPr lang="ru-RU" dirty="0">
                <a:solidFill>
                  <a:srgbClr val="444444"/>
                </a:solidFill>
                <a:latin typeface="Tahoma"/>
              </a:rPr>
              <a:t>Источник: </a:t>
            </a:r>
            <a:r>
              <a:rPr lang="ru-RU" dirty="0">
                <a:solidFill>
                  <a:srgbClr val="1078A7"/>
                </a:solidFill>
                <a:latin typeface="Tahoma"/>
                <a:hlinkClick r:id="rId2"/>
              </a:rPr>
              <a:t>https://stykrf.ru/214</a:t>
            </a:r>
            <a:endParaRPr lang="ru-RU" dirty="0"/>
          </a:p>
        </p:txBody>
      </p:sp>
    </p:spTree>
    <p:extLst>
      <p:ext uri="{BB962C8B-B14F-4D97-AF65-F5344CB8AC3E}">
        <p14:creationId xmlns:p14="http://schemas.microsoft.com/office/powerpoint/2010/main" val="1666149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1390</TotalTime>
  <Words>986</Words>
  <Application>Microsoft Office PowerPoint</Application>
  <PresentationFormat>Экран (4:3)</PresentationFormat>
  <Paragraphs>107</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Office Theme</vt:lpstr>
      <vt:lpstr>ФОРМИРОВАНИЕ И ОЦЕНКА ПРАВОВОЙ ФГ ОБУЧАЮЩИХСЯ ПРИ ИЗУЧЕНИИ ПРЕДМЕТОВ ОБЩЕСТВЕННЫХ НАУК</vt:lpstr>
      <vt:lpstr>ПОНЯТИЕ И ВИДЫ ЮРИДИЧЕСКОЙ ОТВЕТСТВЕННОСТИ</vt:lpstr>
      <vt:lpstr>ВИДЫ ХИЩЕНИЙ В УГОЛОВНОМ ПРАВЕ </vt:lpstr>
      <vt:lpstr>В административном праве</vt:lpstr>
      <vt:lpstr>Презентация PowerPoint</vt:lpstr>
      <vt:lpstr>Статья 214. Вандализм</vt:lpstr>
      <vt:lpstr>Комментарий к ст. 214 УК РФ</vt:lpstr>
      <vt:lpstr>Презентация PowerPoint</vt:lpstr>
      <vt:lpstr>   Не образуют состава вандализма действия, не рассчитанные на оскорбление общественной нравственности или общественную реакцию   </vt:lpstr>
      <vt:lpstr>Презентация PowerPoint</vt:lpstr>
      <vt:lpstr>Презентация PowerPoint</vt:lpstr>
      <vt:lpstr>Презентация PowerPoint</vt:lpstr>
      <vt:lpstr>Возраст юридической ответственности</vt:lpstr>
      <vt:lpstr>Презентация PowerPoint</vt:lpstr>
      <vt:lpstr>Презентация PowerPoint</vt:lpstr>
      <vt:lpstr>Виды уголовных наказаний для н/с</vt:lpstr>
      <vt:lpstr>ОШИБКИ</vt:lpstr>
      <vt:lpstr>ОШИБКИ</vt:lpstr>
      <vt:lpstr>Презентация PowerPoint</vt:lpstr>
      <vt:lpstr>Дисциплинарные взыскания</vt:lpstr>
      <vt:lpstr>Презентация PowerPoint</vt:lpstr>
      <vt:lpstr>Презентация PowerPoint</vt:lpstr>
      <vt:lpstr>Презентация PowerPoint</vt:lpstr>
      <vt:lpstr>существенное отличие заданий на формирование функциональной грамотности</vt:lpstr>
      <vt:lpstr>в контексте образовательных результатов и уровня образованности</vt:lpstr>
      <vt:lpstr>Задания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Домашний</cp:lastModifiedBy>
  <cp:revision>127</cp:revision>
  <dcterms:created xsi:type="dcterms:W3CDTF">2020-05-20T13:09:53Z</dcterms:created>
  <dcterms:modified xsi:type="dcterms:W3CDTF">2021-11-22T06:59:25Z</dcterms:modified>
</cp:coreProperties>
</file>