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90016" y="5615940"/>
            <a:ext cx="7386828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6967" y="964691"/>
            <a:ext cx="7386828" cy="503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89952" y="1017041"/>
            <a:ext cx="7179945" cy="4831715"/>
          </a:xfrm>
          <a:custGeom>
            <a:avLst/>
            <a:gdLst/>
            <a:ahLst/>
            <a:cxnLst/>
            <a:rect l="l" t="t" r="r" b="b"/>
            <a:pathLst>
              <a:path w="7179945" h="4831715">
                <a:moveTo>
                  <a:pt x="0" y="4831588"/>
                </a:moveTo>
                <a:lnTo>
                  <a:pt x="7179691" y="4831588"/>
                </a:lnTo>
                <a:lnTo>
                  <a:pt x="7179691" y="0"/>
                </a:lnTo>
                <a:lnTo>
                  <a:pt x="0" y="0"/>
                </a:lnTo>
                <a:lnTo>
                  <a:pt x="0" y="4831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6967" y="957072"/>
            <a:ext cx="7386828" cy="5038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90600" y="1009700"/>
            <a:ext cx="7179691" cy="4831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8764" y="611276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770621" y="664883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46783" y="1816988"/>
            <a:ext cx="5250433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4204" y="4128642"/>
            <a:ext cx="5355590" cy="1050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65E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9871" y="600278"/>
            <a:ext cx="734568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0373" y="2389124"/>
            <a:ext cx="6823252" cy="319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946783" y="1816988"/>
            <a:ext cx="5250433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pc="-25" dirty="0"/>
              <a:t>Актуальность и основные п</a:t>
            </a:r>
            <a:r>
              <a:rPr spc="-25" dirty="0" err="1"/>
              <a:t>роблем</a:t>
            </a:r>
            <a:r>
              <a:rPr lang="ru-RU" spc="-25" dirty="0"/>
              <a:t>ы</a:t>
            </a:r>
            <a:r>
              <a:rPr spc="-220" dirty="0"/>
              <a:t> </a:t>
            </a:r>
            <a:r>
              <a:rPr dirty="0"/>
              <a:t>преемственности  </a:t>
            </a:r>
            <a:r>
              <a:rPr spc="-30" dirty="0"/>
              <a:t>детского </a:t>
            </a:r>
            <a:r>
              <a:rPr spc="-5" dirty="0"/>
              <a:t>сада </a:t>
            </a:r>
            <a:r>
              <a:rPr dirty="0"/>
              <a:t>и </a:t>
            </a:r>
            <a:r>
              <a:rPr spc="-45" dirty="0"/>
              <a:t>школы</a:t>
            </a:r>
            <a:r>
              <a:rPr spc="-530" dirty="0"/>
              <a:t> </a:t>
            </a:r>
            <a:r>
              <a:rPr dirty="0"/>
              <a:t>в</a:t>
            </a:r>
          </a:p>
          <a:p>
            <a:pPr marL="40640" algn="ctr">
              <a:lnSpc>
                <a:spcPct val="100000"/>
              </a:lnSpc>
            </a:pPr>
            <a:r>
              <a:rPr spc="-15" dirty="0"/>
              <a:t>работе </a:t>
            </a:r>
            <a:r>
              <a:rPr dirty="0"/>
              <a:t>с </a:t>
            </a:r>
            <a:r>
              <a:rPr spc="-5" dirty="0"/>
              <a:t>детьми </a:t>
            </a:r>
            <a:r>
              <a:rPr dirty="0"/>
              <a:t>с</a:t>
            </a:r>
            <a:r>
              <a:rPr spc="-585" dirty="0"/>
              <a:t> </a:t>
            </a:r>
            <a:r>
              <a:rPr spc="-20" dirty="0"/>
              <a:t>ОВЗ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989837"/>
            <a:ext cx="6349365" cy="44183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59"/>
              </a:spcBef>
            </a:pPr>
            <a:r>
              <a:rPr sz="2200" spc="-25" dirty="0">
                <a:latin typeface="Arial"/>
                <a:cs typeface="Arial"/>
              </a:rPr>
              <a:t>Когда </a:t>
            </a:r>
            <a:r>
              <a:rPr sz="2200" spc="-15" dirty="0">
                <a:latin typeface="Arial"/>
                <a:cs typeface="Arial"/>
              </a:rPr>
              <a:t>работа </a:t>
            </a:r>
            <a:r>
              <a:rPr sz="2200" spc="-20" dirty="0">
                <a:latin typeface="Arial"/>
                <a:cs typeface="Arial"/>
              </a:rPr>
              <a:t>начинается </a:t>
            </a:r>
            <a:r>
              <a:rPr sz="2200" spc="-5" dirty="0">
                <a:latin typeface="Arial"/>
                <a:cs typeface="Arial"/>
              </a:rPr>
              <a:t>с сил и ресурсов, с  меньшей вероятностью </a:t>
            </a:r>
            <a:r>
              <a:rPr sz="2200" spc="-20" dirty="0">
                <a:latin typeface="Arial"/>
                <a:cs typeface="Arial"/>
              </a:rPr>
              <a:t>провоцируется  </a:t>
            </a:r>
            <a:r>
              <a:rPr sz="2200" spc="-10" dirty="0">
                <a:latin typeface="Arial"/>
                <a:cs typeface="Arial"/>
              </a:rPr>
              <a:t>сопротивление </a:t>
            </a:r>
            <a:r>
              <a:rPr sz="2200" spc="-20" dirty="0">
                <a:latin typeface="Arial"/>
                <a:cs typeface="Arial"/>
              </a:rPr>
              <a:t>родителей. </a:t>
            </a:r>
            <a:r>
              <a:rPr sz="2200" spc="-15" dirty="0">
                <a:latin typeface="Arial"/>
                <a:cs typeface="Arial"/>
              </a:rPr>
              <a:t>Строительство  работы </a:t>
            </a:r>
            <a:r>
              <a:rPr sz="2200" spc="-5" dirty="0">
                <a:latin typeface="Arial"/>
                <a:cs typeface="Arial"/>
              </a:rPr>
              <a:t>на </a:t>
            </a:r>
            <a:r>
              <a:rPr sz="2200" spc="-10" dirty="0">
                <a:latin typeface="Arial"/>
                <a:cs typeface="Arial"/>
              </a:rPr>
              <a:t>основании компетентности </a:t>
            </a:r>
            <a:r>
              <a:rPr sz="2200" dirty="0">
                <a:latin typeface="Arial"/>
                <a:cs typeface="Arial"/>
              </a:rPr>
              <a:t>служит  </a:t>
            </a:r>
            <a:r>
              <a:rPr sz="2200" spc="-10" dirty="0">
                <a:latin typeface="Arial"/>
                <a:cs typeface="Arial"/>
              </a:rPr>
              <a:t>напоминанием </a:t>
            </a:r>
            <a:r>
              <a:rPr sz="2200" spc="-5" dirty="0">
                <a:latin typeface="Arial"/>
                <a:cs typeface="Arial"/>
              </a:rPr>
              <a:t>при </a:t>
            </a:r>
            <a:r>
              <a:rPr sz="2200" spc="-10" dirty="0">
                <a:latin typeface="Arial"/>
                <a:cs typeface="Arial"/>
              </a:rPr>
              <a:t>исследовании </a:t>
            </a:r>
            <a:r>
              <a:rPr sz="2200" spc="-15" dirty="0">
                <a:latin typeface="Arial"/>
                <a:cs typeface="Arial"/>
              </a:rPr>
              <a:t>трудностей,  что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у семей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есть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не </a:t>
            </a:r>
            <a:r>
              <a:rPr sz="2200" i="1" spc="-20" dirty="0">
                <a:solidFill>
                  <a:srgbClr val="7E1F16"/>
                </a:solidFill>
                <a:latin typeface="Arial"/>
                <a:cs typeface="Arial"/>
              </a:rPr>
              <a:t>только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проблемы, </a:t>
            </a:r>
            <a:r>
              <a:rPr sz="2200" i="1" dirty="0">
                <a:solidFill>
                  <a:srgbClr val="7E1F16"/>
                </a:solidFill>
                <a:latin typeface="Arial"/>
                <a:cs typeface="Arial"/>
              </a:rPr>
              <a:t>но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и  силы.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5"/>
              </a:spcBef>
            </a:pP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Обнаружение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этих сильных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сторон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в жизни  людей, имеющих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«особого»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ребенка, </a:t>
            </a:r>
            <a:r>
              <a:rPr sz="2200" i="1" dirty="0">
                <a:solidFill>
                  <a:srgbClr val="7E1F16"/>
                </a:solidFill>
                <a:latin typeface="Arial"/>
                <a:cs typeface="Arial"/>
              </a:rPr>
              <a:t>фокус 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внимания на их компетентности </a:t>
            </a:r>
            <a:r>
              <a:rPr sz="2200" i="1" spc="-20" dirty="0">
                <a:solidFill>
                  <a:srgbClr val="7E1F16"/>
                </a:solidFill>
                <a:latin typeface="Arial"/>
                <a:cs typeface="Arial"/>
              </a:rPr>
              <a:t>является 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лучшим </a:t>
            </a:r>
            <a:r>
              <a:rPr sz="2200" i="1" spc="-15" dirty="0">
                <a:solidFill>
                  <a:srgbClr val="7E1F16"/>
                </a:solidFill>
                <a:latin typeface="Arial"/>
                <a:cs typeface="Arial"/>
              </a:rPr>
              <a:t>основанием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для нахождения </a:t>
            </a:r>
            <a:r>
              <a:rPr sz="2200" i="1" spc="-15" dirty="0">
                <a:solidFill>
                  <a:srgbClr val="7E1F16"/>
                </a:solidFill>
                <a:latin typeface="Arial"/>
                <a:cs typeface="Arial"/>
              </a:rPr>
              <a:t>будущих 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решений,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дает </a:t>
            </a:r>
            <a:r>
              <a:rPr sz="2200" i="1" spc="-15" dirty="0">
                <a:solidFill>
                  <a:srgbClr val="7E1F16"/>
                </a:solidFill>
                <a:latin typeface="Arial"/>
                <a:cs typeface="Arial"/>
              </a:rPr>
              <a:t>место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надежде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и </a:t>
            </a:r>
            <a:r>
              <a:rPr sz="2200" i="1" spc="-10" dirty="0">
                <a:solidFill>
                  <a:srgbClr val="7E1F16"/>
                </a:solidFill>
                <a:latin typeface="Arial"/>
                <a:cs typeface="Arial"/>
              </a:rPr>
              <a:t>открывает  </a:t>
            </a:r>
            <a:r>
              <a:rPr sz="2200" i="1" spc="-5" dirty="0">
                <a:solidFill>
                  <a:srgbClr val="7E1F16"/>
                </a:solidFill>
                <a:latin typeface="Arial"/>
                <a:cs typeface="Arial"/>
              </a:rPr>
              <a:t>новые</a:t>
            </a:r>
            <a:r>
              <a:rPr sz="2200" i="1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7E1F16"/>
                </a:solidFill>
                <a:latin typeface="Arial"/>
                <a:cs typeface="Arial"/>
              </a:rPr>
              <a:t>возможности.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228" y="478917"/>
            <a:ext cx="63480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marR="222250" algn="ctr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Constantia"/>
                <a:cs typeface="Constantia"/>
              </a:rPr>
              <a:t>Задача </a:t>
            </a:r>
            <a:r>
              <a:rPr spc="-35" dirty="0">
                <a:latin typeface="Constantia"/>
                <a:cs typeface="Constantia"/>
              </a:rPr>
              <a:t>психолога </a:t>
            </a:r>
            <a:r>
              <a:rPr spc="-5" dirty="0">
                <a:latin typeface="Constantia"/>
                <a:cs typeface="Constantia"/>
              </a:rPr>
              <a:t>на первой</a:t>
            </a:r>
            <a:r>
              <a:rPr spc="-340" dirty="0">
                <a:latin typeface="Constantia"/>
                <a:cs typeface="Constantia"/>
              </a:rPr>
              <a:t> </a:t>
            </a:r>
            <a:r>
              <a:rPr dirty="0">
                <a:latin typeface="Constantia"/>
                <a:cs typeface="Constantia"/>
              </a:rPr>
              <a:t>ступени  </a:t>
            </a:r>
            <a:r>
              <a:rPr spc="-35" dirty="0">
                <a:latin typeface="Constantia"/>
                <a:cs typeface="Constantia"/>
              </a:rPr>
              <a:t>дошкольного </a:t>
            </a:r>
            <a:r>
              <a:rPr spc="-5" dirty="0">
                <a:latin typeface="Constantia"/>
                <a:cs typeface="Constantia"/>
              </a:rPr>
              <a:t>образования-</a:t>
            </a:r>
            <a:r>
              <a:rPr spc="-105" dirty="0">
                <a:latin typeface="Constantia"/>
                <a:cs typeface="Constantia"/>
              </a:rPr>
              <a:t> </a:t>
            </a:r>
            <a:r>
              <a:rPr spc="-15" dirty="0">
                <a:latin typeface="Constantia"/>
                <a:cs typeface="Constantia"/>
              </a:rPr>
              <a:t>помочь</a:t>
            </a:r>
          </a:p>
          <a:p>
            <a:pPr marL="12065" marR="5080" algn="ctr">
              <a:lnSpc>
                <a:spcPct val="100000"/>
              </a:lnSpc>
            </a:pPr>
            <a:r>
              <a:rPr spc="-20" dirty="0">
                <a:latin typeface="Constantia"/>
                <a:cs typeface="Constantia"/>
              </a:rPr>
              <a:t>родителям</a:t>
            </a:r>
            <a:r>
              <a:rPr spc="-10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принять</a:t>
            </a:r>
            <a:r>
              <a:rPr spc="-140" dirty="0">
                <a:latin typeface="Constantia"/>
                <a:cs typeface="Constantia"/>
              </a:rPr>
              <a:t> </a:t>
            </a:r>
            <a:r>
              <a:rPr spc="-25" dirty="0">
                <a:latin typeface="Constantia"/>
                <a:cs typeface="Constantia"/>
              </a:rPr>
              <a:t>себя</a:t>
            </a:r>
            <a:r>
              <a:rPr spc="-10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12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своих</a:t>
            </a:r>
            <a:r>
              <a:rPr spc="-1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детей,  такими какие </a:t>
            </a:r>
            <a:r>
              <a:rPr spc="-5" dirty="0">
                <a:latin typeface="Constantia"/>
                <a:cs typeface="Constantia"/>
              </a:rPr>
              <a:t>они</a:t>
            </a:r>
            <a:r>
              <a:rPr spc="-27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есть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4313" y="2256282"/>
            <a:ext cx="712215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Изменить </a:t>
            </a:r>
            <a:r>
              <a:rPr sz="1800" spc="-10" dirty="0">
                <a:latin typeface="Arial"/>
                <a:cs typeface="Arial"/>
              </a:rPr>
              <a:t>взгляд </a:t>
            </a:r>
            <a:r>
              <a:rPr sz="1800" spc="-5" dirty="0">
                <a:latin typeface="Arial"/>
                <a:cs typeface="Arial"/>
              </a:rPr>
              <a:t>на </a:t>
            </a:r>
            <a:r>
              <a:rPr sz="1800" spc="-10" dirty="0">
                <a:latin typeface="Arial"/>
                <a:cs typeface="Arial"/>
              </a:rPr>
              <a:t>свою </a:t>
            </a:r>
            <a:r>
              <a:rPr sz="1800" spc="-15" dirty="0">
                <a:latin typeface="Arial"/>
                <a:cs typeface="Arial"/>
              </a:rPr>
              <a:t>проблему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воспринимать </a:t>
            </a:r>
            <a:r>
              <a:rPr sz="1800" spc="-5" dirty="0">
                <a:latin typeface="Arial"/>
                <a:cs typeface="Arial"/>
              </a:rPr>
              <a:t>ее не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как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«крест», </a:t>
            </a:r>
            <a:r>
              <a:rPr sz="1800" dirty="0">
                <a:latin typeface="Arial"/>
                <a:cs typeface="Arial"/>
              </a:rPr>
              <a:t>а </a:t>
            </a:r>
            <a:r>
              <a:rPr sz="1800" spc="10" dirty="0">
                <a:latin typeface="Arial"/>
                <a:cs typeface="Arial"/>
              </a:rPr>
              <a:t>как </a:t>
            </a:r>
            <a:r>
              <a:rPr sz="1800" spc="-5" dirty="0">
                <a:latin typeface="Arial"/>
                <a:cs typeface="Arial"/>
              </a:rPr>
              <a:t>«особое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предназначение»;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Вооружить </a:t>
            </a:r>
            <a:r>
              <a:rPr sz="1800" spc="-20" dirty="0">
                <a:latin typeface="Arial"/>
                <a:cs typeface="Arial"/>
              </a:rPr>
              <a:t>родителей </a:t>
            </a:r>
            <a:r>
              <a:rPr sz="1800" spc="-10" dirty="0">
                <a:latin typeface="Arial"/>
                <a:cs typeface="Arial"/>
              </a:rPr>
              <a:t>различными способами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коммуникации;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Раскрыть </a:t>
            </a:r>
            <a:r>
              <a:rPr sz="1800" spc="-5" dirty="0">
                <a:latin typeface="Arial"/>
                <a:cs typeface="Arial"/>
              </a:rPr>
              <a:t>собственные </a:t>
            </a:r>
            <a:r>
              <a:rPr sz="1800" spc="-10" dirty="0">
                <a:latin typeface="Arial"/>
                <a:cs typeface="Arial"/>
              </a:rPr>
              <a:t>творческие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возможности,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Помочь избавиться </a:t>
            </a:r>
            <a:r>
              <a:rPr sz="1800" spc="-25" dirty="0">
                <a:latin typeface="Arial"/>
                <a:cs typeface="Arial"/>
              </a:rPr>
              <a:t>от </a:t>
            </a:r>
            <a:r>
              <a:rPr sz="1800" spc="-15" dirty="0">
                <a:latin typeface="Arial"/>
                <a:cs typeface="Arial"/>
              </a:rPr>
              <a:t>чувства </a:t>
            </a:r>
            <a:r>
              <a:rPr sz="1800" spc="-10" dirty="0">
                <a:latin typeface="Arial"/>
                <a:cs typeface="Arial"/>
              </a:rPr>
              <a:t>обособленности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своем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горе;</a:t>
            </a:r>
            <a:endParaRPr sz="1800">
              <a:latin typeface="Arial"/>
              <a:cs typeface="Arial"/>
            </a:endParaRPr>
          </a:p>
          <a:p>
            <a:pPr marL="299085" marR="14160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Помочь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формировании адекватной оценки психологического  </a:t>
            </a:r>
            <a:r>
              <a:rPr sz="1800" spc="-5" dirty="0">
                <a:latin typeface="Arial"/>
                <a:cs typeface="Arial"/>
              </a:rPr>
              <a:t>состояния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детей;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Снятие </a:t>
            </a:r>
            <a:r>
              <a:rPr sz="1800" spc="-10" dirty="0">
                <a:latin typeface="Arial"/>
                <a:cs typeface="Arial"/>
              </a:rPr>
              <a:t>тревоги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страха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отвержения;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Формирование </a:t>
            </a:r>
            <a:r>
              <a:rPr sz="1800" spc="-15" dirty="0">
                <a:latin typeface="Arial"/>
                <a:cs typeface="Arial"/>
              </a:rPr>
              <a:t>адекватного представления </a:t>
            </a:r>
            <a:r>
              <a:rPr sz="1800" spc="-5" dirty="0">
                <a:latin typeface="Arial"/>
                <a:cs typeface="Arial"/>
              </a:rPr>
              <a:t>об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общественных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процессах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месте </a:t>
            </a:r>
            <a:r>
              <a:rPr sz="1800" spc="-5" dirty="0">
                <a:latin typeface="Arial"/>
                <a:cs typeface="Arial"/>
              </a:rPr>
              <a:t>«особых» </a:t>
            </a:r>
            <a:r>
              <a:rPr sz="1800" spc="-10" dirty="0">
                <a:latin typeface="Arial"/>
                <a:cs typeface="Arial"/>
              </a:rPr>
              <a:t>людей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структуре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общества;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Помочь избавиться </a:t>
            </a:r>
            <a:r>
              <a:rPr sz="1800" spc="-25" dirty="0">
                <a:latin typeface="Arial"/>
                <a:cs typeface="Arial"/>
              </a:rPr>
              <a:t>от </a:t>
            </a:r>
            <a:r>
              <a:rPr sz="1800" dirty="0">
                <a:latin typeface="Arial"/>
                <a:cs typeface="Arial"/>
              </a:rPr>
              <a:t>комплекса </a:t>
            </a:r>
            <a:r>
              <a:rPr sz="1800" spc="-5" dirty="0">
                <a:latin typeface="Arial"/>
                <a:cs typeface="Arial"/>
              </a:rPr>
              <a:t>вины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неполноценности </a:t>
            </a:r>
            <a:r>
              <a:rPr sz="1800" spc="-20" dirty="0">
                <a:latin typeface="Arial"/>
                <a:cs typeface="Arial"/>
              </a:rPr>
              <a:t>себя 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своей </a:t>
            </a:r>
            <a:r>
              <a:rPr sz="1800" spc="-5" dirty="0">
                <a:latin typeface="Arial"/>
                <a:cs typeface="Arial"/>
              </a:rPr>
              <a:t>семьи.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3019" y="566927"/>
            <a:ext cx="6541008" cy="78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7447" y="3727703"/>
            <a:ext cx="2348483" cy="2439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4147" y="4216908"/>
            <a:ext cx="1918715" cy="816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45716" y="4344670"/>
            <a:ext cx="118173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педагоги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/воспитатели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8427" y="5303520"/>
            <a:ext cx="1918716" cy="816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4958" y="5333746"/>
            <a:ext cx="1551305" cy="6496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4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специалисты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лни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льн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о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33571" y="3727703"/>
            <a:ext cx="2348483" cy="2439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0271" y="4227576"/>
            <a:ext cx="1918716" cy="816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29861" y="4453890"/>
            <a:ext cx="847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Психолог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4552" y="5303520"/>
            <a:ext cx="1918716" cy="816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63110" y="5531002"/>
            <a:ext cx="1086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Дефектолог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49696" y="3727703"/>
            <a:ext cx="2348483" cy="2439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55435" y="4238244"/>
            <a:ext cx="1918715" cy="8153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4936" y="4464557"/>
            <a:ext cx="746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оп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0676" y="5303520"/>
            <a:ext cx="1918716" cy="816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47866" y="5432552"/>
            <a:ext cx="1149985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2570" marR="5080" indent="-230504">
              <a:lnSpc>
                <a:spcPts val="1550"/>
              </a:lnSpc>
              <a:spcBef>
                <a:spcPts val="359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льный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педагог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2208" y="1499616"/>
            <a:ext cx="1694688" cy="1726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2446" y="2172461"/>
            <a:ext cx="9220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96539" y="1970532"/>
            <a:ext cx="771143" cy="7833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67328" y="1499616"/>
            <a:ext cx="1694688" cy="1726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31004" y="2172461"/>
            <a:ext cx="754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ПК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60135" y="2040635"/>
            <a:ext cx="771143" cy="6431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30923" y="1499616"/>
            <a:ext cx="1694687" cy="1726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60438" y="2067305"/>
            <a:ext cx="82296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2384" marR="5080" indent="-20320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-  страция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69364" y="2996183"/>
            <a:ext cx="5451347" cy="15072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0696" y="2996183"/>
            <a:ext cx="1080516" cy="15072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44217" y="3500246"/>
            <a:ext cx="4512817" cy="4806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690" y="612355"/>
            <a:ext cx="7645654" cy="5734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966" rIns="0" bIns="0" rtlCol="0">
            <a:spAutoFit/>
          </a:bodyPr>
          <a:lstStyle/>
          <a:p>
            <a:pPr marL="878205" marR="5080" indent="33528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Constantia"/>
                <a:cs typeface="Constantia"/>
              </a:rPr>
              <a:t>Задачи </a:t>
            </a:r>
            <a:r>
              <a:rPr spc="-10" dirty="0">
                <a:latin typeface="Constantia"/>
                <a:cs typeface="Constantia"/>
              </a:rPr>
              <a:t>социальной адаптации  </a:t>
            </a:r>
            <a:r>
              <a:rPr spc="-25" dirty="0">
                <a:latin typeface="Constantia"/>
                <a:cs typeface="Constantia"/>
              </a:rPr>
              <a:t>дошкольника </a:t>
            </a:r>
            <a:r>
              <a:rPr spc="-5" dirty="0">
                <a:latin typeface="Constantia"/>
                <a:cs typeface="Constantia"/>
              </a:rPr>
              <a:t>с </a:t>
            </a:r>
            <a:r>
              <a:rPr spc="-30" dirty="0">
                <a:latin typeface="Constantia"/>
                <a:cs typeface="Constantia"/>
              </a:rPr>
              <a:t>ОВЗ </a:t>
            </a:r>
            <a:r>
              <a:rPr spc="-5" dirty="0">
                <a:latin typeface="Constantia"/>
                <a:cs typeface="Constantia"/>
              </a:rPr>
              <a:t>в </a:t>
            </a:r>
            <a:r>
              <a:rPr spc="-25" dirty="0">
                <a:latin typeface="Constantia"/>
                <a:cs typeface="Constantia"/>
              </a:rPr>
              <a:t>детском</a:t>
            </a:r>
            <a:r>
              <a:rPr spc="-39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саду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3886" y="2111755"/>
            <a:ext cx="6808470" cy="33451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5080" indent="-274320" algn="just">
              <a:lnSpc>
                <a:spcPts val="2380"/>
              </a:lnSpc>
              <a:spcBef>
                <a:spcPts val="390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5" dirty="0">
                <a:latin typeface="Arial"/>
                <a:cs typeface="Arial"/>
              </a:rPr>
              <a:t>Научиться </a:t>
            </a:r>
            <a:r>
              <a:rPr sz="2200" spc="-15" dirty="0">
                <a:latin typeface="Arial"/>
                <a:cs typeface="Arial"/>
              </a:rPr>
              <a:t>приспосабливаться </a:t>
            </a:r>
            <a:r>
              <a:rPr sz="2200" spc="-5" dirty="0">
                <a:latin typeface="Arial"/>
                <a:cs typeface="Arial"/>
              </a:rPr>
              <a:t>к </a:t>
            </a:r>
            <a:r>
              <a:rPr sz="2200" spc="-10" dirty="0">
                <a:latin typeface="Arial"/>
                <a:cs typeface="Arial"/>
              </a:rPr>
              <a:t>жизни </a:t>
            </a:r>
            <a:r>
              <a:rPr sz="2200" spc="-5" dirty="0">
                <a:latin typeface="Arial"/>
                <a:cs typeface="Arial"/>
              </a:rPr>
              <a:t>в новых  </a:t>
            </a:r>
            <a:r>
              <a:rPr sz="2200" dirty="0">
                <a:latin typeface="Arial"/>
                <a:cs typeface="Arial"/>
              </a:rPr>
              <a:t>социальных </a:t>
            </a:r>
            <a:r>
              <a:rPr sz="2200" spc="-5" dirty="0">
                <a:latin typeface="Arial"/>
                <a:cs typeface="Arial"/>
              </a:rPr>
              <a:t>условиях (в </a:t>
            </a:r>
            <a:r>
              <a:rPr sz="2200" spc="-65" dirty="0">
                <a:latin typeface="Arial"/>
                <a:cs typeface="Arial"/>
              </a:rPr>
              <a:t>т.ч. </a:t>
            </a:r>
            <a:r>
              <a:rPr sz="2200" spc="-5" dirty="0">
                <a:latin typeface="Arial"/>
                <a:cs typeface="Arial"/>
              </a:rPr>
              <a:t>социально-бытовая  ориентировка);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ts val="2510"/>
              </a:lnSpc>
              <a:spcBef>
                <a:spcPts val="220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25" dirty="0">
                <a:latin typeface="Arial"/>
                <a:cs typeface="Arial"/>
              </a:rPr>
              <a:t>Установление </a:t>
            </a:r>
            <a:r>
              <a:rPr sz="2200" spc="-10" dirty="0">
                <a:latin typeface="Arial"/>
                <a:cs typeface="Arial"/>
              </a:rPr>
              <a:t>гармоничных связей </a:t>
            </a:r>
            <a:r>
              <a:rPr sz="2200" spc="-5" dirty="0">
                <a:latin typeface="Arial"/>
                <a:cs typeface="Arial"/>
              </a:rPr>
              <a:t>с</a:t>
            </a:r>
            <a:r>
              <a:rPr sz="2200" spc="3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социальным</a:t>
            </a:r>
            <a:endParaRPr sz="2200">
              <a:latin typeface="Arial"/>
              <a:cs typeface="Arial"/>
            </a:endParaRPr>
          </a:p>
          <a:p>
            <a:pPr marL="286385" algn="just">
              <a:lnSpc>
                <a:spcPts val="2510"/>
              </a:lnSpc>
            </a:pPr>
            <a:r>
              <a:rPr sz="2200" spc="-10" dirty="0">
                <a:latin typeface="Arial"/>
                <a:cs typeface="Arial"/>
              </a:rPr>
              <a:t>окружением (включая взрослых </a:t>
            </a:r>
            <a:r>
              <a:rPr sz="2200" spc="-5" dirty="0">
                <a:latin typeface="Arial"/>
                <a:cs typeface="Arial"/>
              </a:rPr>
              <a:t>и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сверстников);</a:t>
            </a:r>
            <a:endParaRPr sz="2200">
              <a:latin typeface="Arial"/>
              <a:cs typeface="Arial"/>
            </a:endParaRPr>
          </a:p>
          <a:p>
            <a:pPr marL="286385" marR="5080" indent="-274320" algn="just">
              <a:lnSpc>
                <a:spcPts val="2380"/>
              </a:lnSpc>
              <a:spcBef>
                <a:spcPts val="560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20" dirty="0">
                <a:latin typeface="Arial"/>
                <a:cs typeface="Arial"/>
              </a:rPr>
              <a:t>Соблюдение </a:t>
            </a:r>
            <a:r>
              <a:rPr sz="2200" spc="-15" dirty="0">
                <a:latin typeface="Arial"/>
                <a:cs typeface="Arial"/>
              </a:rPr>
              <a:t>определенных </a:t>
            </a:r>
            <a:r>
              <a:rPr sz="2200" spc="-5" dirty="0">
                <a:latin typeface="Arial"/>
                <a:cs typeface="Arial"/>
              </a:rPr>
              <a:t>правил </a:t>
            </a:r>
            <a:r>
              <a:rPr sz="2200" spc="-10" dirty="0">
                <a:latin typeface="Arial"/>
                <a:cs typeface="Arial"/>
              </a:rPr>
              <a:t>группы </a:t>
            </a:r>
            <a:r>
              <a:rPr sz="2200" dirty="0">
                <a:latin typeface="Arial"/>
                <a:cs typeface="Arial"/>
              </a:rPr>
              <a:t>(в </a:t>
            </a:r>
            <a:r>
              <a:rPr sz="2200" spc="-15" dirty="0">
                <a:latin typeface="Arial"/>
                <a:cs typeface="Arial"/>
              </a:rPr>
              <a:t>том  </a:t>
            </a:r>
            <a:r>
              <a:rPr sz="2200" spc="-5" dirty="0">
                <a:latin typeface="Arial"/>
                <a:cs typeface="Arial"/>
              </a:rPr>
              <a:t>числе </a:t>
            </a:r>
            <a:r>
              <a:rPr sz="2200" spc="-10" dirty="0">
                <a:latin typeface="Arial"/>
                <a:cs typeface="Arial"/>
              </a:rPr>
              <a:t>нормативное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поведение);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ts val="2510"/>
              </a:lnSpc>
              <a:spcBef>
                <a:spcPts val="225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20" dirty="0">
                <a:latin typeface="Arial"/>
                <a:cs typeface="Arial"/>
              </a:rPr>
              <a:t>Умение </a:t>
            </a:r>
            <a:r>
              <a:rPr sz="2200" spc="-10" dirty="0">
                <a:latin typeface="Arial"/>
                <a:cs typeface="Arial"/>
              </a:rPr>
              <a:t>выражать свои </a:t>
            </a:r>
            <a:r>
              <a:rPr sz="2200" spc="-5" dirty="0">
                <a:latin typeface="Arial"/>
                <a:cs typeface="Arial"/>
              </a:rPr>
              <a:t>просьбы, </a:t>
            </a:r>
            <a:r>
              <a:rPr sz="2200" spc="-15" dirty="0">
                <a:latin typeface="Arial"/>
                <a:cs typeface="Arial"/>
              </a:rPr>
              <a:t>желания</a:t>
            </a:r>
            <a:r>
              <a:rPr sz="2200" spc="5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в</a:t>
            </a:r>
            <a:endParaRPr sz="2200">
              <a:latin typeface="Arial"/>
              <a:cs typeface="Arial"/>
            </a:endParaRPr>
          </a:p>
          <a:p>
            <a:pPr marL="286385" algn="just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новых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условиях;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30" dirty="0">
                <a:latin typeface="Arial"/>
                <a:cs typeface="Arial"/>
              </a:rPr>
              <a:t>Усвоение </a:t>
            </a:r>
            <a:r>
              <a:rPr sz="2200" spc="-15" dirty="0">
                <a:latin typeface="Arial"/>
                <a:cs typeface="Arial"/>
              </a:rPr>
              <a:t>новой </a:t>
            </a:r>
            <a:r>
              <a:rPr sz="2200" spc="-20" dirty="0">
                <a:latin typeface="Arial"/>
                <a:cs typeface="Arial"/>
              </a:rPr>
              <a:t>роли </a:t>
            </a:r>
            <a:r>
              <a:rPr sz="2200" spc="-5" dirty="0">
                <a:latin typeface="Arial"/>
                <a:cs typeface="Arial"/>
              </a:rPr>
              <a:t>– «Я –</a:t>
            </a:r>
            <a:r>
              <a:rPr sz="2200" spc="1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дошкольник»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558" y="1069593"/>
            <a:ext cx="6322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latin typeface="Constantia"/>
                <a:cs typeface="Constantia"/>
              </a:rPr>
              <a:t>Ребенок </a:t>
            </a:r>
            <a:r>
              <a:rPr sz="4000" spc="-55" dirty="0">
                <a:latin typeface="Constantia"/>
                <a:cs typeface="Constantia"/>
              </a:rPr>
              <a:t>должен</a:t>
            </a:r>
            <a:r>
              <a:rPr sz="4000" spc="-390" dirty="0">
                <a:latin typeface="Constantia"/>
                <a:cs typeface="Constantia"/>
              </a:rPr>
              <a:t> </a:t>
            </a:r>
            <a:r>
              <a:rPr sz="4000" spc="-15" dirty="0">
                <a:latin typeface="Constantia"/>
                <a:cs typeface="Constantia"/>
              </a:rPr>
              <a:t>научиться: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2033" y="2111755"/>
            <a:ext cx="5959475" cy="33451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991869" indent="-274320">
              <a:lnSpc>
                <a:spcPts val="2380"/>
              </a:lnSpc>
              <a:spcBef>
                <a:spcPts val="390"/>
              </a:spcBef>
              <a:tabLst>
                <a:tab pos="286385" algn="l"/>
              </a:tabLst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z="2200" spc="-25" dirty="0">
                <a:latin typeface="Arial"/>
                <a:cs typeface="Arial"/>
              </a:rPr>
              <a:t>Сотрудничать </a:t>
            </a:r>
            <a:r>
              <a:rPr sz="2200" spc="-5" dirty="0">
                <a:latin typeface="Arial"/>
                <a:cs typeface="Arial"/>
              </a:rPr>
              <a:t>и </a:t>
            </a:r>
            <a:r>
              <a:rPr sz="2200" spc="-15" dirty="0">
                <a:latin typeface="Arial"/>
                <a:cs typeface="Arial"/>
              </a:rPr>
              <a:t>выполнять </a:t>
            </a:r>
            <a:r>
              <a:rPr sz="2200" spc="-5" dirty="0">
                <a:latin typeface="Arial"/>
                <a:cs typeface="Arial"/>
              </a:rPr>
              <a:t>простые  </a:t>
            </a:r>
            <a:r>
              <a:rPr sz="2200" spc="-10" dirty="0">
                <a:latin typeface="Arial"/>
                <a:cs typeface="Arial"/>
              </a:rPr>
              <a:t>требования</a:t>
            </a:r>
            <a:endParaRPr sz="2200">
              <a:latin typeface="Arial"/>
              <a:cs typeface="Arial"/>
            </a:endParaRPr>
          </a:p>
          <a:p>
            <a:pPr marL="287020" marR="354965" indent="-274320">
              <a:lnSpc>
                <a:spcPts val="2380"/>
              </a:lnSpc>
              <a:spcBef>
                <a:spcPts val="520"/>
              </a:spcBef>
              <a:tabLst>
                <a:tab pos="286385" algn="l"/>
              </a:tabLst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z="2200" spc="-5" dirty="0">
                <a:latin typeface="Arial"/>
                <a:cs typeface="Arial"/>
              </a:rPr>
              <a:t>Быть </a:t>
            </a:r>
            <a:r>
              <a:rPr sz="2200" spc="-20" dirty="0">
                <a:latin typeface="Arial"/>
                <a:cs typeface="Arial"/>
              </a:rPr>
              <a:t>внимательным </a:t>
            </a:r>
            <a:r>
              <a:rPr sz="2200" spc="-15" dirty="0">
                <a:latin typeface="Arial"/>
                <a:cs typeface="Arial"/>
              </a:rPr>
              <a:t>(смотреть </a:t>
            </a:r>
            <a:r>
              <a:rPr sz="2200" spc="-5" dirty="0">
                <a:latin typeface="Arial"/>
                <a:cs typeface="Arial"/>
              </a:rPr>
              <a:t>в нужную  </a:t>
            </a:r>
            <a:r>
              <a:rPr sz="2200" spc="-10" dirty="0">
                <a:latin typeface="Arial"/>
                <a:cs typeface="Arial"/>
              </a:rPr>
              <a:t>сторону)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225"/>
              </a:spcBef>
              <a:tabLst>
                <a:tab pos="286385" algn="l"/>
              </a:tabLst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z="2200" spc="-5" dirty="0">
                <a:latin typeface="Arial"/>
                <a:cs typeface="Arial"/>
              </a:rPr>
              <a:t>Быть </a:t>
            </a:r>
            <a:r>
              <a:rPr sz="2200" spc="-10" dirty="0">
                <a:latin typeface="Arial"/>
                <a:cs typeface="Arial"/>
              </a:rPr>
              <a:t>усидчивым </a:t>
            </a:r>
            <a:r>
              <a:rPr sz="2200" spc="-5" dirty="0">
                <a:latin typeface="Arial"/>
                <a:cs typeface="Arial"/>
              </a:rPr>
              <a:t>в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определенный</a:t>
            </a:r>
            <a:endParaRPr sz="2200">
              <a:latin typeface="Arial"/>
              <a:cs typeface="Arial"/>
            </a:endParaRPr>
          </a:p>
          <a:p>
            <a:pPr marL="287020">
              <a:lnSpc>
                <a:spcPts val="2510"/>
              </a:lnSpc>
            </a:pPr>
            <a:r>
              <a:rPr sz="2200" spc="-10" dirty="0">
                <a:latin typeface="Arial"/>
                <a:cs typeface="Arial"/>
              </a:rPr>
              <a:t>временной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промежуток</a:t>
            </a:r>
            <a:endParaRPr sz="2200">
              <a:latin typeface="Arial"/>
              <a:cs typeface="Arial"/>
            </a:endParaRPr>
          </a:p>
          <a:p>
            <a:pPr marL="287020" marR="5080" indent="-274320">
              <a:lnSpc>
                <a:spcPts val="2380"/>
              </a:lnSpc>
              <a:spcBef>
                <a:spcPts val="560"/>
              </a:spcBef>
              <a:tabLst>
                <a:tab pos="286385" algn="l"/>
              </a:tabLst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z="2200" spc="-10" dirty="0">
                <a:latin typeface="Arial"/>
                <a:cs typeface="Arial"/>
              </a:rPr>
              <a:t>Выполнять </a:t>
            </a:r>
            <a:r>
              <a:rPr sz="2200" spc="-5" dirty="0">
                <a:latin typeface="Arial"/>
                <a:cs typeface="Arial"/>
              </a:rPr>
              <a:t>посильные </a:t>
            </a:r>
            <a:r>
              <a:rPr sz="2200" spc="-15" dirty="0">
                <a:latin typeface="Arial"/>
                <a:cs typeface="Arial"/>
              </a:rPr>
              <a:t>задачи </a:t>
            </a:r>
            <a:r>
              <a:rPr sz="2200" spc="-25" dirty="0">
                <a:latin typeface="Arial"/>
                <a:cs typeface="Arial"/>
              </a:rPr>
              <a:t>от </a:t>
            </a:r>
            <a:r>
              <a:rPr sz="2200" spc="-15" dirty="0">
                <a:latin typeface="Arial"/>
                <a:cs typeface="Arial"/>
              </a:rPr>
              <a:t>начала </a:t>
            </a:r>
            <a:r>
              <a:rPr sz="2200" spc="-10" dirty="0">
                <a:latin typeface="Arial"/>
                <a:cs typeface="Arial"/>
              </a:rPr>
              <a:t>до  </a:t>
            </a:r>
            <a:r>
              <a:rPr sz="2200" spc="-5" dirty="0">
                <a:latin typeface="Arial"/>
                <a:cs typeface="Arial"/>
              </a:rPr>
              <a:t>конца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229"/>
              </a:spcBef>
              <a:tabLst>
                <a:tab pos="286385" algn="l"/>
              </a:tabLst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z="2200" spc="-10" dirty="0">
                <a:latin typeface="Arial"/>
                <a:cs typeface="Arial"/>
              </a:rPr>
              <a:t>Понимать, </a:t>
            </a:r>
            <a:r>
              <a:rPr sz="2200" spc="-20" dirty="0">
                <a:latin typeface="Arial"/>
                <a:cs typeface="Arial"/>
              </a:rPr>
              <a:t>когда </a:t>
            </a:r>
            <a:r>
              <a:rPr sz="2200" spc="-5" dirty="0">
                <a:latin typeface="Arial"/>
                <a:cs typeface="Arial"/>
              </a:rPr>
              <a:t>он </a:t>
            </a:r>
            <a:r>
              <a:rPr sz="2200" spc="-20" dirty="0">
                <a:latin typeface="Arial"/>
                <a:cs typeface="Arial"/>
              </a:rPr>
              <a:t>получает </a:t>
            </a:r>
            <a:r>
              <a:rPr sz="2200" spc="-5" dirty="0">
                <a:latin typeface="Arial"/>
                <a:cs typeface="Arial"/>
              </a:rPr>
              <a:t>поощрения,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а</a:t>
            </a:r>
            <a:endParaRPr sz="2200">
              <a:latin typeface="Arial"/>
              <a:cs typeface="Arial"/>
            </a:endParaRPr>
          </a:p>
          <a:p>
            <a:pPr marL="287020">
              <a:lnSpc>
                <a:spcPts val="2510"/>
              </a:lnSpc>
            </a:pPr>
            <a:r>
              <a:rPr sz="2200" spc="-20" dirty="0">
                <a:latin typeface="Arial"/>
                <a:cs typeface="Arial"/>
              </a:rPr>
              <a:t>когда </a:t>
            </a:r>
            <a:r>
              <a:rPr sz="2200" spc="-5" dirty="0">
                <a:latin typeface="Arial"/>
                <a:cs typeface="Arial"/>
              </a:rPr>
              <a:t>-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нет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7760" y="838200"/>
            <a:ext cx="6905244" cy="320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3903" y="1333500"/>
            <a:ext cx="1472184" cy="1386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3966" y="1829511"/>
            <a:ext cx="974725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10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иви</a:t>
            </a:r>
            <a:r>
              <a:rPr sz="1200" spc="-10" dirty="0">
                <a:latin typeface="Arial"/>
                <a:cs typeface="Arial"/>
              </a:rPr>
              <a:t>д</a:t>
            </a:r>
            <a:r>
              <a:rPr sz="1200" spc="-30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аль</a:t>
            </a:r>
            <a:endParaRPr sz="1200">
              <a:latin typeface="Arial"/>
              <a:cs typeface="Arial"/>
            </a:endParaRPr>
          </a:p>
          <a:p>
            <a:pPr marL="76200">
              <a:lnSpc>
                <a:spcPts val="1345"/>
              </a:lnSpc>
            </a:pPr>
            <a:r>
              <a:rPr sz="1200" spc="-5" dirty="0">
                <a:latin typeface="Arial"/>
                <a:cs typeface="Arial"/>
              </a:rPr>
              <a:t>ный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подход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9588" y="1373124"/>
            <a:ext cx="1455420" cy="1453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18452" y="1902409"/>
            <a:ext cx="841375" cy="367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0815" marR="5080" indent="-158750">
              <a:lnSpc>
                <a:spcPts val="1250"/>
              </a:lnSpc>
              <a:spcBef>
                <a:spcPts val="300"/>
              </a:spcBef>
            </a:pPr>
            <a:r>
              <a:rPr sz="1200" spc="-5" dirty="0">
                <a:latin typeface="Arial"/>
                <a:cs typeface="Arial"/>
              </a:rPr>
              <a:t>Ко</a:t>
            </a:r>
            <a:r>
              <a:rPr sz="1200" dirty="0">
                <a:latin typeface="Arial"/>
                <a:cs typeface="Arial"/>
              </a:rPr>
              <a:t>м</a:t>
            </a:r>
            <a:r>
              <a:rPr sz="1200" spc="-5" dirty="0">
                <a:latin typeface="Arial"/>
                <a:cs typeface="Arial"/>
              </a:rPr>
              <a:t>андн</a:t>
            </a:r>
            <a:r>
              <a:rPr sz="1200" dirty="0">
                <a:latin typeface="Arial"/>
                <a:cs typeface="Arial"/>
              </a:rPr>
              <a:t>ый  </a:t>
            </a:r>
            <a:r>
              <a:rPr sz="1200" spc="-15" dirty="0">
                <a:latin typeface="Arial"/>
                <a:cs typeface="Arial"/>
              </a:rPr>
              <a:t>подход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5343" y="2819145"/>
            <a:ext cx="314325" cy="159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8859" y="3005327"/>
            <a:ext cx="1452371" cy="1459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45173" y="3458971"/>
            <a:ext cx="1002030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295"/>
              </a:spcBef>
            </a:pPr>
            <a:r>
              <a:rPr sz="1200" spc="-5" dirty="0">
                <a:latin typeface="Arial"/>
                <a:cs typeface="Arial"/>
              </a:rPr>
              <a:t>Вариативная  </a:t>
            </a:r>
            <a:r>
              <a:rPr sz="1200" dirty="0">
                <a:latin typeface="Arial"/>
                <a:cs typeface="Arial"/>
              </a:rPr>
              <a:t>р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зви</a:t>
            </a:r>
            <a:r>
              <a:rPr sz="1200" spc="-15" dirty="0">
                <a:latin typeface="Arial"/>
                <a:cs typeface="Arial"/>
              </a:rPr>
              <a:t>в</a:t>
            </a:r>
            <a:r>
              <a:rPr sz="1200" dirty="0">
                <a:latin typeface="Arial"/>
                <a:cs typeface="Arial"/>
              </a:rPr>
              <a:t>аю</a:t>
            </a:r>
            <a:r>
              <a:rPr sz="1200" spc="-5" dirty="0">
                <a:latin typeface="Arial"/>
                <a:cs typeface="Arial"/>
              </a:rPr>
              <a:t>щ</a:t>
            </a:r>
            <a:r>
              <a:rPr sz="1200" dirty="0">
                <a:latin typeface="Arial"/>
                <a:cs typeface="Arial"/>
              </a:rPr>
              <a:t>ая  </a:t>
            </a:r>
            <a:r>
              <a:rPr sz="1200" spc="-5" dirty="0">
                <a:latin typeface="Arial"/>
                <a:cs typeface="Arial"/>
              </a:rPr>
              <a:t>среда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80988" y="4704588"/>
            <a:ext cx="1488947" cy="1470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18858" y="5006416"/>
            <a:ext cx="1014730" cy="8413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-635" algn="ctr">
              <a:lnSpc>
                <a:spcPct val="86300"/>
              </a:lnSpc>
              <a:spcBef>
                <a:spcPts val="300"/>
              </a:spcBef>
            </a:pPr>
            <a:r>
              <a:rPr sz="1200" spc="-5" dirty="0">
                <a:latin typeface="Arial"/>
                <a:cs typeface="Arial"/>
              </a:rPr>
              <a:t>Вариативная  </a:t>
            </a:r>
            <a:r>
              <a:rPr sz="1200" dirty="0">
                <a:latin typeface="Arial"/>
                <a:cs typeface="Arial"/>
              </a:rPr>
              <a:t>м</a:t>
            </a:r>
            <a:r>
              <a:rPr sz="1200" spc="-30" dirty="0">
                <a:latin typeface="Arial"/>
                <a:cs typeface="Arial"/>
              </a:rPr>
              <a:t>е</a:t>
            </a:r>
            <a:r>
              <a:rPr sz="1200" spc="-10" dirty="0">
                <a:latin typeface="Arial"/>
                <a:cs typeface="Arial"/>
              </a:rPr>
              <a:t>т</a:t>
            </a:r>
            <a:r>
              <a:rPr sz="1200" spc="-2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ичес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dirty="0">
                <a:latin typeface="Arial"/>
                <a:cs typeface="Arial"/>
              </a:rPr>
              <a:t>ая  </a:t>
            </a:r>
            <a:r>
              <a:rPr sz="1200" spc="-15" dirty="0">
                <a:latin typeface="Arial"/>
                <a:cs typeface="Arial"/>
              </a:rPr>
              <a:t>база</a:t>
            </a:r>
            <a:endParaRPr sz="1200">
              <a:latin typeface="Arial"/>
              <a:cs typeface="Arial"/>
            </a:endParaRPr>
          </a:p>
          <a:p>
            <a:pPr marL="100965" marR="92075" indent="-2540" algn="ctr">
              <a:lnSpc>
                <a:spcPts val="125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обучения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15" dirty="0">
                <a:latin typeface="Arial"/>
                <a:cs typeface="Arial"/>
              </a:rPr>
              <a:t>в</a:t>
            </a:r>
            <a:r>
              <a:rPr sz="1200" dirty="0">
                <a:latin typeface="Arial"/>
                <a:cs typeface="Arial"/>
              </a:rPr>
              <a:t>оспи</a:t>
            </a:r>
            <a:r>
              <a:rPr sz="1200" spc="-1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96867" y="4762500"/>
            <a:ext cx="1575815" cy="1415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29480" y="5036946"/>
            <a:ext cx="912494" cy="8413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295"/>
              </a:spcBef>
            </a:pPr>
            <a:r>
              <a:rPr sz="1200" spc="-10" dirty="0">
                <a:latin typeface="Arial"/>
                <a:cs typeface="Arial"/>
              </a:rPr>
              <a:t>Модульная  </a:t>
            </a:r>
            <a:r>
              <a:rPr sz="1200" dirty="0">
                <a:latin typeface="Arial"/>
                <a:cs typeface="Arial"/>
              </a:rPr>
              <a:t>ор</a:t>
            </a:r>
            <a:r>
              <a:rPr sz="1200" spc="-30" dirty="0">
                <a:latin typeface="Arial"/>
                <a:cs typeface="Arial"/>
              </a:rPr>
              <a:t>г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низ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образова-  </a:t>
            </a:r>
            <a:r>
              <a:rPr sz="1200" spc="-10" dirty="0">
                <a:latin typeface="Arial"/>
                <a:cs typeface="Arial"/>
              </a:rPr>
              <a:t>тельных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50"/>
              </a:lnSpc>
            </a:pPr>
            <a:r>
              <a:rPr sz="1200" spc="-5" dirty="0">
                <a:latin typeface="Arial"/>
                <a:cs typeface="Arial"/>
              </a:rPr>
              <a:t>программ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21891" y="4695444"/>
            <a:ext cx="1583436" cy="14798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60651" y="5128641"/>
            <a:ext cx="1103630" cy="586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905" algn="ctr">
              <a:lnSpc>
                <a:spcPts val="1250"/>
              </a:lnSpc>
              <a:spcBef>
                <a:spcPts val="300"/>
              </a:spcBef>
            </a:pPr>
            <a:r>
              <a:rPr sz="1200" spc="-5" dirty="0">
                <a:latin typeface="Arial"/>
                <a:cs typeface="Arial"/>
              </a:rPr>
              <a:t>Самостоятель  ная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активность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200" spc="-5" dirty="0">
                <a:latin typeface="Arial"/>
                <a:cs typeface="Arial"/>
              </a:rPr>
              <a:t>ребенка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70888" y="3060192"/>
            <a:ext cx="1444752" cy="14188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11172" y="3336163"/>
            <a:ext cx="964565" cy="8407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2860" marR="18415" indent="1905" algn="ctr">
              <a:lnSpc>
                <a:spcPct val="86200"/>
              </a:lnSpc>
              <a:spcBef>
                <a:spcPts val="295"/>
              </a:spcBef>
            </a:pPr>
            <a:r>
              <a:rPr sz="1200" spc="-5" dirty="0">
                <a:latin typeface="Arial"/>
                <a:cs typeface="Arial"/>
              </a:rPr>
              <a:t>Семейно  </a:t>
            </a:r>
            <a:r>
              <a:rPr sz="1200" dirty="0">
                <a:latin typeface="Arial"/>
                <a:cs typeface="Arial"/>
              </a:rPr>
              <a:t>ори</a:t>
            </a:r>
            <a:r>
              <a:rPr sz="1200" spc="5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нти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5" dirty="0">
                <a:latin typeface="Arial"/>
                <a:cs typeface="Arial"/>
              </a:rPr>
              <a:t>в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нное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250"/>
              </a:lnSpc>
              <a:spcBef>
                <a:spcPts val="10"/>
              </a:spcBef>
            </a:pPr>
            <a:r>
              <a:rPr sz="1200" spc="10" dirty="0">
                <a:latin typeface="Arial"/>
                <a:cs typeface="Arial"/>
              </a:rPr>
              <a:t>с</a:t>
            </a:r>
            <a:r>
              <a:rPr sz="1200" dirty="0">
                <a:latin typeface="Arial"/>
                <a:cs typeface="Arial"/>
              </a:rPr>
              <a:t>опр</a:t>
            </a:r>
            <a:r>
              <a:rPr sz="1200" spc="5" dirty="0">
                <a:latin typeface="Arial"/>
                <a:cs typeface="Arial"/>
              </a:rPr>
              <a:t>о</a:t>
            </a:r>
            <a:r>
              <a:rPr sz="1200" spc="-15" dirty="0">
                <a:latin typeface="Arial"/>
                <a:cs typeface="Arial"/>
              </a:rPr>
              <a:t>в</a:t>
            </a:r>
            <a:r>
              <a:rPr sz="1200" spc="-10" dirty="0">
                <a:latin typeface="Arial"/>
                <a:cs typeface="Arial"/>
              </a:rPr>
              <a:t>о</a:t>
            </a:r>
            <a:r>
              <a:rPr sz="1200" dirty="0">
                <a:latin typeface="Arial"/>
                <a:cs typeface="Arial"/>
              </a:rPr>
              <a:t>жден  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0542" y="2865882"/>
            <a:ext cx="309752" cy="1998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8427" y="1373124"/>
            <a:ext cx="1539240" cy="1453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79600" y="1745107"/>
            <a:ext cx="1053465" cy="6826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295"/>
              </a:spcBef>
            </a:pPr>
            <a:r>
              <a:rPr sz="1200" dirty="0">
                <a:latin typeface="Arial"/>
                <a:cs typeface="Arial"/>
              </a:rPr>
              <a:t>Динамичес</a:t>
            </a:r>
            <a:r>
              <a:rPr sz="1200" spc="15" dirty="0">
                <a:latin typeface="Arial"/>
                <a:cs typeface="Arial"/>
              </a:rPr>
              <a:t>к</a:t>
            </a:r>
            <a:r>
              <a:rPr sz="1200" dirty="0">
                <a:latin typeface="Arial"/>
                <a:cs typeface="Arial"/>
              </a:rPr>
              <a:t>ое  </a:t>
            </a:r>
            <a:r>
              <a:rPr sz="1200" spc="-5" dirty="0">
                <a:latin typeface="Arial"/>
                <a:cs typeface="Arial"/>
              </a:rPr>
              <a:t>развитие  </a:t>
            </a:r>
            <a:r>
              <a:rPr sz="1200" spc="-10" dirty="0">
                <a:latin typeface="Arial"/>
                <a:cs typeface="Arial"/>
              </a:rPr>
              <a:t>образователь  </a:t>
            </a:r>
            <a:r>
              <a:rPr sz="1200" spc="-5" dirty="0">
                <a:latin typeface="Arial"/>
                <a:cs typeface="Arial"/>
              </a:rPr>
              <a:t>ной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модели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00551" y="2760091"/>
            <a:ext cx="1451355" cy="1939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152" y="951103"/>
            <a:ext cx="54076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Условия </a:t>
            </a:r>
            <a:r>
              <a:rPr spc="-10" dirty="0"/>
              <a:t>организации </a:t>
            </a:r>
            <a:r>
              <a:rPr spc="-15" dirty="0"/>
              <a:t>успешного  </a:t>
            </a:r>
            <a:r>
              <a:rPr spc="-10" dirty="0"/>
              <a:t>обучения </a:t>
            </a:r>
            <a:r>
              <a:rPr spc="-5" dirty="0"/>
              <a:t>и </a:t>
            </a:r>
            <a:r>
              <a:rPr spc="-15" dirty="0"/>
              <a:t>воспитания </a:t>
            </a:r>
            <a:r>
              <a:rPr spc="-30" dirty="0"/>
              <a:t>детей </a:t>
            </a:r>
            <a:r>
              <a:rPr spc="-5" dirty="0"/>
              <a:t>с  ограниченными </a:t>
            </a:r>
            <a:r>
              <a:rPr spc="-15" dirty="0"/>
              <a:t>возможностями  здоровья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4569" y="2661361"/>
            <a:ext cx="632206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Создание </a:t>
            </a:r>
            <a:r>
              <a:rPr sz="1800" spc="-5" dirty="0">
                <a:latin typeface="Arial"/>
                <a:cs typeface="Arial"/>
              </a:rPr>
              <a:t>адаптивной </a:t>
            </a:r>
            <a:r>
              <a:rPr sz="1800" spc="-10" dirty="0">
                <a:latin typeface="Arial"/>
                <a:cs typeface="Arial"/>
              </a:rPr>
              <a:t>среды, </a:t>
            </a:r>
            <a:r>
              <a:rPr sz="1800" spc="-15" dirty="0">
                <a:latin typeface="Arial"/>
                <a:cs typeface="Arial"/>
              </a:rPr>
              <a:t>позволяющей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обеспечить</a:t>
            </a:r>
            <a:endParaRPr sz="1800">
              <a:latin typeface="Arial"/>
              <a:cs typeface="Arial"/>
            </a:endParaRPr>
          </a:p>
          <a:p>
            <a:pPr marL="355600" marR="61531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полноценное </a:t>
            </a:r>
            <a:r>
              <a:rPr sz="1800" spc="-5" dirty="0">
                <a:latin typeface="Arial"/>
                <a:cs typeface="Arial"/>
              </a:rPr>
              <a:t>включение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личностную  самореализацию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20" dirty="0">
                <a:latin typeface="Arial"/>
                <a:cs typeface="Arial"/>
              </a:rPr>
              <a:t>образовательном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учреждении.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Создание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20" dirty="0">
                <a:latin typeface="Arial"/>
                <a:cs typeface="Arial"/>
              </a:rPr>
              <a:t>образовательном </a:t>
            </a:r>
            <a:r>
              <a:rPr sz="1800" spc="-10" dirty="0">
                <a:latin typeface="Arial"/>
                <a:cs typeface="Arial"/>
              </a:rPr>
              <a:t>учреждении </a:t>
            </a:r>
            <a:r>
              <a:rPr sz="1800" spc="-15" dirty="0">
                <a:latin typeface="Arial"/>
                <a:cs typeface="Arial"/>
              </a:rPr>
              <a:t>общего </a:t>
            </a:r>
            <a:r>
              <a:rPr sz="1800" dirty="0">
                <a:latin typeface="Arial"/>
                <a:cs typeface="Arial"/>
              </a:rPr>
              <a:t>типа  </a:t>
            </a:r>
            <a:r>
              <a:rPr sz="1800" spc="-10" dirty="0">
                <a:latin typeface="Arial"/>
                <a:cs typeface="Arial"/>
              </a:rPr>
              <a:t>надлежащих материально-технических условий,  обеспечивающих </a:t>
            </a:r>
            <a:r>
              <a:rPr sz="1800" spc="-15" dirty="0">
                <a:latin typeface="Arial"/>
                <a:cs typeface="Arial"/>
              </a:rPr>
              <a:t>возможность </a:t>
            </a:r>
            <a:r>
              <a:rPr sz="1800" dirty="0">
                <a:latin typeface="Arial"/>
                <a:cs typeface="Arial"/>
              </a:rPr>
              <a:t>для </a:t>
            </a:r>
            <a:r>
              <a:rPr sz="1800" spc="-10" dirty="0">
                <a:latin typeface="Arial"/>
                <a:cs typeface="Arial"/>
              </a:rPr>
              <a:t>беспрепятственного  </a:t>
            </a:r>
            <a:r>
              <a:rPr sz="1800" spc="-5" dirty="0">
                <a:latin typeface="Arial"/>
                <a:cs typeface="Arial"/>
              </a:rPr>
              <a:t>доступа </a:t>
            </a:r>
            <a:r>
              <a:rPr sz="1800" spc="-20" dirty="0">
                <a:latin typeface="Arial"/>
                <a:cs typeface="Arial"/>
              </a:rPr>
              <a:t>детей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здание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помещения </a:t>
            </a:r>
            <a:r>
              <a:rPr sz="1800" spc="-20" dirty="0">
                <a:latin typeface="Arial"/>
                <a:cs typeface="Arial"/>
              </a:rPr>
              <a:t>ОУ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организации  </a:t>
            </a:r>
            <a:r>
              <a:rPr sz="1800" dirty="0">
                <a:latin typeface="Arial"/>
                <a:cs typeface="Arial"/>
              </a:rPr>
              <a:t>их </a:t>
            </a:r>
            <a:r>
              <a:rPr sz="1800" spc="-10" dirty="0">
                <a:latin typeface="Arial"/>
                <a:cs typeface="Arial"/>
              </a:rPr>
              <a:t>пребывания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5" dirty="0">
                <a:latin typeface="Arial"/>
                <a:cs typeface="Arial"/>
              </a:rPr>
              <a:t>обучения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этом </a:t>
            </a:r>
            <a:r>
              <a:rPr sz="1800" spc="-10" dirty="0">
                <a:latin typeface="Arial"/>
                <a:cs typeface="Arial"/>
              </a:rPr>
              <a:t>учреждении  (пандусы, лифты, </a:t>
            </a:r>
            <a:r>
              <a:rPr sz="1800" spc="-5" dirty="0">
                <a:latin typeface="Arial"/>
                <a:cs typeface="Arial"/>
              </a:rPr>
              <a:t>специально </a:t>
            </a:r>
            <a:r>
              <a:rPr sz="1800" spc="-15" dirty="0">
                <a:latin typeface="Arial"/>
                <a:cs typeface="Arial"/>
              </a:rPr>
              <a:t>оборудованные </a:t>
            </a:r>
            <a:r>
              <a:rPr sz="1800" spc="-10" dirty="0">
                <a:latin typeface="Arial"/>
                <a:cs typeface="Arial"/>
              </a:rPr>
              <a:t>учебные  места, </a:t>
            </a:r>
            <a:r>
              <a:rPr sz="1800" spc="-5" dirty="0">
                <a:latin typeface="Arial"/>
                <a:cs typeface="Arial"/>
              </a:rPr>
              <a:t>специализированное 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реабилитационное,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медицинское </a:t>
            </a:r>
            <a:r>
              <a:rPr sz="1800" spc="-15" dirty="0">
                <a:latin typeface="Arial"/>
                <a:cs typeface="Arial"/>
              </a:rPr>
              <a:t>оборудование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т.д.)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Условия </a:t>
            </a:r>
            <a:r>
              <a:rPr spc="-10" dirty="0"/>
              <a:t>организации </a:t>
            </a:r>
            <a:r>
              <a:rPr spc="-15" dirty="0"/>
              <a:t>успешного </a:t>
            </a:r>
            <a:r>
              <a:rPr spc="-10" dirty="0"/>
              <a:t>обучения </a:t>
            </a:r>
            <a:r>
              <a:rPr spc="-5" dirty="0"/>
              <a:t>и  </a:t>
            </a:r>
            <a:r>
              <a:rPr spc="-10" dirty="0"/>
              <a:t>воспитания </a:t>
            </a:r>
            <a:r>
              <a:rPr spc="-30" dirty="0"/>
              <a:t>детей </a:t>
            </a:r>
            <a:r>
              <a:rPr spc="-5" dirty="0"/>
              <a:t>с</a:t>
            </a:r>
            <a:r>
              <a:rPr spc="45" dirty="0"/>
              <a:t> </a:t>
            </a:r>
            <a:r>
              <a:rPr spc="-10" dirty="0"/>
              <a:t>ограниченными</a:t>
            </a:r>
          </a:p>
          <a:p>
            <a:pPr algn="ctr">
              <a:lnSpc>
                <a:spcPct val="100000"/>
              </a:lnSpc>
            </a:pPr>
            <a:r>
              <a:rPr spc="-15" dirty="0"/>
              <a:t>возможностями</a:t>
            </a:r>
            <a:r>
              <a:rPr spc="20" dirty="0"/>
              <a:t> </a:t>
            </a:r>
            <a:r>
              <a:rPr spc="-15" dirty="0"/>
              <a:t>здоровья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9391" y="1882267"/>
            <a:ext cx="734885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766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Обучение </a:t>
            </a:r>
            <a:r>
              <a:rPr sz="2000" dirty="0">
                <a:latin typeface="Arial"/>
                <a:cs typeface="Arial"/>
              </a:rPr>
              <a:t>и коррекция </a:t>
            </a:r>
            <a:r>
              <a:rPr sz="2000" spc="-5" dirty="0">
                <a:latin typeface="Arial"/>
                <a:cs typeface="Arial"/>
              </a:rPr>
              <a:t>развития </a:t>
            </a:r>
            <a:r>
              <a:rPr sz="2000" spc="-25" dirty="0">
                <a:latin typeface="Arial"/>
                <a:cs typeface="Arial"/>
              </a:rPr>
              <a:t>детей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5" dirty="0">
                <a:latin typeface="Arial"/>
                <a:cs typeface="Arial"/>
              </a:rPr>
              <a:t>ограниченными  возможностями </a:t>
            </a:r>
            <a:r>
              <a:rPr sz="2000" spc="-10" dirty="0">
                <a:latin typeface="Arial"/>
                <a:cs typeface="Arial"/>
              </a:rPr>
              <a:t>здоровья </a:t>
            </a:r>
            <a:r>
              <a:rPr sz="2000" spc="-15" dirty="0">
                <a:latin typeface="Arial"/>
                <a:cs typeface="Arial"/>
              </a:rPr>
              <a:t>должны </a:t>
            </a:r>
            <a:r>
              <a:rPr sz="2000" spc="-10" dirty="0">
                <a:latin typeface="Arial"/>
                <a:cs typeface="Arial"/>
              </a:rPr>
              <a:t>осуществляться </a:t>
            </a:r>
            <a:r>
              <a:rPr sz="2000" spc="-5" dirty="0">
                <a:latin typeface="Arial"/>
                <a:cs typeface="Arial"/>
              </a:rPr>
              <a:t>по  </a:t>
            </a:r>
            <a:r>
              <a:rPr sz="2000" spc="-15" dirty="0">
                <a:latin typeface="Arial"/>
                <a:cs typeface="Arial"/>
              </a:rPr>
              <a:t>образовательным </a:t>
            </a:r>
            <a:r>
              <a:rPr sz="2000" dirty="0">
                <a:latin typeface="Arial"/>
                <a:cs typeface="Arial"/>
              </a:rPr>
              <a:t>программам, </a:t>
            </a:r>
            <a:r>
              <a:rPr sz="2000" spc="-10" dirty="0">
                <a:latin typeface="Arial"/>
                <a:cs typeface="Arial"/>
              </a:rPr>
              <a:t>разработанным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25" dirty="0">
                <a:latin typeface="Arial"/>
                <a:cs typeface="Arial"/>
              </a:rPr>
              <a:t>базе  </a:t>
            </a:r>
            <a:r>
              <a:rPr sz="2000" spc="-5" dirty="0">
                <a:latin typeface="Arial"/>
                <a:cs typeface="Arial"/>
              </a:rPr>
              <a:t>основных </a:t>
            </a:r>
            <a:r>
              <a:rPr sz="2000" spc="-15" dirty="0">
                <a:latin typeface="Arial"/>
                <a:cs typeface="Arial"/>
              </a:rPr>
              <a:t>общеобразовательных </a:t>
            </a:r>
            <a:r>
              <a:rPr sz="2000" spc="-5" dirty="0">
                <a:latin typeface="Arial"/>
                <a:cs typeface="Arial"/>
              </a:rPr>
              <a:t>программ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20" dirty="0">
                <a:latin typeface="Arial"/>
                <a:cs typeface="Arial"/>
              </a:rPr>
              <a:t>учетом  </a:t>
            </a:r>
            <a:r>
              <a:rPr sz="2000" spc="-5" dirty="0">
                <a:latin typeface="Arial"/>
                <a:cs typeface="Arial"/>
              </a:rPr>
              <a:t>психофизических особенностей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возможностей таких  обучающихся.</a:t>
            </a:r>
            <a:endParaRPr sz="2000">
              <a:latin typeface="Arial"/>
              <a:cs typeface="Arial"/>
            </a:endParaRPr>
          </a:p>
          <a:p>
            <a:pPr marL="355600" marR="7366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Необходимо </a:t>
            </a:r>
            <a:r>
              <a:rPr sz="2000" dirty="0">
                <a:latin typeface="Arial"/>
                <a:cs typeface="Arial"/>
              </a:rPr>
              <a:t>комплексное </a:t>
            </a:r>
            <a:r>
              <a:rPr sz="2000" spc="-10" dirty="0">
                <a:latin typeface="Arial"/>
                <a:cs typeface="Arial"/>
              </a:rPr>
              <a:t>психолого-педагогическое  </a:t>
            </a:r>
            <a:r>
              <a:rPr sz="2000" spc="-5" dirty="0">
                <a:latin typeface="Arial"/>
                <a:cs typeface="Arial"/>
              </a:rPr>
              <a:t>сопровождение ребенка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5" dirty="0">
                <a:latin typeface="Arial"/>
                <a:cs typeface="Arial"/>
              </a:rPr>
              <a:t>ограниченными возможностями  </a:t>
            </a:r>
            <a:r>
              <a:rPr sz="2000" spc="-10" dirty="0">
                <a:latin typeface="Arial"/>
                <a:cs typeface="Arial"/>
              </a:rPr>
              <a:t>здоровья </a:t>
            </a:r>
            <a:r>
              <a:rPr sz="2000" spc="-5" dirty="0">
                <a:latin typeface="Arial"/>
                <a:cs typeface="Arial"/>
              </a:rPr>
              <a:t>на протяжении </a:t>
            </a:r>
            <a:r>
              <a:rPr sz="2000" spc="-15" dirty="0">
                <a:latin typeface="Arial"/>
                <a:cs typeface="Arial"/>
              </a:rPr>
              <a:t>всего </a:t>
            </a:r>
            <a:r>
              <a:rPr sz="2000" spc="-10" dirty="0">
                <a:latin typeface="Arial"/>
                <a:cs typeface="Arial"/>
              </a:rPr>
              <a:t>периода </a:t>
            </a:r>
            <a:r>
              <a:rPr sz="2000" spc="-20" dirty="0">
                <a:latin typeface="Arial"/>
                <a:cs typeface="Arial"/>
              </a:rPr>
              <a:t>его </a:t>
            </a:r>
            <a:r>
              <a:rPr sz="2000" spc="-10" dirty="0">
                <a:latin typeface="Arial"/>
                <a:cs typeface="Arial"/>
              </a:rPr>
              <a:t>обучения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25" dirty="0">
                <a:latin typeface="Arial"/>
                <a:cs typeface="Arial"/>
              </a:rPr>
              <a:t>ОУ  </a:t>
            </a:r>
            <a:r>
              <a:rPr sz="2000" spc="-15" dirty="0">
                <a:latin typeface="Arial"/>
                <a:cs typeface="Arial"/>
              </a:rPr>
              <a:t>общего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типа.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Необходима </a:t>
            </a:r>
            <a:r>
              <a:rPr sz="2000" dirty="0">
                <a:latin typeface="Arial"/>
                <a:cs typeface="Arial"/>
              </a:rPr>
              <a:t>специальная </a:t>
            </a:r>
            <a:r>
              <a:rPr sz="2000" spc="-15" dirty="0">
                <a:latin typeface="Arial"/>
                <a:cs typeface="Arial"/>
              </a:rPr>
              <a:t>подготовка педагогического  </a:t>
            </a:r>
            <a:r>
              <a:rPr sz="2000" spc="-5" dirty="0">
                <a:latin typeface="Arial"/>
                <a:cs typeface="Arial"/>
              </a:rPr>
              <a:t>коллектива </a:t>
            </a:r>
            <a:r>
              <a:rPr sz="2000" spc="-25" dirty="0">
                <a:latin typeface="Arial"/>
                <a:cs typeface="Arial"/>
              </a:rPr>
              <a:t>ОУ </a:t>
            </a:r>
            <a:r>
              <a:rPr sz="2000" spc="-15" dirty="0">
                <a:latin typeface="Arial"/>
                <a:cs typeface="Arial"/>
              </a:rPr>
              <a:t>общего </a:t>
            </a:r>
            <a:r>
              <a:rPr sz="2000" spc="-5" dirty="0">
                <a:latin typeface="Arial"/>
                <a:cs typeface="Arial"/>
              </a:rPr>
              <a:t>типа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5" dirty="0">
                <a:latin typeface="Arial"/>
                <a:cs typeface="Arial"/>
              </a:rPr>
              <a:t>соответствии </a:t>
            </a:r>
            <a:r>
              <a:rPr sz="2000" spc="10" dirty="0">
                <a:latin typeface="Arial"/>
                <a:cs typeface="Arial"/>
              </a:rPr>
              <a:t>со </a:t>
            </a:r>
            <a:r>
              <a:rPr sz="2000" dirty="0">
                <a:latin typeface="Arial"/>
                <a:cs typeface="Arial"/>
              </a:rPr>
              <a:t>спецификой  </a:t>
            </a:r>
            <a:r>
              <a:rPr sz="2000" spc="-15" dirty="0">
                <a:latin typeface="Arial"/>
                <a:cs typeface="Arial"/>
              </a:rPr>
              <a:t>учебно-воспитательной </a:t>
            </a:r>
            <a:r>
              <a:rPr sz="2000" dirty="0">
                <a:latin typeface="Arial"/>
                <a:cs typeface="Arial"/>
              </a:rPr>
              <a:t>и коррекционной </a:t>
            </a:r>
            <a:r>
              <a:rPr sz="2000" spc="-10" dirty="0">
                <a:latin typeface="Arial"/>
                <a:cs typeface="Arial"/>
              </a:rPr>
              <a:t>работы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005" y="826973"/>
            <a:ext cx="6008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>
                <a:latin typeface="Constantia"/>
                <a:cs typeface="Constantia"/>
              </a:rPr>
              <a:t>Что </a:t>
            </a:r>
            <a:r>
              <a:rPr sz="4400" spc="5" dirty="0">
                <a:latin typeface="Constantia"/>
                <a:cs typeface="Constantia"/>
              </a:rPr>
              <a:t>нужно </a:t>
            </a:r>
            <a:r>
              <a:rPr sz="4400" spc="-35" dirty="0">
                <a:latin typeface="Constantia"/>
                <a:cs typeface="Constantia"/>
              </a:rPr>
              <a:t>сделать</a:t>
            </a:r>
            <a:r>
              <a:rPr sz="4400" spc="-625" dirty="0">
                <a:latin typeface="Constantia"/>
                <a:cs typeface="Constantia"/>
              </a:rPr>
              <a:t> </a:t>
            </a:r>
            <a:r>
              <a:rPr sz="4400" spc="-5" dirty="0">
                <a:latin typeface="Constantia"/>
                <a:cs typeface="Constantia"/>
              </a:rPr>
              <a:t>нам!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75" y="1593596"/>
            <a:ext cx="7437120" cy="311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95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15" dirty="0">
                <a:latin typeface="Arial"/>
                <a:cs typeface="Arial"/>
              </a:rPr>
              <a:t>Обеспечить</a:t>
            </a:r>
            <a:r>
              <a:rPr sz="2200" spc="5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комплексное </a:t>
            </a:r>
            <a:r>
              <a:rPr sz="2200" spc="-10" dirty="0">
                <a:latin typeface="Arial"/>
                <a:cs typeface="Arial"/>
              </a:rPr>
              <a:t>психолого-педагогическое  сопровождение </a:t>
            </a:r>
            <a:r>
              <a:rPr sz="2200" spc="-5" dirty="0">
                <a:latin typeface="Arial"/>
                <a:cs typeface="Arial"/>
              </a:rPr>
              <a:t>ребенка с </a:t>
            </a:r>
            <a:r>
              <a:rPr sz="2200" spc="-30" dirty="0">
                <a:latin typeface="Arial"/>
                <a:cs typeface="Arial"/>
              </a:rPr>
              <a:t>ОВЗ </a:t>
            </a:r>
            <a:r>
              <a:rPr sz="2200" spc="-5" dirty="0">
                <a:latin typeface="Arial"/>
                <a:cs typeface="Arial"/>
              </a:rPr>
              <a:t>на </a:t>
            </a:r>
            <a:r>
              <a:rPr sz="2200" spc="-10" dirty="0">
                <a:latin typeface="Arial"/>
                <a:cs typeface="Arial"/>
              </a:rPr>
              <a:t>протяжении </a:t>
            </a:r>
            <a:r>
              <a:rPr sz="2200" spc="-15" dirty="0">
                <a:latin typeface="Arial"/>
                <a:cs typeface="Arial"/>
              </a:rPr>
              <a:t>всего  </a:t>
            </a:r>
            <a:r>
              <a:rPr sz="2200" spc="-10" dirty="0">
                <a:latin typeface="Arial"/>
                <a:cs typeface="Arial"/>
              </a:rPr>
              <a:t>периода </a:t>
            </a:r>
            <a:r>
              <a:rPr sz="2200" spc="-15" dirty="0">
                <a:latin typeface="Arial"/>
                <a:cs typeface="Arial"/>
              </a:rPr>
              <a:t>обучения </a:t>
            </a:r>
            <a:r>
              <a:rPr sz="2200" spc="-5" dirty="0">
                <a:latin typeface="Arial"/>
                <a:cs typeface="Arial"/>
              </a:rPr>
              <a:t>в </a:t>
            </a:r>
            <a:r>
              <a:rPr sz="2200" spc="-20" dirty="0">
                <a:latin typeface="Arial"/>
                <a:cs typeface="Arial"/>
              </a:rPr>
              <a:t>образовательной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организации;</a:t>
            </a:r>
            <a:endParaRPr sz="22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30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10" dirty="0">
                <a:latin typeface="Arial"/>
                <a:cs typeface="Arial"/>
              </a:rPr>
              <a:t>Для </a:t>
            </a:r>
            <a:r>
              <a:rPr sz="2200" spc="-15" dirty="0">
                <a:latin typeface="Arial"/>
                <a:cs typeface="Arial"/>
              </a:rPr>
              <a:t>обеспечения </a:t>
            </a:r>
            <a:r>
              <a:rPr sz="2200" spc="-5" dirty="0">
                <a:latin typeface="Arial"/>
                <a:cs typeface="Arial"/>
              </a:rPr>
              <a:t>эффективного </a:t>
            </a:r>
            <a:r>
              <a:rPr sz="2200" spc="-10" dirty="0">
                <a:latin typeface="Arial"/>
                <a:cs typeface="Arial"/>
              </a:rPr>
              <a:t>включения </a:t>
            </a:r>
            <a:r>
              <a:rPr sz="2200" spc="-25" dirty="0">
                <a:latin typeface="Arial"/>
                <a:cs typeface="Arial"/>
              </a:rPr>
              <a:t>детей </a:t>
            </a:r>
            <a:r>
              <a:rPr sz="2200" spc="-5" dirty="0">
                <a:latin typeface="Arial"/>
                <a:cs typeface="Arial"/>
              </a:rPr>
              <a:t>с  ограниченными </a:t>
            </a:r>
            <a:r>
              <a:rPr sz="2200" spc="-10" dirty="0">
                <a:latin typeface="Arial"/>
                <a:cs typeface="Arial"/>
              </a:rPr>
              <a:t>возможностями здоровья </a:t>
            </a:r>
            <a:r>
              <a:rPr sz="2200" spc="-5" dirty="0">
                <a:latin typeface="Arial"/>
                <a:cs typeface="Arial"/>
              </a:rPr>
              <a:t>в </a:t>
            </a:r>
            <a:r>
              <a:rPr sz="2200" spc="-35" dirty="0">
                <a:latin typeface="Arial"/>
                <a:cs typeface="Arial"/>
              </a:rPr>
              <a:t>ОУ  </a:t>
            </a:r>
            <a:r>
              <a:rPr sz="2200" spc="-20" dirty="0">
                <a:latin typeface="Arial"/>
                <a:cs typeface="Arial"/>
              </a:rPr>
              <a:t>общего </a:t>
            </a:r>
            <a:r>
              <a:rPr sz="2200" spc="-5" dirty="0">
                <a:latin typeface="Arial"/>
                <a:cs typeface="Arial"/>
              </a:rPr>
              <a:t>типа важное </a:t>
            </a:r>
            <a:r>
              <a:rPr sz="2200" spc="-10" dirty="0">
                <a:latin typeface="Arial"/>
                <a:cs typeface="Arial"/>
              </a:rPr>
              <a:t>значение </a:t>
            </a:r>
            <a:r>
              <a:rPr sz="2200" spc="-20" dirty="0">
                <a:latin typeface="Arial"/>
                <a:cs typeface="Arial"/>
              </a:rPr>
              <a:t>имеет </a:t>
            </a:r>
            <a:r>
              <a:rPr sz="2200" spc="-10" dirty="0">
                <a:latin typeface="Arial"/>
                <a:cs typeface="Arial"/>
              </a:rPr>
              <a:t>проведение  информационно-просветительской, </a:t>
            </a:r>
            <a:r>
              <a:rPr sz="2200" spc="-15" dirty="0">
                <a:latin typeface="Arial"/>
                <a:cs typeface="Arial"/>
              </a:rPr>
              <a:t>разъяснительной  работы </a:t>
            </a:r>
            <a:r>
              <a:rPr sz="2200" spc="-5" dirty="0">
                <a:latin typeface="Arial"/>
                <a:cs typeface="Arial"/>
              </a:rPr>
              <a:t>по </a:t>
            </a:r>
            <a:r>
              <a:rPr sz="2200" spc="-10" dirty="0">
                <a:latin typeface="Arial"/>
                <a:cs typeface="Arial"/>
              </a:rPr>
              <a:t>вопросам, </a:t>
            </a:r>
            <a:r>
              <a:rPr sz="2200" spc="-5" dirty="0">
                <a:latin typeface="Arial"/>
                <a:cs typeface="Arial"/>
              </a:rPr>
              <a:t>связанным с особенностями  </a:t>
            </a:r>
            <a:r>
              <a:rPr sz="2200" spc="-20" dirty="0">
                <a:latin typeface="Arial"/>
                <a:cs typeface="Arial"/>
              </a:rPr>
              <a:t>образовательного </a:t>
            </a:r>
            <a:r>
              <a:rPr sz="2200" spc="-5" dirty="0">
                <a:latin typeface="Arial"/>
                <a:cs typeface="Arial"/>
              </a:rPr>
              <a:t>процесса для </a:t>
            </a:r>
            <a:r>
              <a:rPr sz="2200" spc="-10" dirty="0">
                <a:latin typeface="Arial"/>
                <a:cs typeface="Arial"/>
              </a:rPr>
              <a:t>данной</a:t>
            </a:r>
            <a:r>
              <a:rPr sz="2200" spc="3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категории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1895" y="4678756"/>
            <a:ext cx="4510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3635" algn="l"/>
                <a:tab pos="1751330" algn="l"/>
                <a:tab pos="2847340" algn="l"/>
              </a:tabLst>
            </a:pPr>
            <a:r>
              <a:rPr sz="2200" spc="-20" dirty="0">
                <a:latin typeface="Arial"/>
                <a:cs typeface="Arial"/>
              </a:rPr>
              <a:t>детей,	</a:t>
            </a:r>
            <a:r>
              <a:rPr sz="2200" spc="10" dirty="0">
                <a:solidFill>
                  <a:srgbClr val="7E1F16"/>
                </a:solidFill>
                <a:latin typeface="Arial"/>
                <a:cs typeface="Arial"/>
              </a:rPr>
              <a:t>со	</a:t>
            </a:r>
            <a:r>
              <a:rPr sz="2200" spc="-10" dirty="0">
                <a:solidFill>
                  <a:srgbClr val="7E1F16"/>
                </a:solidFill>
                <a:latin typeface="Arial"/>
                <a:cs typeface="Arial"/>
              </a:rPr>
              <a:t>всеми	</a:t>
            </a:r>
            <a:r>
              <a:rPr sz="2200" dirty="0">
                <a:solidFill>
                  <a:srgbClr val="7E1F16"/>
                </a:solidFill>
                <a:latin typeface="Arial"/>
                <a:cs typeface="Arial"/>
              </a:rPr>
              <a:t>участниками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67510" algn="l"/>
                <a:tab pos="2268220" algn="l"/>
              </a:tabLst>
            </a:pPr>
            <a:r>
              <a:rPr sz="2200" spc="-5" dirty="0">
                <a:solidFill>
                  <a:srgbClr val="7E1F16"/>
                </a:solidFill>
                <a:latin typeface="Arial"/>
                <a:cs typeface="Arial"/>
              </a:rPr>
              <a:t>процесса	</a:t>
            </a: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10" dirty="0">
                <a:latin typeface="Arial"/>
                <a:cs typeface="Arial"/>
              </a:rPr>
              <a:t>обучающимися,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3429" y="4678756"/>
            <a:ext cx="24009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7E1F16"/>
                </a:solidFill>
                <a:latin typeface="Arial"/>
                <a:cs typeface="Arial"/>
              </a:rPr>
              <a:t>образовательного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51840" algn="l"/>
              </a:tabLst>
            </a:pPr>
            <a:r>
              <a:rPr sz="2200" spc="-5" dirty="0">
                <a:latin typeface="Arial"/>
                <a:cs typeface="Arial"/>
              </a:rPr>
              <a:t>их	</a:t>
            </a:r>
            <a:r>
              <a:rPr sz="2200" spc="-20" dirty="0">
                <a:latin typeface="Arial"/>
                <a:cs typeface="Arial"/>
              </a:rPr>
              <a:t>родителями,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1895" y="5349646"/>
            <a:ext cx="4064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Arial"/>
                <a:cs typeface="Arial"/>
              </a:rPr>
              <a:t>педагогическими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работниками.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4864" y="984580"/>
            <a:ext cx="720470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00090"/>
                </a:solidFill>
                <a:latin typeface="Constantia"/>
                <a:cs typeface="Constantia"/>
              </a:rPr>
              <a:t>Создание</a:t>
            </a:r>
            <a:endParaRPr sz="36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solidFill>
                  <a:srgbClr val="000090"/>
                </a:solidFill>
                <a:latin typeface="Constantia"/>
                <a:cs typeface="Constantia"/>
              </a:rPr>
              <a:t>«ресурсного</a:t>
            </a:r>
            <a:r>
              <a:rPr sz="3600" spc="-145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sz="3600" dirty="0">
                <a:solidFill>
                  <a:srgbClr val="000090"/>
                </a:solidFill>
                <a:latin typeface="Constantia"/>
                <a:cs typeface="Constantia"/>
              </a:rPr>
              <a:t>пространства»</a:t>
            </a:r>
            <a:endParaRPr sz="3600">
              <a:latin typeface="Constantia"/>
              <a:cs typeface="Constantia"/>
            </a:endParaRPr>
          </a:p>
          <a:p>
            <a:pPr marL="205740" marR="196850" algn="ctr">
              <a:lnSpc>
                <a:spcPct val="100000"/>
              </a:lnSpc>
            </a:pPr>
            <a:r>
              <a:rPr sz="3600" dirty="0">
                <a:solidFill>
                  <a:srgbClr val="000090"/>
                </a:solidFill>
                <a:latin typeface="Constantia"/>
                <a:cs typeface="Constantia"/>
              </a:rPr>
              <a:t>для </a:t>
            </a:r>
            <a:r>
              <a:rPr sz="3600" spc="-15" dirty="0">
                <a:solidFill>
                  <a:srgbClr val="000090"/>
                </a:solidFill>
                <a:latin typeface="Constantia"/>
                <a:cs typeface="Constantia"/>
              </a:rPr>
              <a:t>детей </a:t>
            </a:r>
            <a:r>
              <a:rPr sz="3600" dirty="0">
                <a:solidFill>
                  <a:srgbClr val="000090"/>
                </a:solidFill>
                <a:latin typeface="Constantia"/>
                <a:cs typeface="Constantia"/>
              </a:rPr>
              <a:t>с</a:t>
            </a:r>
            <a:r>
              <a:rPr sz="3600" spc="-480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sz="3600" spc="-5" dirty="0">
                <a:solidFill>
                  <a:srgbClr val="000090"/>
                </a:solidFill>
                <a:latin typeface="Constantia"/>
                <a:cs typeface="Constantia"/>
              </a:rPr>
              <a:t>ОВЗ/инвалидностью  </a:t>
            </a:r>
            <a:r>
              <a:rPr sz="3600" dirty="0">
                <a:solidFill>
                  <a:srgbClr val="000090"/>
                </a:solidFill>
                <a:latin typeface="Constantia"/>
                <a:cs typeface="Constantia"/>
              </a:rPr>
              <a:t>в </a:t>
            </a:r>
            <a:r>
              <a:rPr sz="3600" spc="-30" dirty="0">
                <a:solidFill>
                  <a:srgbClr val="000090"/>
                </a:solidFill>
                <a:latin typeface="Constantia"/>
                <a:cs typeface="Constantia"/>
              </a:rPr>
              <a:t>дошкольном</a:t>
            </a:r>
            <a:r>
              <a:rPr sz="3600" spc="-315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sz="3600" spc="-30" dirty="0">
                <a:solidFill>
                  <a:srgbClr val="000090"/>
                </a:solidFill>
                <a:latin typeface="Constantia"/>
                <a:cs typeface="Constantia"/>
              </a:rPr>
              <a:t>отделении</a:t>
            </a:r>
            <a:endParaRPr sz="3600">
              <a:latin typeface="Constantia"/>
              <a:cs typeface="Constanti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600" spc="-15" dirty="0">
                <a:solidFill>
                  <a:srgbClr val="000090"/>
                </a:solidFill>
                <a:latin typeface="Constantia"/>
                <a:cs typeface="Constantia"/>
              </a:rPr>
              <a:t>образовательной </a:t>
            </a:r>
            <a:r>
              <a:rPr sz="3600" spc="-10" dirty="0">
                <a:solidFill>
                  <a:srgbClr val="000090"/>
                </a:solidFill>
                <a:latin typeface="Constantia"/>
                <a:cs typeface="Constantia"/>
              </a:rPr>
              <a:t>организации</a:t>
            </a:r>
            <a:r>
              <a:rPr sz="3600" spc="-320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sz="3600" spc="-5" dirty="0">
                <a:solidFill>
                  <a:srgbClr val="000090"/>
                </a:solidFill>
                <a:latin typeface="Constantia"/>
                <a:cs typeface="Constantia"/>
              </a:rPr>
              <a:t>как  важное </a:t>
            </a:r>
            <a:r>
              <a:rPr sz="3600" spc="-25" dirty="0">
                <a:solidFill>
                  <a:srgbClr val="000090"/>
                </a:solidFill>
                <a:latin typeface="Constantia"/>
                <a:cs typeface="Constantia"/>
              </a:rPr>
              <a:t>условие </a:t>
            </a:r>
            <a:r>
              <a:rPr sz="3600" dirty="0">
                <a:solidFill>
                  <a:srgbClr val="000090"/>
                </a:solidFill>
                <a:latin typeface="Constantia"/>
                <a:cs typeface="Constantia"/>
              </a:rPr>
              <a:t>их </a:t>
            </a:r>
            <a:r>
              <a:rPr sz="3600" spc="-10" dirty="0">
                <a:solidFill>
                  <a:srgbClr val="000090"/>
                </a:solidFill>
                <a:latin typeface="Constantia"/>
                <a:cs typeface="Constantia"/>
              </a:rPr>
              <a:t>социализации  </a:t>
            </a:r>
            <a:r>
              <a:rPr sz="3600" dirty="0">
                <a:solidFill>
                  <a:srgbClr val="000090"/>
                </a:solidFill>
                <a:latin typeface="Constantia"/>
                <a:cs typeface="Constantia"/>
              </a:rPr>
              <a:t>и </a:t>
            </a:r>
            <a:r>
              <a:rPr sz="3600" spc="-25" dirty="0">
                <a:solidFill>
                  <a:srgbClr val="000090"/>
                </a:solidFill>
                <a:latin typeface="Constantia"/>
                <a:cs typeface="Constantia"/>
              </a:rPr>
              <a:t>успешного перехода</a:t>
            </a:r>
            <a:r>
              <a:rPr sz="3600" spc="-450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sz="3600" spc="-5" dirty="0">
                <a:solidFill>
                  <a:srgbClr val="000090"/>
                </a:solidFill>
                <a:latin typeface="Constantia"/>
                <a:cs typeface="Constantia"/>
              </a:rPr>
              <a:t>на</a:t>
            </a:r>
            <a:endParaRPr sz="3600">
              <a:latin typeface="Constantia"/>
              <a:cs typeface="Constantia"/>
            </a:endParaRPr>
          </a:p>
          <a:p>
            <a:pPr marR="2540" algn="ctr">
              <a:lnSpc>
                <a:spcPct val="100000"/>
              </a:lnSpc>
            </a:pPr>
            <a:r>
              <a:rPr sz="3600" spc="-35" dirty="0">
                <a:solidFill>
                  <a:srgbClr val="000090"/>
                </a:solidFill>
                <a:latin typeface="Constantia"/>
                <a:cs typeface="Constantia"/>
              </a:rPr>
              <a:t>школьный </a:t>
            </a:r>
            <a:r>
              <a:rPr sz="3600" spc="-5" dirty="0">
                <a:solidFill>
                  <a:srgbClr val="000090"/>
                </a:solidFill>
                <a:latin typeface="Constantia"/>
                <a:cs typeface="Constantia"/>
              </a:rPr>
              <a:t>уровень</a:t>
            </a:r>
            <a:r>
              <a:rPr sz="3600" spc="-335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sz="3600" spc="-5" dirty="0">
                <a:solidFill>
                  <a:srgbClr val="000090"/>
                </a:solidFill>
                <a:latin typeface="Constantia"/>
                <a:cs typeface="Constantia"/>
              </a:rPr>
              <a:t>образования.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125" y="764793"/>
            <a:ext cx="638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3255" marR="5080" indent="-1901189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latin typeface="Constantia"/>
                <a:cs typeface="Constantia"/>
              </a:rPr>
              <a:t>П</a:t>
            </a:r>
            <a:r>
              <a:rPr sz="4000" spc="-10" dirty="0">
                <a:latin typeface="Constantia"/>
                <a:cs typeface="Constantia"/>
              </a:rPr>
              <a:t>си</a:t>
            </a:r>
            <a:r>
              <a:rPr sz="4000" spc="-95" dirty="0">
                <a:latin typeface="Constantia"/>
                <a:cs typeface="Constantia"/>
              </a:rPr>
              <a:t>х</a:t>
            </a:r>
            <a:r>
              <a:rPr sz="4000" spc="-190" dirty="0">
                <a:latin typeface="Constantia"/>
                <a:cs typeface="Constantia"/>
              </a:rPr>
              <a:t>о</a:t>
            </a:r>
            <a:r>
              <a:rPr sz="4000" spc="-10" dirty="0">
                <a:latin typeface="Constantia"/>
                <a:cs typeface="Constantia"/>
              </a:rPr>
              <a:t>ло</a:t>
            </a:r>
            <a:r>
              <a:rPr sz="4000" spc="-105" dirty="0">
                <a:latin typeface="Constantia"/>
                <a:cs typeface="Constantia"/>
              </a:rPr>
              <a:t>г</a:t>
            </a:r>
            <a:r>
              <a:rPr sz="4000" dirty="0">
                <a:latin typeface="Constantia"/>
                <a:cs typeface="Constantia"/>
              </a:rPr>
              <a:t>о</a:t>
            </a:r>
            <a:r>
              <a:rPr sz="4000" spc="-5" dirty="0">
                <a:latin typeface="Constantia"/>
                <a:cs typeface="Constantia"/>
              </a:rPr>
              <a:t>-педа</a:t>
            </a:r>
            <a:r>
              <a:rPr sz="4000" spc="-90" dirty="0">
                <a:latin typeface="Constantia"/>
                <a:cs typeface="Constantia"/>
              </a:rPr>
              <a:t>г</a:t>
            </a:r>
            <a:r>
              <a:rPr sz="4000" spc="-5" dirty="0">
                <a:latin typeface="Constantia"/>
                <a:cs typeface="Constantia"/>
              </a:rPr>
              <a:t>огиче</a:t>
            </a:r>
            <a:r>
              <a:rPr sz="4000" spc="5" dirty="0">
                <a:latin typeface="Constantia"/>
                <a:cs typeface="Constantia"/>
              </a:rPr>
              <a:t>с</a:t>
            </a:r>
            <a:r>
              <a:rPr sz="4000" spc="-10" dirty="0">
                <a:latin typeface="Constantia"/>
                <a:cs typeface="Constantia"/>
              </a:rPr>
              <a:t>кий  </a:t>
            </a:r>
            <a:r>
              <a:rPr sz="4000" spc="-15" dirty="0">
                <a:latin typeface="Constantia"/>
                <a:cs typeface="Constantia"/>
              </a:rPr>
              <a:t>консилиум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720" marR="5715" indent="-274320">
              <a:lnSpc>
                <a:spcPct val="80000"/>
              </a:lnSpc>
              <a:spcBef>
                <a:spcPts val="585"/>
              </a:spcBef>
              <a:tabLst>
                <a:tab pos="299720" algn="l"/>
                <a:tab pos="1906905" algn="l"/>
                <a:tab pos="3903345" algn="l"/>
                <a:tab pos="5168265" algn="l"/>
              </a:tabLst>
            </a:pPr>
            <a:r>
              <a:rPr sz="1700" i="1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pc="-5" dirty="0">
                <a:solidFill>
                  <a:srgbClr val="800000"/>
                </a:solidFill>
              </a:rPr>
              <a:t>С</a:t>
            </a:r>
            <a:r>
              <a:rPr spc="-20" dirty="0">
                <a:solidFill>
                  <a:srgbClr val="800000"/>
                </a:solidFill>
              </a:rPr>
              <a:t>о</a:t>
            </a:r>
            <a:r>
              <a:rPr spc="-45" dirty="0">
                <a:solidFill>
                  <a:srgbClr val="800000"/>
                </a:solidFill>
              </a:rPr>
              <a:t>з</a:t>
            </a:r>
            <a:r>
              <a:rPr spc="-5" dirty="0">
                <a:solidFill>
                  <a:srgbClr val="800000"/>
                </a:solidFill>
              </a:rPr>
              <a:t>д</a:t>
            </a:r>
            <a:r>
              <a:rPr spc="-15" dirty="0">
                <a:solidFill>
                  <a:srgbClr val="800000"/>
                </a:solidFill>
              </a:rPr>
              <a:t>а</a:t>
            </a:r>
            <a:r>
              <a:rPr spc="-5" dirty="0">
                <a:solidFill>
                  <a:srgbClr val="800000"/>
                </a:solidFill>
              </a:rPr>
              <a:t>н</a:t>
            </a:r>
            <a:r>
              <a:rPr spc="-10" dirty="0">
                <a:solidFill>
                  <a:srgbClr val="800000"/>
                </a:solidFill>
              </a:rPr>
              <a:t>и</a:t>
            </a:r>
            <a:r>
              <a:rPr dirty="0">
                <a:solidFill>
                  <a:srgbClr val="800000"/>
                </a:solidFill>
              </a:rPr>
              <a:t>е	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п</a:t>
            </a:r>
            <a:r>
              <a:rPr b="1" spc="-25" dirty="0">
                <a:solidFill>
                  <a:srgbClr val="800000"/>
                </a:solidFill>
                <a:latin typeface="Arial"/>
                <a:cs typeface="Arial"/>
              </a:rPr>
              <a:t>о</a:t>
            </a:r>
            <a:r>
              <a:rPr b="1" spc="10" dirty="0">
                <a:solidFill>
                  <a:srgbClr val="800000"/>
                </a:solidFill>
                <a:latin typeface="Arial"/>
                <a:cs typeface="Arial"/>
              </a:rPr>
              <a:t>с</a:t>
            </a:r>
            <a:r>
              <a:rPr b="1" spc="-60" dirty="0">
                <a:solidFill>
                  <a:srgbClr val="800000"/>
                </a:solidFill>
                <a:latin typeface="Arial"/>
                <a:cs typeface="Arial"/>
              </a:rPr>
              <a:t>т</a:t>
            </a:r>
            <a:r>
              <a:rPr b="1" spc="-25" dirty="0">
                <a:solidFill>
                  <a:srgbClr val="800000"/>
                </a:solidFill>
                <a:latin typeface="Arial"/>
                <a:cs typeface="Arial"/>
              </a:rPr>
              <a:t>о</a:t>
            </a:r>
            <a:r>
              <a:rPr b="1" spc="-5" dirty="0">
                <a:solidFill>
                  <a:srgbClr val="800000"/>
                </a:solidFill>
                <a:latin typeface="Arial"/>
                <a:cs typeface="Arial"/>
              </a:rPr>
              <a:t>янны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х	</a:t>
            </a:r>
            <a:r>
              <a:rPr dirty="0">
                <a:solidFill>
                  <a:srgbClr val="800000"/>
                </a:solidFill>
              </a:rPr>
              <a:t>бр</a:t>
            </a:r>
            <a:r>
              <a:rPr spc="-10" dirty="0">
                <a:solidFill>
                  <a:srgbClr val="800000"/>
                </a:solidFill>
              </a:rPr>
              <a:t>и</a:t>
            </a:r>
            <a:r>
              <a:rPr spc="-60" dirty="0">
                <a:solidFill>
                  <a:srgbClr val="800000"/>
                </a:solidFill>
              </a:rPr>
              <a:t>г</a:t>
            </a:r>
            <a:r>
              <a:rPr spc="-5" dirty="0">
                <a:solidFill>
                  <a:srgbClr val="800000"/>
                </a:solidFill>
              </a:rPr>
              <a:t>а</a:t>
            </a:r>
            <a:r>
              <a:rPr dirty="0">
                <a:solidFill>
                  <a:srgbClr val="800000"/>
                </a:solidFill>
              </a:rPr>
              <a:t>д	спец</a:t>
            </a:r>
            <a:r>
              <a:rPr spc="-10" dirty="0">
                <a:solidFill>
                  <a:srgbClr val="800000"/>
                </a:solidFill>
              </a:rPr>
              <a:t>и</a:t>
            </a:r>
            <a:r>
              <a:rPr spc="-5" dirty="0">
                <a:solidFill>
                  <a:srgbClr val="800000"/>
                </a:solidFill>
              </a:rPr>
              <a:t>ал</a:t>
            </a:r>
            <a:r>
              <a:rPr spc="-10" dirty="0">
                <a:solidFill>
                  <a:srgbClr val="800000"/>
                </a:solidFill>
              </a:rPr>
              <a:t>и</a:t>
            </a:r>
            <a:r>
              <a:rPr dirty="0">
                <a:solidFill>
                  <a:srgbClr val="800000"/>
                </a:solidFill>
              </a:rPr>
              <a:t>с</a:t>
            </a:r>
            <a:r>
              <a:rPr spc="-40" dirty="0">
                <a:solidFill>
                  <a:srgbClr val="800000"/>
                </a:solidFill>
              </a:rPr>
              <a:t>т</a:t>
            </a:r>
            <a:r>
              <a:rPr spc="-5" dirty="0">
                <a:solidFill>
                  <a:srgbClr val="800000"/>
                </a:solidFill>
              </a:rPr>
              <a:t>ов  </a:t>
            </a:r>
            <a:r>
              <a:rPr spc="-30" dirty="0"/>
              <a:t>(психолог, </a:t>
            </a:r>
            <a:r>
              <a:rPr spc="-15" dirty="0"/>
              <a:t>логопед, </a:t>
            </a:r>
            <a:r>
              <a:rPr spc="-30" dirty="0"/>
              <a:t>дефектолог,</a:t>
            </a:r>
            <a:r>
              <a:rPr dirty="0"/>
              <a:t> </a:t>
            </a:r>
            <a:r>
              <a:rPr spc="-20" dirty="0"/>
              <a:t>воспитатель/педагог);</a:t>
            </a:r>
            <a:endParaRPr sz="1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299720" marR="5080" indent="-274320">
              <a:lnSpc>
                <a:spcPts val="1920"/>
              </a:lnSpc>
              <a:tabLst>
                <a:tab pos="299720" algn="l"/>
                <a:tab pos="3385185" algn="l"/>
                <a:tab pos="4987290" algn="l"/>
              </a:tabLst>
            </a:pPr>
            <a:r>
              <a:rPr sz="1700" i="1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Пре</a:t>
            </a:r>
            <a:r>
              <a:rPr b="1" spc="-35" dirty="0">
                <a:solidFill>
                  <a:srgbClr val="800000"/>
                </a:solidFill>
                <a:latin typeface="Arial"/>
                <a:cs typeface="Arial"/>
              </a:rPr>
              <a:t>е</a:t>
            </a:r>
            <a:r>
              <a:rPr b="1" spc="-30" dirty="0">
                <a:solidFill>
                  <a:srgbClr val="800000"/>
                </a:solidFill>
                <a:latin typeface="Arial"/>
                <a:cs typeface="Arial"/>
              </a:rPr>
              <a:t>м</a:t>
            </a:r>
            <a:r>
              <a:rPr b="1" spc="10" dirty="0">
                <a:solidFill>
                  <a:srgbClr val="800000"/>
                </a:solidFill>
                <a:latin typeface="Arial"/>
                <a:cs typeface="Arial"/>
              </a:rPr>
              <a:t>с</a:t>
            </a:r>
            <a:r>
              <a:rPr b="1" spc="-35" dirty="0">
                <a:solidFill>
                  <a:srgbClr val="800000"/>
                </a:solidFill>
                <a:latin typeface="Arial"/>
                <a:cs typeface="Arial"/>
              </a:rPr>
              <a:t>т</a:t>
            </a:r>
            <a:r>
              <a:rPr b="1" spc="-20" dirty="0">
                <a:solidFill>
                  <a:srgbClr val="800000"/>
                </a:solidFill>
                <a:latin typeface="Arial"/>
                <a:cs typeface="Arial"/>
              </a:rPr>
              <a:t>в</a:t>
            </a:r>
            <a:r>
              <a:rPr b="1" spc="-5" dirty="0">
                <a:solidFill>
                  <a:srgbClr val="800000"/>
                </a:solidFill>
                <a:latin typeface="Arial"/>
                <a:cs typeface="Arial"/>
              </a:rPr>
              <a:t>е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н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н</a:t>
            </a:r>
            <a:r>
              <a:rPr b="1" spc="-25" dirty="0">
                <a:solidFill>
                  <a:srgbClr val="800000"/>
                </a:solidFill>
                <a:latin typeface="Arial"/>
                <a:cs typeface="Arial"/>
              </a:rPr>
              <a:t>о</a:t>
            </a:r>
            <a:r>
              <a:rPr b="1" spc="10" dirty="0">
                <a:solidFill>
                  <a:srgbClr val="800000"/>
                </a:solidFill>
                <a:latin typeface="Arial"/>
                <a:cs typeface="Arial"/>
              </a:rPr>
              <a:t>с</a:t>
            </a:r>
            <a:r>
              <a:rPr b="1" spc="-35" dirty="0">
                <a:solidFill>
                  <a:srgbClr val="80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ь	</a:t>
            </a:r>
            <a:r>
              <a:rPr dirty="0"/>
              <a:t>м</a:t>
            </a:r>
            <a:r>
              <a:rPr spc="-20" dirty="0"/>
              <a:t>е</a:t>
            </a:r>
            <a:r>
              <a:rPr dirty="0"/>
              <a:t>ж</a:t>
            </a:r>
            <a:r>
              <a:rPr spc="-15" dirty="0"/>
              <a:t>д</a:t>
            </a:r>
            <a:r>
              <a:rPr dirty="0"/>
              <a:t>у	специал</a:t>
            </a:r>
            <a:r>
              <a:rPr spc="-20" dirty="0"/>
              <a:t>и</a:t>
            </a:r>
            <a:r>
              <a:rPr dirty="0"/>
              <a:t>с</a:t>
            </a:r>
            <a:r>
              <a:rPr spc="-25" dirty="0"/>
              <a:t>т</a:t>
            </a:r>
            <a:r>
              <a:rPr spc="-5" dirty="0"/>
              <a:t>а</a:t>
            </a:r>
            <a:r>
              <a:rPr spc="-10" dirty="0"/>
              <a:t>м</a:t>
            </a:r>
            <a:r>
              <a:rPr dirty="0"/>
              <a:t>и  </a:t>
            </a:r>
            <a:r>
              <a:rPr spc="-10" dirty="0"/>
              <a:t>дошкольного </a:t>
            </a:r>
            <a:r>
              <a:rPr dirty="0"/>
              <a:t>и </a:t>
            </a:r>
            <a:r>
              <a:rPr spc="-15" dirty="0"/>
              <a:t>школьного</a:t>
            </a:r>
            <a:r>
              <a:rPr spc="-75" dirty="0"/>
              <a:t> </a:t>
            </a:r>
            <a:r>
              <a:rPr spc="-25" dirty="0"/>
              <a:t>отделений:</a:t>
            </a:r>
            <a:endParaRPr sz="1700">
              <a:latin typeface="Arial"/>
              <a:cs typeface="Arial"/>
            </a:endParaRPr>
          </a:p>
          <a:p>
            <a:pPr marL="237490" indent="-212090">
              <a:lnSpc>
                <a:spcPct val="100000"/>
              </a:lnSpc>
              <a:spcBef>
                <a:spcPts val="15"/>
              </a:spcBef>
              <a:buChar char="–"/>
              <a:tabLst>
                <a:tab pos="238125" algn="l"/>
              </a:tabLst>
            </a:pPr>
            <a:r>
              <a:rPr spc="-10" dirty="0"/>
              <a:t>передача/ознакомление </a:t>
            </a:r>
            <a:r>
              <a:rPr dirty="0"/>
              <a:t>с </a:t>
            </a:r>
            <a:r>
              <a:rPr spc="-5" dirty="0"/>
              <a:t>комплектом</a:t>
            </a:r>
            <a:r>
              <a:rPr spc="-45" dirty="0"/>
              <a:t> </a:t>
            </a:r>
            <a:r>
              <a:rPr spc="-5" dirty="0"/>
              <a:t>документов;</a:t>
            </a:r>
          </a:p>
          <a:p>
            <a:pPr marL="237490" indent="-212090">
              <a:lnSpc>
                <a:spcPct val="100000"/>
              </a:lnSpc>
              <a:buChar char="–"/>
              <a:tabLst>
                <a:tab pos="238125" algn="l"/>
              </a:tabLst>
            </a:pPr>
            <a:r>
              <a:rPr spc="-25" dirty="0"/>
              <a:t>методы </a:t>
            </a:r>
            <a:r>
              <a:rPr dirty="0"/>
              <a:t>и </a:t>
            </a:r>
            <a:r>
              <a:rPr spc="-20" dirty="0"/>
              <a:t>методики </a:t>
            </a:r>
            <a:r>
              <a:rPr spc="-10" dirty="0"/>
              <a:t>работы </a:t>
            </a:r>
            <a:r>
              <a:rPr dirty="0"/>
              <a:t>с</a:t>
            </a:r>
            <a:r>
              <a:rPr spc="-35" dirty="0"/>
              <a:t> </a:t>
            </a:r>
            <a:r>
              <a:rPr dirty="0"/>
              <a:t>семьей;</a:t>
            </a:r>
          </a:p>
          <a:p>
            <a:pPr marL="322580" indent="-297180">
              <a:lnSpc>
                <a:spcPts val="2160"/>
              </a:lnSpc>
              <a:buChar char="–"/>
              <a:tabLst>
                <a:tab pos="322580" algn="l"/>
                <a:tab pos="323215" algn="l"/>
                <a:tab pos="3569335" algn="l"/>
                <a:tab pos="5566410" algn="l"/>
                <a:tab pos="6682105" algn="l"/>
              </a:tabLst>
            </a:pPr>
            <a:r>
              <a:rPr spc="-5" dirty="0"/>
              <a:t>п</a:t>
            </a:r>
            <a:r>
              <a:rPr dirty="0"/>
              <a:t>си</a:t>
            </a:r>
            <a:r>
              <a:rPr spc="-30" dirty="0"/>
              <a:t>х</a:t>
            </a:r>
            <a:r>
              <a:rPr spc="-50" dirty="0"/>
              <a:t>о</a:t>
            </a:r>
            <a:r>
              <a:rPr spc="15" dirty="0"/>
              <a:t>л</a:t>
            </a:r>
            <a:r>
              <a:rPr spc="-5" dirty="0"/>
              <a:t>о</a:t>
            </a:r>
            <a:r>
              <a:rPr spc="-50" dirty="0"/>
              <a:t>г</a:t>
            </a:r>
            <a:r>
              <a:rPr spc="-5" dirty="0"/>
              <a:t>о</a:t>
            </a:r>
            <a:r>
              <a:rPr dirty="0"/>
              <a:t>-</a:t>
            </a:r>
            <a:r>
              <a:rPr spc="-5" dirty="0"/>
              <a:t>п</a:t>
            </a:r>
            <a:r>
              <a:rPr spc="-50" dirty="0"/>
              <a:t>е</a:t>
            </a:r>
            <a:r>
              <a:rPr spc="-5" dirty="0"/>
              <a:t>да</a:t>
            </a:r>
            <a:r>
              <a:rPr spc="-55" dirty="0"/>
              <a:t>г</a:t>
            </a:r>
            <a:r>
              <a:rPr spc="-15" dirty="0"/>
              <a:t>о</a:t>
            </a:r>
            <a:r>
              <a:rPr dirty="0"/>
              <a:t>г</a:t>
            </a:r>
            <a:r>
              <a:rPr spc="-20" dirty="0"/>
              <a:t>и</a:t>
            </a:r>
            <a:r>
              <a:rPr dirty="0"/>
              <a:t>чес</a:t>
            </a:r>
            <a:r>
              <a:rPr spc="40" dirty="0"/>
              <a:t>к</a:t>
            </a:r>
            <a:r>
              <a:rPr spc="-5" dirty="0"/>
              <a:t>а</a:t>
            </a:r>
            <a:r>
              <a:rPr dirty="0"/>
              <a:t>я	</a:t>
            </a:r>
            <a:r>
              <a:rPr spc="-35" dirty="0"/>
              <a:t>х</a:t>
            </a:r>
            <a:r>
              <a:rPr spc="-5" dirty="0"/>
              <a:t>ара</a:t>
            </a:r>
            <a:r>
              <a:rPr spc="25" dirty="0"/>
              <a:t>к</a:t>
            </a:r>
            <a:r>
              <a:rPr spc="-35" dirty="0"/>
              <a:t>т</a:t>
            </a:r>
            <a:r>
              <a:rPr spc="-15" dirty="0"/>
              <a:t>е</a:t>
            </a:r>
            <a:r>
              <a:rPr spc="-5" dirty="0"/>
              <a:t>рис</a:t>
            </a:r>
            <a:r>
              <a:rPr spc="-15" dirty="0"/>
              <a:t>т</a:t>
            </a:r>
            <a:r>
              <a:rPr dirty="0"/>
              <a:t>и</a:t>
            </a:r>
            <a:r>
              <a:rPr spc="40" dirty="0"/>
              <a:t>к</a:t>
            </a:r>
            <a:r>
              <a:rPr dirty="0"/>
              <a:t>а	</a:t>
            </a:r>
            <a:r>
              <a:rPr spc="-5" dirty="0"/>
              <a:t>р</a:t>
            </a:r>
            <a:r>
              <a:rPr spc="-25" dirty="0"/>
              <a:t>е</a:t>
            </a:r>
            <a:r>
              <a:rPr spc="-35" dirty="0"/>
              <a:t>б</a:t>
            </a:r>
            <a:r>
              <a:rPr spc="-5" dirty="0"/>
              <a:t>ен</a:t>
            </a:r>
            <a:r>
              <a:rPr spc="40" dirty="0"/>
              <a:t>к</a:t>
            </a:r>
            <a:r>
              <a:rPr dirty="0"/>
              <a:t>а	с</a:t>
            </a:r>
          </a:p>
          <a:p>
            <a:pPr marL="26034">
              <a:lnSpc>
                <a:spcPts val="2160"/>
              </a:lnSpc>
            </a:pPr>
            <a:r>
              <a:rPr spc="-20" dirty="0"/>
              <a:t>ОВЗ;</a:t>
            </a:r>
          </a:p>
          <a:p>
            <a:pPr marL="237490" indent="-212090">
              <a:lnSpc>
                <a:spcPct val="100000"/>
              </a:lnSpc>
              <a:spcBef>
                <a:spcPts val="5"/>
              </a:spcBef>
              <a:buChar char="–"/>
              <a:tabLst>
                <a:tab pos="238125" algn="l"/>
              </a:tabLst>
            </a:pPr>
            <a:r>
              <a:rPr dirty="0"/>
              <a:t>программы коррекции и</a:t>
            </a:r>
            <a:r>
              <a:rPr spc="-90" dirty="0"/>
              <a:t> </a:t>
            </a:r>
            <a:r>
              <a:rPr spc="-5" dirty="0"/>
              <a:t>развития;</a:t>
            </a:r>
          </a:p>
          <a:p>
            <a:pPr marL="237490" indent="-212090">
              <a:lnSpc>
                <a:spcPct val="100000"/>
              </a:lnSpc>
              <a:buChar char="–"/>
              <a:tabLst>
                <a:tab pos="238125" algn="l"/>
              </a:tabLst>
            </a:pPr>
            <a:r>
              <a:rPr spc="-5" dirty="0"/>
              <a:t>рекомендации по </a:t>
            </a:r>
            <a:r>
              <a:rPr dirty="0"/>
              <a:t>дальнейшей</a:t>
            </a:r>
            <a:r>
              <a:rPr spc="-95" dirty="0"/>
              <a:t> </a:t>
            </a:r>
            <a:r>
              <a:rPr spc="-15" dirty="0"/>
              <a:t>работе.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9976" y="1034541"/>
            <a:ext cx="2936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latin typeface="Constantia"/>
                <a:cs typeface="Constantia"/>
              </a:rPr>
              <a:t>Пожелания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2033" y="2145283"/>
            <a:ext cx="6038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85" algn="l"/>
                <a:tab pos="977265" algn="l"/>
                <a:tab pos="2680970" algn="l"/>
                <a:tab pos="3023870" algn="l"/>
                <a:tab pos="4716145" algn="l"/>
              </a:tabLst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z="2200" spc="-10" dirty="0">
                <a:latin typeface="Arial"/>
                <a:cs typeface="Arial"/>
              </a:rPr>
              <a:t>Для	</a:t>
            </a:r>
            <a:r>
              <a:rPr sz="2200" spc="-5" dirty="0">
                <a:latin typeface="Arial"/>
                <a:cs typeface="Arial"/>
              </a:rPr>
              <a:t>сохранения	и	укрепления	</a:t>
            </a:r>
            <a:r>
              <a:rPr sz="2200" spc="-10" dirty="0">
                <a:latin typeface="Arial"/>
                <a:cs typeface="Arial"/>
              </a:rPr>
              <a:t>кадрового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9563" y="2480563"/>
            <a:ext cx="12928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95"/>
              </a:spcBef>
            </a:pPr>
            <a:r>
              <a:rPr sz="2200" spc="-120" dirty="0">
                <a:latin typeface="Arial"/>
                <a:cs typeface="Arial"/>
              </a:rPr>
              <a:t>ОУ,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40460" algn="l"/>
              </a:tabLst>
            </a:pPr>
            <a:r>
              <a:rPr sz="2200" spc="-10" dirty="0">
                <a:latin typeface="Arial"/>
                <a:cs typeface="Arial"/>
              </a:rPr>
              <a:t>д</a:t>
            </a:r>
            <a:r>
              <a:rPr sz="2200" spc="-75" dirty="0">
                <a:latin typeface="Arial"/>
                <a:cs typeface="Arial"/>
              </a:rPr>
              <a:t>е</a:t>
            </a:r>
            <a:r>
              <a:rPr sz="2200" spc="-30" dirty="0">
                <a:latin typeface="Arial"/>
                <a:cs typeface="Arial"/>
              </a:rPr>
              <a:t>т</a:t>
            </a:r>
            <a:r>
              <a:rPr sz="2200" spc="-10" dirty="0">
                <a:latin typeface="Arial"/>
                <a:cs typeface="Arial"/>
              </a:rPr>
              <a:t>е</a:t>
            </a:r>
            <a:r>
              <a:rPr sz="2200" spc="-5" dirty="0">
                <a:latin typeface="Arial"/>
                <a:cs typeface="Arial"/>
              </a:rPr>
              <a:t>й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с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7992" y="2480563"/>
            <a:ext cx="23018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о</a:t>
            </a:r>
            <a:r>
              <a:rPr sz="2200" dirty="0">
                <a:latin typeface="Arial"/>
                <a:cs typeface="Arial"/>
              </a:rPr>
              <a:t>с</a:t>
            </a:r>
            <a:r>
              <a:rPr sz="2200" spc="-5" dirty="0">
                <a:latin typeface="Arial"/>
                <a:cs typeface="Arial"/>
              </a:rPr>
              <a:t>у</a:t>
            </a:r>
            <a:r>
              <a:rPr sz="2200" spc="-35" dirty="0">
                <a:latin typeface="Arial"/>
                <a:cs typeface="Arial"/>
              </a:rPr>
              <a:t>щ</a:t>
            </a:r>
            <a:r>
              <a:rPr sz="2200" spc="-10" dirty="0">
                <a:latin typeface="Arial"/>
                <a:cs typeface="Arial"/>
              </a:rPr>
              <a:t>е</a:t>
            </a:r>
            <a:r>
              <a:rPr sz="2200" dirty="0">
                <a:latin typeface="Arial"/>
                <a:cs typeface="Arial"/>
              </a:rPr>
              <a:t>с</a:t>
            </a:r>
            <a:r>
              <a:rPr sz="2200" spc="-5" dirty="0">
                <a:latin typeface="Arial"/>
                <a:cs typeface="Arial"/>
              </a:rPr>
              <a:t>т</a:t>
            </a:r>
            <a:r>
              <a:rPr sz="2200" spc="-55" dirty="0">
                <a:latin typeface="Arial"/>
                <a:cs typeface="Arial"/>
              </a:rPr>
              <a:t>в</a:t>
            </a:r>
            <a:r>
              <a:rPr sz="2200" spc="-10" dirty="0">
                <a:latin typeface="Arial"/>
                <a:cs typeface="Arial"/>
              </a:rPr>
              <a:t>л</a:t>
            </a:r>
            <a:r>
              <a:rPr sz="2200" dirty="0">
                <a:latin typeface="Arial"/>
                <a:cs typeface="Arial"/>
              </a:rPr>
              <a:t>я</a:t>
            </a:r>
            <a:r>
              <a:rPr sz="2200" spc="-5" dirty="0">
                <a:latin typeface="Arial"/>
                <a:cs typeface="Arial"/>
              </a:rPr>
              <a:t>ющ</a:t>
            </a:r>
            <a:r>
              <a:rPr sz="2200" dirty="0">
                <a:latin typeface="Arial"/>
                <a:cs typeface="Arial"/>
              </a:rPr>
              <a:t>и</a:t>
            </a:r>
            <a:r>
              <a:rPr sz="2200" spc="-5" dirty="0">
                <a:latin typeface="Arial"/>
                <a:cs typeface="Arial"/>
              </a:rPr>
              <a:t>х  </a:t>
            </a:r>
            <a:r>
              <a:rPr sz="2200" spc="-10" dirty="0">
                <a:latin typeface="Arial"/>
                <a:cs typeface="Arial"/>
              </a:rPr>
              <a:t>ог</a:t>
            </a:r>
            <a:r>
              <a:rPr sz="2200" dirty="0">
                <a:latin typeface="Arial"/>
                <a:cs typeface="Arial"/>
              </a:rPr>
              <a:t>р</a:t>
            </a:r>
            <a:r>
              <a:rPr sz="2200" spc="-10" dirty="0">
                <a:latin typeface="Arial"/>
                <a:cs typeface="Arial"/>
              </a:rPr>
              <a:t>аниченны</a:t>
            </a:r>
            <a:r>
              <a:rPr sz="2200" spc="5" dirty="0">
                <a:latin typeface="Arial"/>
                <a:cs typeface="Arial"/>
              </a:rPr>
              <a:t>м</a:t>
            </a:r>
            <a:r>
              <a:rPr sz="2200" spc="-5" dirty="0"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354" y="2480563"/>
            <a:ext cx="20593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Arial"/>
                <a:cs typeface="Arial"/>
              </a:rPr>
              <a:t>потенциала  </a:t>
            </a:r>
            <a:r>
              <a:rPr sz="2200" spc="-10" dirty="0">
                <a:latin typeface="Arial"/>
                <a:cs typeface="Arial"/>
              </a:rPr>
              <a:t>образование  </a:t>
            </a:r>
            <a:r>
              <a:rPr sz="2200" spc="-35" dirty="0">
                <a:latin typeface="Arial"/>
                <a:cs typeface="Arial"/>
              </a:rPr>
              <a:t>в</a:t>
            </a:r>
            <a:r>
              <a:rPr sz="2200" spc="-30" dirty="0">
                <a:latin typeface="Arial"/>
                <a:cs typeface="Arial"/>
              </a:rPr>
              <a:t>о</a:t>
            </a:r>
            <a:r>
              <a:rPr sz="2200" spc="-10" dirty="0">
                <a:latin typeface="Arial"/>
                <a:cs typeface="Arial"/>
              </a:rPr>
              <a:t>змо</a:t>
            </a:r>
            <a:r>
              <a:rPr sz="2200" spc="-20" dirty="0">
                <a:latin typeface="Arial"/>
                <a:cs typeface="Arial"/>
              </a:rPr>
              <a:t>ж</a:t>
            </a:r>
            <a:r>
              <a:rPr sz="2200" spc="-10" dirty="0">
                <a:latin typeface="Arial"/>
                <a:cs typeface="Arial"/>
              </a:rPr>
              <a:t>но</a:t>
            </a:r>
            <a:r>
              <a:rPr sz="2200" dirty="0">
                <a:latin typeface="Arial"/>
                <a:cs typeface="Arial"/>
              </a:rPr>
              <a:t>с</a:t>
            </a:r>
            <a:r>
              <a:rPr sz="2200" spc="5" dirty="0">
                <a:latin typeface="Arial"/>
                <a:cs typeface="Arial"/>
              </a:rPr>
              <a:t>т</a:t>
            </a:r>
            <a:r>
              <a:rPr sz="2200" spc="-5" dirty="0">
                <a:latin typeface="Arial"/>
                <a:cs typeface="Arial"/>
              </a:rPr>
              <a:t>ями  разработка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1127" y="3151123"/>
            <a:ext cx="13893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здоровья,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мер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8033" y="3151123"/>
            <a:ext cx="19824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н</a:t>
            </a:r>
            <a:r>
              <a:rPr sz="2200" spc="5" dirty="0">
                <a:latin typeface="Arial"/>
                <a:cs typeface="Arial"/>
              </a:rPr>
              <a:t>е</a:t>
            </a:r>
            <a:r>
              <a:rPr sz="2200" spc="-10" dirty="0">
                <a:latin typeface="Arial"/>
                <a:cs typeface="Arial"/>
              </a:rPr>
              <a:t>о</a:t>
            </a:r>
            <a:r>
              <a:rPr sz="2200" spc="-75" dirty="0">
                <a:latin typeface="Arial"/>
                <a:cs typeface="Arial"/>
              </a:rPr>
              <a:t>б</a:t>
            </a:r>
            <a:r>
              <a:rPr sz="2200" spc="-40" dirty="0">
                <a:latin typeface="Arial"/>
                <a:cs typeface="Arial"/>
              </a:rPr>
              <a:t>х</a:t>
            </a:r>
            <a:r>
              <a:rPr sz="2200" spc="-50" dirty="0">
                <a:latin typeface="Arial"/>
                <a:cs typeface="Arial"/>
              </a:rPr>
              <a:t>о</a:t>
            </a:r>
            <a:r>
              <a:rPr sz="2200" spc="-10" dirty="0">
                <a:latin typeface="Arial"/>
                <a:cs typeface="Arial"/>
              </a:rPr>
              <a:t>ди</a:t>
            </a:r>
            <a:r>
              <a:rPr sz="2200" dirty="0">
                <a:latin typeface="Arial"/>
                <a:cs typeface="Arial"/>
              </a:rPr>
              <a:t>м</a:t>
            </a:r>
            <a:r>
              <a:rPr sz="2200" spc="-5" dirty="0">
                <a:latin typeface="Arial"/>
                <a:cs typeface="Arial"/>
              </a:rPr>
              <a:t>а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м</a:t>
            </a:r>
            <a:r>
              <a:rPr sz="2200" spc="-55" dirty="0">
                <a:latin typeface="Arial"/>
                <a:cs typeface="Arial"/>
              </a:rPr>
              <a:t>а</a:t>
            </a:r>
            <a:r>
              <a:rPr sz="2200" spc="-30" dirty="0">
                <a:latin typeface="Arial"/>
                <a:cs typeface="Arial"/>
              </a:rPr>
              <a:t>т</a:t>
            </a:r>
            <a:r>
              <a:rPr sz="2200" spc="-10" dirty="0">
                <a:latin typeface="Arial"/>
                <a:cs typeface="Arial"/>
              </a:rPr>
              <a:t>ериально</a:t>
            </a:r>
            <a:r>
              <a:rPr sz="2200" spc="-55" dirty="0">
                <a:latin typeface="Arial"/>
                <a:cs typeface="Arial"/>
              </a:rPr>
              <a:t>г</a:t>
            </a:r>
            <a:r>
              <a:rPr sz="2200" spc="-5" dirty="0">
                <a:latin typeface="Arial"/>
                <a:cs typeface="Arial"/>
              </a:rPr>
              <a:t>о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6354" y="3821938"/>
            <a:ext cx="57651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17115" algn="l"/>
                <a:tab pos="4262120" algn="l"/>
              </a:tabLst>
            </a:pPr>
            <a:r>
              <a:rPr sz="2200" spc="-5" dirty="0">
                <a:latin typeface="Arial"/>
                <a:cs typeface="Arial"/>
              </a:rPr>
              <a:t>с</a:t>
            </a:r>
            <a:r>
              <a:rPr sz="2200" dirty="0">
                <a:latin typeface="Arial"/>
                <a:cs typeface="Arial"/>
              </a:rPr>
              <a:t>т</a:t>
            </a:r>
            <a:r>
              <a:rPr sz="2200" spc="-5" dirty="0">
                <a:latin typeface="Arial"/>
                <a:cs typeface="Arial"/>
              </a:rPr>
              <a:t>и</a:t>
            </a:r>
            <a:r>
              <a:rPr sz="2200" spc="15" dirty="0">
                <a:latin typeface="Arial"/>
                <a:cs typeface="Arial"/>
              </a:rPr>
              <a:t>м</a:t>
            </a:r>
            <a:r>
              <a:rPr sz="2200" spc="-60" dirty="0">
                <a:latin typeface="Arial"/>
                <a:cs typeface="Arial"/>
              </a:rPr>
              <a:t>у</a:t>
            </a:r>
            <a:r>
              <a:rPr sz="2200" spc="-10" dirty="0">
                <a:latin typeface="Arial"/>
                <a:cs typeface="Arial"/>
              </a:rPr>
              <a:t>лир</a:t>
            </a:r>
            <a:r>
              <a:rPr sz="2200" spc="5" dirty="0">
                <a:latin typeface="Arial"/>
                <a:cs typeface="Arial"/>
              </a:rPr>
              <a:t>о</a:t>
            </a:r>
            <a:r>
              <a:rPr sz="2200" spc="-20" dirty="0">
                <a:latin typeface="Arial"/>
                <a:cs typeface="Arial"/>
              </a:rPr>
              <a:t>в</a:t>
            </a:r>
            <a:r>
              <a:rPr sz="2200" spc="-10" dirty="0">
                <a:latin typeface="Arial"/>
                <a:cs typeface="Arial"/>
              </a:rPr>
              <a:t>ани</a:t>
            </a:r>
            <a:r>
              <a:rPr sz="2200" spc="-5" dirty="0">
                <a:latin typeface="Arial"/>
                <a:cs typeface="Arial"/>
              </a:rPr>
              <a:t>я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д</a:t>
            </a:r>
            <a:r>
              <a:rPr sz="2200" spc="-5" dirty="0">
                <a:latin typeface="Arial"/>
                <a:cs typeface="Arial"/>
              </a:rPr>
              <a:t>ея</a:t>
            </a:r>
            <a:r>
              <a:rPr sz="2200" spc="-30" dirty="0">
                <a:latin typeface="Arial"/>
                <a:cs typeface="Arial"/>
              </a:rPr>
              <a:t>т</a:t>
            </a:r>
            <a:r>
              <a:rPr sz="2200" spc="-65" dirty="0">
                <a:latin typeface="Arial"/>
                <a:cs typeface="Arial"/>
              </a:rPr>
              <a:t>е</a:t>
            </a:r>
            <a:r>
              <a:rPr sz="2200" spc="-10" dirty="0">
                <a:latin typeface="Arial"/>
                <a:cs typeface="Arial"/>
              </a:rPr>
              <a:t>льно</a:t>
            </a:r>
            <a:r>
              <a:rPr sz="2200" dirty="0">
                <a:latin typeface="Arial"/>
                <a:cs typeface="Arial"/>
              </a:rPr>
              <a:t>с</a:t>
            </a:r>
            <a:r>
              <a:rPr sz="2200" spc="-5" dirty="0">
                <a:latin typeface="Arial"/>
                <a:cs typeface="Arial"/>
              </a:rPr>
              <a:t>ти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р</a:t>
            </a:r>
            <a:r>
              <a:rPr sz="2200" spc="10" dirty="0">
                <a:latin typeface="Arial"/>
                <a:cs typeface="Arial"/>
              </a:rPr>
              <a:t>а</a:t>
            </a:r>
            <a:r>
              <a:rPr sz="2200" spc="-5" dirty="0">
                <a:latin typeface="Arial"/>
                <a:cs typeface="Arial"/>
              </a:rPr>
              <a:t>б</a:t>
            </a:r>
            <a:r>
              <a:rPr sz="2200" spc="-50" dirty="0">
                <a:latin typeface="Arial"/>
                <a:cs typeface="Arial"/>
              </a:rPr>
              <a:t>о</a:t>
            </a:r>
            <a:r>
              <a:rPr sz="2200" spc="-5" dirty="0">
                <a:latin typeface="Arial"/>
                <a:cs typeface="Arial"/>
              </a:rPr>
              <a:t>тни</a:t>
            </a:r>
            <a:r>
              <a:rPr sz="2200" spc="10" dirty="0">
                <a:latin typeface="Arial"/>
                <a:cs typeface="Arial"/>
              </a:rPr>
              <a:t>к</a:t>
            </a:r>
            <a:r>
              <a:rPr sz="2200" spc="5" dirty="0">
                <a:latin typeface="Arial"/>
                <a:cs typeface="Arial"/>
              </a:rPr>
              <a:t>о</a:t>
            </a:r>
            <a:r>
              <a:rPr sz="2200" spc="-5" dirty="0">
                <a:latin typeface="Arial"/>
                <a:cs typeface="Arial"/>
              </a:rPr>
              <a:t>в  </a:t>
            </a:r>
            <a:r>
              <a:rPr sz="2200" spc="-15" dirty="0">
                <a:latin typeface="Arial"/>
                <a:cs typeface="Arial"/>
              </a:rPr>
              <a:t>этих </a:t>
            </a:r>
            <a:r>
              <a:rPr sz="2200" spc="-5" dirty="0">
                <a:latin typeface="Arial"/>
                <a:cs typeface="Arial"/>
              </a:rPr>
              <a:t>учреждений </a:t>
            </a:r>
            <a:r>
              <a:rPr sz="2200" spc="-15" dirty="0">
                <a:latin typeface="Arial"/>
                <a:cs typeface="Arial"/>
              </a:rPr>
              <a:t>(определение </a:t>
            </a:r>
            <a:r>
              <a:rPr sz="2200" spc="-5" dirty="0">
                <a:latin typeface="Arial"/>
                <a:cs typeface="Arial"/>
              </a:rPr>
              <a:t>размеров</a:t>
            </a:r>
            <a:r>
              <a:rPr sz="2200" spc="2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6354" y="4492497"/>
            <a:ext cx="35921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8435" algn="l"/>
                <a:tab pos="2772410" algn="l"/>
              </a:tabLst>
            </a:pPr>
            <a:r>
              <a:rPr sz="2200" spc="-40" dirty="0">
                <a:latin typeface="Arial"/>
                <a:cs typeface="Arial"/>
              </a:rPr>
              <a:t>у</a:t>
            </a:r>
            <a:r>
              <a:rPr sz="2200" spc="-5" dirty="0">
                <a:latin typeface="Arial"/>
                <a:cs typeface="Arial"/>
              </a:rPr>
              <a:t>с</a:t>
            </a:r>
            <a:r>
              <a:rPr sz="2200" spc="25" dirty="0">
                <a:latin typeface="Arial"/>
                <a:cs typeface="Arial"/>
              </a:rPr>
              <a:t>л</a:t>
            </a:r>
            <a:r>
              <a:rPr sz="2200" spc="5" dirty="0">
                <a:latin typeface="Arial"/>
                <a:cs typeface="Arial"/>
              </a:rPr>
              <a:t>о</a:t>
            </a:r>
            <a:r>
              <a:rPr sz="2200" spc="-10" dirty="0">
                <a:latin typeface="Arial"/>
                <a:cs typeface="Arial"/>
              </a:rPr>
              <a:t>ви</a:t>
            </a:r>
            <a:r>
              <a:rPr sz="2200" spc="-5" dirty="0">
                <a:latin typeface="Arial"/>
                <a:cs typeface="Arial"/>
              </a:rPr>
              <a:t>й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опл</a:t>
            </a:r>
            <a:r>
              <a:rPr sz="2200" spc="-45" dirty="0">
                <a:latin typeface="Arial"/>
                <a:cs typeface="Arial"/>
              </a:rPr>
              <a:t>а</a:t>
            </a:r>
            <a:r>
              <a:rPr sz="2200" spc="-5" dirty="0">
                <a:latin typeface="Arial"/>
                <a:cs typeface="Arial"/>
              </a:rPr>
              <a:t>ты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5" dirty="0">
                <a:latin typeface="Arial"/>
                <a:cs typeface="Arial"/>
              </a:rPr>
              <a:t>т</a:t>
            </a:r>
            <a:r>
              <a:rPr sz="2200" spc="-30" dirty="0">
                <a:latin typeface="Arial"/>
                <a:cs typeface="Arial"/>
              </a:rPr>
              <a:t>р</a:t>
            </a:r>
            <a:r>
              <a:rPr sz="2200" spc="-85" dirty="0">
                <a:latin typeface="Arial"/>
                <a:cs typeface="Arial"/>
              </a:rPr>
              <a:t>у</a:t>
            </a:r>
            <a:r>
              <a:rPr sz="2200" spc="-10" dirty="0">
                <a:latin typeface="Arial"/>
                <a:cs typeface="Arial"/>
              </a:rPr>
              <a:t>д</a:t>
            </a:r>
            <a:r>
              <a:rPr sz="2200" spc="-5" dirty="0">
                <a:latin typeface="Arial"/>
                <a:cs typeface="Arial"/>
              </a:rPr>
              <a:t>а,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41955" algn="l"/>
              </a:tabLst>
            </a:pPr>
            <a:r>
              <a:rPr sz="2200" spc="-15" dirty="0">
                <a:latin typeface="Arial"/>
                <a:cs typeface="Arial"/>
              </a:rPr>
              <a:t>дополнительных	</a:t>
            </a:r>
            <a:r>
              <a:rPr sz="2200" spc="-5" dirty="0">
                <a:latin typeface="Arial"/>
                <a:cs typeface="Arial"/>
              </a:rPr>
              <a:t>мер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1101" y="4492497"/>
            <a:ext cx="18192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latin typeface="Arial"/>
                <a:cs typeface="Arial"/>
              </a:rPr>
              <a:t>у</a:t>
            </a:r>
            <a:r>
              <a:rPr sz="2200" spc="-5" dirty="0">
                <a:latin typeface="Arial"/>
                <a:cs typeface="Arial"/>
              </a:rPr>
              <a:t>стано</a:t>
            </a:r>
            <a:r>
              <a:rPr sz="2200" spc="-55" dirty="0">
                <a:latin typeface="Arial"/>
                <a:cs typeface="Arial"/>
              </a:rPr>
              <a:t>в</a:t>
            </a:r>
            <a:r>
              <a:rPr sz="2200" spc="-10" dirty="0">
                <a:latin typeface="Arial"/>
                <a:cs typeface="Arial"/>
              </a:rPr>
              <a:t>л</a:t>
            </a:r>
            <a:r>
              <a:rPr sz="2200" spc="-5" dirty="0">
                <a:latin typeface="Arial"/>
                <a:cs typeface="Arial"/>
              </a:rPr>
              <a:t>е</a:t>
            </a:r>
            <a:r>
              <a:rPr sz="2200" spc="-10" dirty="0">
                <a:latin typeface="Arial"/>
                <a:cs typeface="Arial"/>
              </a:rPr>
              <a:t>ние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200" spc="20" dirty="0">
                <a:latin typeface="Arial"/>
                <a:cs typeface="Arial"/>
              </a:rPr>
              <a:t>с</a:t>
            </a:r>
            <a:r>
              <a:rPr sz="2200" spc="-10" dirty="0">
                <a:latin typeface="Arial"/>
                <a:cs typeface="Arial"/>
              </a:rPr>
              <a:t>оциа</a:t>
            </a:r>
            <a:r>
              <a:rPr sz="2200" spc="5" dirty="0">
                <a:latin typeface="Arial"/>
                <a:cs typeface="Arial"/>
              </a:rPr>
              <a:t>л</a:t>
            </a:r>
            <a:r>
              <a:rPr sz="2200" spc="-5" dirty="0">
                <a:latin typeface="Arial"/>
                <a:cs typeface="Arial"/>
              </a:rPr>
              <a:t>ь</a:t>
            </a:r>
            <a:r>
              <a:rPr sz="2200" spc="-15" dirty="0">
                <a:latin typeface="Arial"/>
                <a:cs typeface="Arial"/>
              </a:rPr>
              <a:t>н</a:t>
            </a:r>
            <a:r>
              <a:rPr sz="2200" spc="5" dirty="0">
                <a:latin typeface="Arial"/>
                <a:cs typeface="Arial"/>
              </a:rPr>
              <a:t>о</a:t>
            </a:r>
            <a:r>
              <a:rPr sz="2200" spc="-5" dirty="0">
                <a:latin typeface="Arial"/>
                <a:cs typeface="Arial"/>
              </a:rPr>
              <a:t>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6354" y="5163439"/>
            <a:ext cx="4573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поддержки </a:t>
            </a:r>
            <a:r>
              <a:rPr sz="2200" spc="-5" dirty="0">
                <a:latin typeface="Arial"/>
                <a:cs typeface="Arial"/>
              </a:rPr>
              <a:t>и социальной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помощи).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945" y="625856"/>
            <a:ext cx="7101840" cy="173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Очень </a:t>
            </a:r>
            <a:r>
              <a:rPr sz="3200" spc="-10" dirty="0"/>
              <a:t>важно</a:t>
            </a:r>
            <a:r>
              <a:rPr sz="3200" spc="-70" dirty="0"/>
              <a:t> </a:t>
            </a:r>
            <a:r>
              <a:rPr sz="3200" dirty="0"/>
              <a:t>понять:</a:t>
            </a:r>
            <a:endParaRPr sz="3200"/>
          </a:p>
          <a:p>
            <a:pPr marL="12700" marR="5080" algn="just">
              <a:lnSpc>
                <a:spcPct val="100000"/>
              </a:lnSpc>
              <a:spcBef>
                <a:spcPts val="35"/>
              </a:spcBef>
            </a:pPr>
            <a:r>
              <a:rPr sz="2000" i="1" dirty="0">
                <a:latin typeface="Arial"/>
                <a:cs typeface="Arial"/>
              </a:rPr>
              <a:t>При </a:t>
            </a:r>
            <a:r>
              <a:rPr sz="2000" i="1" spc="-10" dirty="0">
                <a:latin typeface="Arial"/>
                <a:cs typeface="Arial"/>
              </a:rPr>
              <a:t>создании </a:t>
            </a:r>
            <a:r>
              <a:rPr sz="2000" i="1" spc="-5" dirty="0">
                <a:latin typeface="Arial"/>
                <a:cs typeface="Arial"/>
              </a:rPr>
              <a:t>инклюзивных </a:t>
            </a:r>
            <a:r>
              <a:rPr sz="2000" i="1" spc="-10" dirty="0">
                <a:latin typeface="Arial"/>
                <a:cs typeface="Arial"/>
              </a:rPr>
              <a:t>школ, </a:t>
            </a:r>
            <a:r>
              <a:rPr sz="2000" i="1" spc="-15" dirty="0">
                <a:latin typeface="Arial"/>
                <a:cs typeface="Arial"/>
              </a:rPr>
              <a:t>школ </a:t>
            </a:r>
            <a:r>
              <a:rPr sz="2000" i="1" spc="-20" dirty="0">
                <a:latin typeface="Arial"/>
                <a:cs typeface="Arial"/>
              </a:rPr>
              <a:t>нового </a:t>
            </a:r>
            <a:r>
              <a:rPr sz="2000" i="1" spc="-5" dirty="0">
                <a:latin typeface="Arial"/>
                <a:cs typeface="Arial"/>
              </a:rPr>
              <a:t>типа </a:t>
            </a:r>
            <a:r>
              <a:rPr sz="2000" i="1" dirty="0">
                <a:latin typeface="Arial"/>
                <a:cs typeface="Arial"/>
              </a:rPr>
              <a:t>,  </a:t>
            </a:r>
            <a:r>
              <a:rPr sz="2000" i="1" spc="-10" dirty="0">
                <a:latin typeface="Arial"/>
                <a:cs typeface="Arial"/>
              </a:rPr>
              <a:t>дети </a:t>
            </a:r>
            <a:r>
              <a:rPr sz="2000" i="1" spc="-5" dirty="0">
                <a:latin typeface="Arial"/>
                <a:cs typeface="Arial"/>
              </a:rPr>
              <a:t>привыкают </a:t>
            </a:r>
            <a:r>
              <a:rPr sz="2000" i="1" dirty="0">
                <a:latin typeface="Arial"/>
                <a:cs typeface="Arial"/>
              </a:rPr>
              <a:t>к </a:t>
            </a:r>
            <a:r>
              <a:rPr sz="2000" i="1" spc="-40" dirty="0">
                <a:latin typeface="Arial"/>
                <a:cs typeface="Arial"/>
              </a:rPr>
              <a:t>тому, </a:t>
            </a:r>
            <a:r>
              <a:rPr sz="2000" i="1" spc="-15" dirty="0">
                <a:latin typeface="Arial"/>
                <a:cs typeface="Arial"/>
              </a:rPr>
              <a:t>что </a:t>
            </a:r>
            <a:r>
              <a:rPr sz="2000" i="1" spc="-5" dirty="0">
                <a:latin typeface="Arial"/>
                <a:cs typeface="Arial"/>
              </a:rPr>
              <a:t>мир </a:t>
            </a:r>
            <a:r>
              <a:rPr sz="2000" i="1" dirty="0">
                <a:latin typeface="Arial"/>
                <a:cs typeface="Arial"/>
              </a:rPr>
              <a:t>– </a:t>
            </a:r>
            <a:r>
              <a:rPr sz="2000" i="1" spc="-15" dirty="0">
                <a:latin typeface="Arial"/>
                <a:cs typeface="Arial"/>
              </a:rPr>
              <a:t>разнообразен, что  </a:t>
            </a:r>
            <a:r>
              <a:rPr sz="2000" i="1" spc="-5" dirty="0">
                <a:latin typeface="Arial"/>
                <a:cs typeface="Arial"/>
              </a:rPr>
              <a:t>люди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10" dirty="0">
                <a:latin typeface="Arial"/>
                <a:cs typeface="Arial"/>
              </a:rPr>
              <a:t>нем </a:t>
            </a:r>
            <a:r>
              <a:rPr sz="2000" i="1" dirty="0">
                <a:latin typeface="Arial"/>
                <a:cs typeface="Arial"/>
              </a:rPr>
              <a:t>– </a:t>
            </a:r>
            <a:r>
              <a:rPr sz="2000" i="1" spc="-10" dirty="0">
                <a:latin typeface="Arial"/>
                <a:cs typeface="Arial"/>
              </a:rPr>
              <a:t>разные, </a:t>
            </a:r>
            <a:r>
              <a:rPr sz="2000" i="1" spc="-15" dirty="0">
                <a:latin typeface="Arial"/>
                <a:cs typeface="Arial"/>
              </a:rPr>
              <a:t>что </a:t>
            </a:r>
            <a:r>
              <a:rPr sz="2000" i="1" spc="-5" dirty="0">
                <a:latin typeface="Arial"/>
                <a:cs typeface="Arial"/>
              </a:rPr>
              <a:t>каждый </a:t>
            </a:r>
            <a:r>
              <a:rPr sz="2000" i="1" spc="-20" dirty="0">
                <a:latin typeface="Arial"/>
                <a:cs typeface="Arial"/>
              </a:rPr>
              <a:t>человек </a:t>
            </a:r>
            <a:r>
              <a:rPr sz="2000" i="1" spc="-5" dirty="0">
                <a:latin typeface="Arial"/>
                <a:cs typeface="Arial"/>
              </a:rPr>
              <a:t>имеет </a:t>
            </a:r>
            <a:r>
              <a:rPr sz="2000" i="1" spc="-10" dirty="0">
                <a:latin typeface="Arial"/>
                <a:cs typeface="Arial"/>
              </a:rPr>
              <a:t>право  </a:t>
            </a:r>
            <a:r>
              <a:rPr sz="2000" i="1" dirty="0">
                <a:latin typeface="Arial"/>
                <a:cs typeface="Arial"/>
              </a:rPr>
              <a:t>на жизнь, </a:t>
            </a:r>
            <a:r>
              <a:rPr sz="2000" i="1" spc="-10" dirty="0">
                <a:latin typeface="Arial"/>
                <a:cs typeface="Arial"/>
              </a:rPr>
              <a:t>воспитание, </a:t>
            </a:r>
            <a:r>
              <a:rPr sz="2000" i="1" spc="-5" dirty="0">
                <a:latin typeface="Arial"/>
                <a:cs typeface="Arial"/>
              </a:rPr>
              <a:t>обучение,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развитие.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4988" y="2361679"/>
            <a:ext cx="3764279" cy="376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275" y="2485517"/>
            <a:ext cx="2826639" cy="1375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3734" y="2361692"/>
            <a:ext cx="2358516" cy="2021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7275" y="4073487"/>
            <a:ext cx="2889758" cy="19361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3734" y="4383239"/>
            <a:ext cx="2371470" cy="17786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205" rIns="0" bIns="0" rtlCol="0">
            <a:spAutoFit/>
          </a:bodyPr>
          <a:lstStyle/>
          <a:p>
            <a:pPr marL="1187450" marR="5080" indent="120014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onstantia"/>
                <a:cs typeface="Constantia"/>
              </a:rPr>
              <a:t>Работа </a:t>
            </a:r>
            <a:r>
              <a:rPr sz="3200" dirty="0">
                <a:latin typeface="Constantia"/>
                <a:cs typeface="Constantia"/>
              </a:rPr>
              <a:t>с </a:t>
            </a:r>
            <a:r>
              <a:rPr sz="3200" spc="-10" dirty="0">
                <a:latin typeface="Constantia"/>
                <a:cs typeface="Constantia"/>
              </a:rPr>
              <a:t>семьей </a:t>
            </a:r>
            <a:r>
              <a:rPr sz="3200" dirty="0">
                <a:latin typeface="Constantia"/>
                <a:cs typeface="Constantia"/>
              </a:rPr>
              <a:t>ребенка с  </a:t>
            </a:r>
            <a:r>
              <a:rPr sz="3200" spc="-10" dirty="0">
                <a:latin typeface="Constantia"/>
                <a:cs typeface="Constantia"/>
              </a:rPr>
              <a:t>особенностями </a:t>
            </a:r>
            <a:r>
              <a:rPr sz="3200" dirty="0">
                <a:latin typeface="Constantia"/>
                <a:cs typeface="Constantia"/>
              </a:rPr>
              <a:t>в</a:t>
            </a:r>
            <a:r>
              <a:rPr sz="3200" spc="-2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развитии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8931" y="1978279"/>
            <a:ext cx="7114540" cy="38614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6350" algn="just">
              <a:lnSpc>
                <a:spcPct val="80000"/>
              </a:lnSpc>
              <a:spcBef>
                <a:spcPts val="509"/>
              </a:spcBef>
            </a:pPr>
            <a:r>
              <a:rPr sz="1700" i="1" spc="-10" dirty="0">
                <a:latin typeface="Arial"/>
                <a:cs typeface="Arial"/>
              </a:rPr>
              <a:t>Рождение </a:t>
            </a:r>
            <a:r>
              <a:rPr sz="1700" i="1" spc="-5" dirty="0">
                <a:latin typeface="Arial"/>
                <a:cs typeface="Arial"/>
              </a:rPr>
              <a:t>аномального </a:t>
            </a:r>
            <a:r>
              <a:rPr sz="1700" i="1" dirty="0">
                <a:latin typeface="Arial"/>
                <a:cs typeface="Arial"/>
              </a:rPr>
              <a:t>ребенка </a:t>
            </a:r>
            <a:r>
              <a:rPr sz="1700" i="1" spc="-5" dirty="0">
                <a:latin typeface="Arial"/>
                <a:cs typeface="Arial"/>
              </a:rPr>
              <a:t>функционально </a:t>
            </a:r>
            <a:r>
              <a:rPr sz="1700" i="1" spc="-10" dirty="0">
                <a:latin typeface="Arial"/>
                <a:cs typeface="Arial"/>
              </a:rPr>
              <a:t>деформирует  </a:t>
            </a:r>
            <a:r>
              <a:rPr sz="1700" i="1" spc="-5" dirty="0">
                <a:latin typeface="Arial"/>
                <a:cs typeface="Arial"/>
              </a:rPr>
              <a:t>семью. </a:t>
            </a:r>
            <a:r>
              <a:rPr sz="1700" i="1" spc="-10" dirty="0">
                <a:latin typeface="Arial"/>
                <a:cs typeface="Arial"/>
              </a:rPr>
              <a:t>Это происходит </a:t>
            </a:r>
            <a:r>
              <a:rPr sz="1700" i="1" spc="-5" dirty="0">
                <a:latin typeface="Arial"/>
                <a:cs typeface="Arial"/>
              </a:rPr>
              <a:t>вследствие колоссальной </a:t>
            </a:r>
            <a:r>
              <a:rPr sz="1700" i="1" spc="-10" dirty="0">
                <a:latin typeface="Arial"/>
                <a:cs typeface="Arial"/>
              </a:rPr>
              <a:t>психологической  нагрузки, </a:t>
            </a:r>
            <a:r>
              <a:rPr sz="1700" i="1" spc="-15" dirty="0">
                <a:latin typeface="Arial"/>
                <a:cs typeface="Arial"/>
              </a:rPr>
              <a:t>которую </a:t>
            </a:r>
            <a:r>
              <a:rPr sz="1700" i="1" spc="-10" dirty="0">
                <a:latin typeface="Arial"/>
                <a:cs typeface="Arial"/>
              </a:rPr>
              <a:t>несут </a:t>
            </a:r>
            <a:r>
              <a:rPr sz="1700" i="1" dirty="0">
                <a:latin typeface="Arial"/>
                <a:cs typeface="Arial"/>
              </a:rPr>
              <a:t>члены </a:t>
            </a:r>
            <a:r>
              <a:rPr sz="1700" i="1" spc="-5" dirty="0">
                <a:latin typeface="Arial"/>
                <a:cs typeface="Arial"/>
              </a:rPr>
              <a:t>семьи. </a:t>
            </a:r>
            <a:r>
              <a:rPr sz="1700" i="1" dirty="0">
                <a:latin typeface="Arial"/>
                <a:cs typeface="Arial"/>
              </a:rPr>
              <a:t>Многие </a:t>
            </a:r>
            <a:r>
              <a:rPr sz="1700" i="1" spc="-10" dirty="0">
                <a:latin typeface="Arial"/>
                <a:cs typeface="Arial"/>
              </a:rPr>
              <a:t>родители </a:t>
            </a:r>
            <a:r>
              <a:rPr sz="1700" i="1" dirty="0">
                <a:latin typeface="Arial"/>
                <a:cs typeface="Arial"/>
              </a:rPr>
              <a:t>в  </a:t>
            </a:r>
            <a:r>
              <a:rPr sz="1700" i="1" spc="-5" dirty="0">
                <a:latin typeface="Arial"/>
                <a:cs typeface="Arial"/>
              </a:rPr>
              <a:t>сложившейся </a:t>
            </a:r>
            <a:r>
              <a:rPr sz="1700" i="1" spc="-10" dirty="0">
                <a:latin typeface="Arial"/>
                <a:cs typeface="Arial"/>
              </a:rPr>
              <a:t>стрессовой </a:t>
            </a:r>
            <a:r>
              <a:rPr sz="1700" i="1" spc="-5" dirty="0">
                <a:latin typeface="Arial"/>
                <a:cs typeface="Arial"/>
              </a:rPr>
              <a:t>ситуации </a:t>
            </a:r>
            <a:r>
              <a:rPr sz="1700" i="1" spc="-10" dirty="0">
                <a:latin typeface="Arial"/>
                <a:cs typeface="Arial"/>
              </a:rPr>
              <a:t>оказываются </a:t>
            </a:r>
            <a:r>
              <a:rPr sz="1700" i="1" spc="-5" dirty="0">
                <a:latin typeface="Arial"/>
                <a:cs typeface="Arial"/>
              </a:rPr>
              <a:t>беспомощными.  </a:t>
            </a:r>
            <a:r>
              <a:rPr sz="1700" i="1" dirty="0">
                <a:latin typeface="Arial"/>
                <a:cs typeface="Arial"/>
              </a:rPr>
              <a:t>Их </a:t>
            </a:r>
            <a:r>
              <a:rPr sz="1700" i="1" spc="-10" dirty="0">
                <a:latin typeface="Arial"/>
                <a:cs typeface="Arial"/>
              </a:rPr>
              <a:t>положение можно охарактеризовать </a:t>
            </a:r>
            <a:r>
              <a:rPr sz="1700" i="1" spc="-5" dirty="0">
                <a:latin typeface="Arial"/>
                <a:cs typeface="Arial"/>
              </a:rPr>
              <a:t>как внутренний  (психологический) </a:t>
            </a:r>
            <a:r>
              <a:rPr sz="1700" i="1" dirty="0">
                <a:latin typeface="Arial"/>
                <a:cs typeface="Arial"/>
              </a:rPr>
              <a:t>и внешний </a:t>
            </a:r>
            <a:r>
              <a:rPr sz="1700" i="1" spc="-5" dirty="0">
                <a:latin typeface="Arial"/>
                <a:cs typeface="Arial"/>
              </a:rPr>
              <a:t>(социальный)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тупик.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algn="just">
              <a:lnSpc>
                <a:spcPts val="1835"/>
              </a:lnSpc>
              <a:spcBef>
                <a:spcPts val="5"/>
              </a:spcBef>
            </a:pPr>
            <a:r>
              <a:rPr sz="1450" i="1" spc="-10" dirty="0">
                <a:solidFill>
                  <a:srgbClr val="AA2B1E"/>
                </a:solidFill>
                <a:latin typeface="Brush Script MT"/>
                <a:cs typeface="Brush Script MT"/>
              </a:rPr>
              <a:t>O</a:t>
            </a:r>
            <a:r>
              <a:rPr sz="1450" i="1" spc="220" dirty="0">
                <a:solidFill>
                  <a:srgbClr val="AA2B1E"/>
                </a:solidFill>
                <a:latin typeface="Brush Script MT"/>
                <a:cs typeface="Brush Script MT"/>
              </a:rPr>
              <a:t> 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Цель 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ППС: </a:t>
            </a:r>
            <a:r>
              <a:rPr sz="1700" dirty="0">
                <a:latin typeface="Arial"/>
                <a:cs typeface="Arial"/>
              </a:rPr>
              <a:t>найти </a:t>
            </a:r>
            <a:r>
              <a:rPr sz="1700" spc="-5" dirty="0">
                <a:latin typeface="Arial"/>
                <a:cs typeface="Arial"/>
              </a:rPr>
              <a:t>пути решения </a:t>
            </a:r>
            <a:r>
              <a:rPr sz="1700" spc="-10" dirty="0">
                <a:latin typeface="Arial"/>
                <a:cs typeface="Arial"/>
              </a:rPr>
              <a:t>проблем </a:t>
            </a:r>
            <a:r>
              <a:rPr sz="1700" dirty="0">
                <a:latin typeface="Arial"/>
                <a:cs typeface="Arial"/>
              </a:rPr>
              <a:t>семьи, </a:t>
            </a:r>
            <a:r>
              <a:rPr sz="1700" spc="-10" dirty="0">
                <a:latin typeface="Arial"/>
                <a:cs typeface="Arial"/>
              </a:rPr>
              <a:t>воспитывающей</a:t>
            </a:r>
            <a:endParaRPr sz="1700">
              <a:latin typeface="Arial"/>
              <a:cs typeface="Arial"/>
            </a:endParaRPr>
          </a:p>
          <a:p>
            <a:pPr marL="287020" algn="just">
              <a:lnSpc>
                <a:spcPts val="1835"/>
              </a:lnSpc>
            </a:pPr>
            <a:r>
              <a:rPr sz="1700" spc="-5" dirty="0">
                <a:latin typeface="Arial"/>
                <a:cs typeface="Arial"/>
              </a:rPr>
              <a:t>«особого»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ребенка.</a:t>
            </a:r>
            <a:endParaRPr sz="1700">
              <a:latin typeface="Arial"/>
              <a:cs typeface="Arial"/>
            </a:endParaRPr>
          </a:p>
          <a:p>
            <a:pPr marL="12700" algn="just">
              <a:lnSpc>
                <a:spcPts val="1839"/>
              </a:lnSpc>
            </a:pPr>
            <a:r>
              <a:rPr sz="1450" i="1" spc="-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1700" spc="-5" dirty="0">
                <a:latin typeface="Arial"/>
                <a:cs typeface="Arial"/>
              </a:rPr>
              <a:t>Для реализации данной </a:t>
            </a:r>
            <a:r>
              <a:rPr sz="1700" spc="-25" dirty="0">
                <a:latin typeface="Arial"/>
                <a:cs typeface="Arial"/>
              </a:rPr>
              <a:t>цели </a:t>
            </a:r>
            <a:r>
              <a:rPr sz="1700" spc="-15" dirty="0">
                <a:latin typeface="Arial"/>
                <a:cs typeface="Arial"/>
              </a:rPr>
              <a:t>необходимо, </a:t>
            </a:r>
            <a:r>
              <a:rPr sz="1700" spc="-5" dirty="0">
                <a:latin typeface="Arial"/>
                <a:cs typeface="Arial"/>
              </a:rPr>
              <a:t>прежде </a:t>
            </a:r>
            <a:r>
              <a:rPr sz="1700" spc="-10" dirty="0">
                <a:latin typeface="Arial"/>
                <a:cs typeface="Arial"/>
              </a:rPr>
              <a:t>всего,</a:t>
            </a:r>
            <a:r>
              <a:rPr sz="1700" spc="40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решить</a:t>
            </a:r>
            <a:endParaRPr sz="1700">
              <a:latin typeface="Arial"/>
              <a:cs typeface="Arial"/>
            </a:endParaRPr>
          </a:p>
          <a:p>
            <a:pPr marL="287020" algn="just">
              <a:lnSpc>
                <a:spcPts val="1839"/>
              </a:lnSpc>
            </a:pPr>
            <a:r>
              <a:rPr sz="1700" spc="-5" dirty="0">
                <a:latin typeface="Arial"/>
                <a:cs typeface="Arial"/>
              </a:rPr>
              <a:t>следующие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задачи</a:t>
            </a:r>
            <a:r>
              <a:rPr sz="1700" spc="-10" dirty="0"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12700" marR="6985" algn="just">
              <a:lnSpc>
                <a:spcPts val="1630"/>
              </a:lnSpc>
              <a:spcBef>
                <a:spcPts val="395"/>
              </a:spcBef>
              <a:buAutoNum type="arabicPeriod"/>
              <a:tabLst>
                <a:tab pos="448945" algn="l"/>
              </a:tabLst>
            </a:pPr>
            <a:r>
              <a:rPr sz="1700" dirty="0">
                <a:latin typeface="Arial"/>
                <a:cs typeface="Arial"/>
              </a:rPr>
              <a:t>Анализ </a:t>
            </a:r>
            <a:r>
              <a:rPr sz="1700" spc="-5" dirty="0">
                <a:latin typeface="Arial"/>
                <a:cs typeface="Arial"/>
              </a:rPr>
              <a:t>особенностей </a:t>
            </a:r>
            <a:r>
              <a:rPr sz="1700" dirty="0">
                <a:latin typeface="Arial"/>
                <a:cs typeface="Arial"/>
              </a:rPr>
              <a:t>семей, </a:t>
            </a:r>
            <a:r>
              <a:rPr sz="1700" spc="-5" dirty="0">
                <a:latin typeface="Arial"/>
                <a:cs typeface="Arial"/>
              </a:rPr>
              <a:t>воспитывающих ребенка </a:t>
            </a:r>
            <a:r>
              <a:rPr sz="1700" dirty="0">
                <a:latin typeface="Arial"/>
                <a:cs typeface="Arial"/>
              </a:rPr>
              <a:t>с  </a:t>
            </a:r>
            <a:r>
              <a:rPr sz="1700" spc="-5" dirty="0">
                <a:latin typeface="Arial"/>
                <a:cs typeface="Arial"/>
              </a:rPr>
              <a:t>ограниченными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возможностями.</a:t>
            </a:r>
            <a:endParaRPr sz="1700">
              <a:latin typeface="Arial"/>
              <a:cs typeface="Arial"/>
            </a:endParaRPr>
          </a:p>
          <a:p>
            <a:pPr marL="12700" marR="6985" algn="just">
              <a:lnSpc>
                <a:spcPct val="80000"/>
              </a:lnSpc>
              <a:spcBef>
                <a:spcPts val="425"/>
              </a:spcBef>
              <a:buAutoNum type="arabicPeriod"/>
              <a:tabLst>
                <a:tab pos="337820" algn="l"/>
              </a:tabLst>
            </a:pPr>
            <a:r>
              <a:rPr sz="1700" dirty="0">
                <a:latin typeface="Arial"/>
                <a:cs typeface="Arial"/>
              </a:rPr>
              <a:t>Построение </a:t>
            </a:r>
            <a:r>
              <a:rPr sz="1700" spc="-5" dirty="0">
                <a:latin typeface="Arial"/>
                <a:cs typeface="Arial"/>
              </a:rPr>
              <a:t>системы психологической </a:t>
            </a:r>
            <a:r>
              <a:rPr sz="1700" dirty="0">
                <a:latin typeface="Arial"/>
                <a:cs typeface="Arial"/>
              </a:rPr>
              <a:t>помощи </a:t>
            </a:r>
            <a:r>
              <a:rPr sz="1700" spc="-15" dirty="0">
                <a:latin typeface="Arial"/>
                <a:cs typeface="Arial"/>
              </a:rPr>
              <a:t>родителям, </a:t>
            </a:r>
            <a:r>
              <a:rPr sz="1700" spc="-10" dirty="0">
                <a:latin typeface="Arial"/>
                <a:cs typeface="Arial"/>
              </a:rPr>
              <a:t>что  </a:t>
            </a:r>
            <a:r>
              <a:rPr sz="1700" spc="-35" dirty="0">
                <a:latin typeface="Arial"/>
                <a:cs typeface="Arial"/>
              </a:rPr>
              <a:t>будет </a:t>
            </a:r>
            <a:r>
              <a:rPr sz="1700" spc="-10" dirty="0">
                <a:latin typeface="Arial"/>
                <a:cs typeface="Arial"/>
              </a:rPr>
              <a:t>способствовать </a:t>
            </a:r>
            <a:r>
              <a:rPr sz="1700" dirty="0">
                <a:latin typeface="Arial"/>
                <a:cs typeface="Arial"/>
              </a:rPr>
              <a:t>их </a:t>
            </a:r>
            <a:r>
              <a:rPr sz="1700" spc="-5" dirty="0">
                <a:latin typeface="Arial"/>
                <a:cs typeface="Arial"/>
              </a:rPr>
              <a:t>эмоциональной адаптации, </a:t>
            </a:r>
            <a:r>
              <a:rPr sz="1700" spc="-15" dirty="0">
                <a:latin typeface="Arial"/>
                <a:cs typeface="Arial"/>
              </a:rPr>
              <a:t>позволит  </a:t>
            </a:r>
            <a:r>
              <a:rPr sz="1700" dirty="0">
                <a:latin typeface="Arial"/>
                <a:cs typeface="Arial"/>
              </a:rPr>
              <a:t>принять </a:t>
            </a:r>
            <a:r>
              <a:rPr sz="1700" spc="-15" dirty="0">
                <a:latin typeface="Arial"/>
                <a:cs typeface="Arial"/>
              </a:rPr>
              <a:t>болезнь </a:t>
            </a:r>
            <a:r>
              <a:rPr sz="1700" dirty="0">
                <a:latin typeface="Arial"/>
                <a:cs typeface="Arial"/>
              </a:rPr>
              <a:t>ребенка, </a:t>
            </a:r>
            <a:r>
              <a:rPr sz="1700" spc="-10" dirty="0">
                <a:latin typeface="Arial"/>
                <a:cs typeface="Arial"/>
              </a:rPr>
              <a:t>выработать </a:t>
            </a:r>
            <a:r>
              <a:rPr sz="1700" spc="-5" dirty="0">
                <a:latin typeface="Arial"/>
                <a:cs typeface="Arial"/>
              </a:rPr>
              <a:t>позитивные </a:t>
            </a:r>
            <a:r>
              <a:rPr sz="1700" spc="-10" dirty="0">
                <a:latin typeface="Arial"/>
                <a:cs typeface="Arial"/>
              </a:rPr>
              <a:t>установки </a:t>
            </a:r>
            <a:r>
              <a:rPr sz="1700" dirty="0">
                <a:latin typeface="Arial"/>
                <a:cs typeface="Arial"/>
              </a:rPr>
              <a:t>по  </a:t>
            </a:r>
            <a:r>
              <a:rPr sz="1700" spc="-10" dirty="0">
                <a:latin typeface="Arial"/>
                <a:cs typeface="Arial"/>
              </a:rPr>
              <a:t>отношению </a:t>
            </a:r>
            <a:r>
              <a:rPr sz="1700" spc="10" dirty="0">
                <a:latin typeface="Arial"/>
                <a:cs typeface="Arial"/>
              </a:rPr>
              <a:t>как </a:t>
            </a:r>
            <a:r>
              <a:rPr sz="1700" dirty="0">
                <a:latin typeface="Arial"/>
                <a:cs typeface="Arial"/>
              </a:rPr>
              <a:t>к самим к </a:t>
            </a:r>
            <a:r>
              <a:rPr sz="1700" spc="-10" dirty="0">
                <a:latin typeface="Arial"/>
                <a:cs typeface="Arial"/>
              </a:rPr>
              <a:t>себе, так </a:t>
            </a:r>
            <a:r>
              <a:rPr sz="1700" dirty="0">
                <a:latin typeface="Arial"/>
                <a:cs typeface="Arial"/>
              </a:rPr>
              <a:t>и к </a:t>
            </a:r>
            <a:r>
              <a:rPr sz="1700" spc="-5" dirty="0">
                <a:latin typeface="Arial"/>
                <a:cs typeface="Arial"/>
              </a:rPr>
              <a:t>своему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ребенку.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000000"/>
                </a:solidFill>
                <a:latin typeface="Constantia"/>
                <a:cs typeface="Constantia"/>
              </a:rPr>
              <a:t>Модели</a:t>
            </a:r>
            <a:r>
              <a:rPr sz="3200" spc="-1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onstantia"/>
                <a:cs typeface="Constantia"/>
              </a:rPr>
              <a:t>социально-</a:t>
            </a:r>
            <a:endParaRPr sz="3200">
              <a:latin typeface="Constantia"/>
              <a:cs typeface="Constantia"/>
            </a:endParaRPr>
          </a:p>
          <a:p>
            <a:pPr marL="9525" algn="ctr">
              <a:lnSpc>
                <a:spcPct val="100000"/>
              </a:lnSpc>
            </a:pPr>
            <a:r>
              <a:rPr sz="3200" spc="-25" dirty="0">
                <a:solidFill>
                  <a:srgbClr val="000000"/>
                </a:solidFill>
                <a:latin typeface="Constantia"/>
                <a:cs typeface="Constantia"/>
              </a:rPr>
              <a:t>психологической </a:t>
            </a:r>
            <a:r>
              <a:rPr sz="3200" dirty="0">
                <a:solidFill>
                  <a:srgbClr val="000000"/>
                </a:solidFill>
                <a:latin typeface="Constantia"/>
                <a:cs typeface="Constantia"/>
              </a:rPr>
              <a:t>помощи</a:t>
            </a:r>
            <a:r>
              <a:rPr sz="3200" spc="-27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onstantia"/>
                <a:cs typeface="Constantia"/>
              </a:rPr>
              <a:t>семье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1644" y="2409444"/>
            <a:ext cx="7356348" cy="2990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064" y="2352548"/>
            <a:ext cx="7425359" cy="2970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5627" y="2900172"/>
            <a:ext cx="2479548" cy="1505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1100" y="3375659"/>
            <a:ext cx="2916936" cy="1505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4711" y="3283712"/>
            <a:ext cx="5666740" cy="9766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Дефицитарная</a:t>
            </a:r>
            <a:endParaRPr sz="2700">
              <a:latin typeface="Arial"/>
              <a:cs typeface="Arial"/>
            </a:endParaRPr>
          </a:p>
          <a:p>
            <a:pPr marL="3982085">
              <a:lnSpc>
                <a:spcPct val="100000"/>
              </a:lnSpc>
              <a:spcBef>
                <a:spcPts val="505"/>
              </a:spcBef>
            </a:pP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Ресурсная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738" y="730757"/>
            <a:ext cx="5728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onstantia"/>
                <a:cs typeface="Constantia"/>
              </a:rPr>
              <a:t>Дефицитарная</a:t>
            </a:r>
            <a:r>
              <a:rPr sz="4400" spc="-195" dirty="0">
                <a:latin typeface="Constantia"/>
                <a:cs typeface="Constantia"/>
              </a:rPr>
              <a:t> </a:t>
            </a:r>
            <a:r>
              <a:rPr sz="4400" spc="-45" dirty="0">
                <a:latin typeface="Constantia"/>
                <a:cs typeface="Constantia"/>
              </a:rPr>
              <a:t>модель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2033" y="1956561"/>
            <a:ext cx="2444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2050" i="1" spc="-10" dirty="0">
                <a:solidFill>
                  <a:srgbClr val="AA2B1E"/>
                </a:solidFill>
                <a:latin typeface="Brush Script MT"/>
                <a:cs typeface="Brush Script MT"/>
              </a:rPr>
              <a:t>O		</a:t>
            </a:r>
            <a:r>
              <a:rPr sz="2400" spc="-25" dirty="0">
                <a:latin typeface="Arial"/>
                <a:cs typeface="Arial"/>
              </a:rPr>
              <a:t>предполагает  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п</a:t>
            </a:r>
            <a:r>
              <a:rPr sz="2400" spc="-5" dirty="0">
                <a:latin typeface="Arial"/>
                <a:cs typeface="Arial"/>
              </a:rPr>
              <a:t>р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spc="10" dirty="0">
                <a:latin typeface="Arial"/>
                <a:cs typeface="Arial"/>
              </a:rPr>
              <a:t>д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spc="-5" dirty="0">
                <a:latin typeface="Arial"/>
                <a:cs typeface="Arial"/>
              </a:rPr>
              <a:t>ле</a:t>
            </a:r>
            <a:r>
              <a:rPr sz="2400" spc="5" dirty="0">
                <a:latin typeface="Arial"/>
                <a:cs typeface="Arial"/>
              </a:rPr>
              <a:t>н</a:t>
            </a:r>
            <a:r>
              <a:rPr sz="2400" spc="-5" dirty="0">
                <a:latin typeface="Arial"/>
                <a:cs typeface="Arial"/>
              </a:rPr>
              <a:t>ных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0" y="1956561"/>
            <a:ext cx="3136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су</a:t>
            </a:r>
            <a:r>
              <a:rPr sz="2400" spc="-20" dirty="0">
                <a:latin typeface="Arial"/>
                <a:cs typeface="Arial"/>
              </a:rPr>
              <a:t>щ</a:t>
            </a:r>
            <a:r>
              <a:rPr sz="2400" spc="-5" dirty="0">
                <a:latin typeface="Arial"/>
                <a:cs typeface="Arial"/>
              </a:rPr>
              <a:t>ест</a:t>
            </a:r>
            <a:r>
              <a:rPr sz="2400" spc="-25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ие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640205" algn="l"/>
              </a:tabLst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заране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	и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естны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100" y="2688158"/>
            <a:ext cx="2689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54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норм	</a:t>
            </a:r>
            <a:r>
              <a:rPr sz="2400" spc="-5" dirty="0">
                <a:latin typeface="Arial"/>
                <a:cs typeface="Arial"/>
              </a:rPr>
              <a:t>семейной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latin typeface="Arial"/>
                <a:cs typeface="Arial"/>
              </a:rPr>
              <a:t>коммуникации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6345" y="2688158"/>
            <a:ext cx="253746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340610" algn="l"/>
              </a:tabLst>
            </a:pP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р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изации	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tabLst>
                <a:tab pos="2179320" algn="l"/>
              </a:tabLst>
            </a:pPr>
            <a:r>
              <a:rPr sz="2400" i="1" spc="-25" dirty="0">
                <a:solidFill>
                  <a:srgbClr val="7E1F16"/>
                </a:solidFill>
                <a:latin typeface="Arial"/>
                <a:cs typeface="Arial"/>
              </a:rPr>
              <a:t>з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а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к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л</a:t>
            </a:r>
            <a:r>
              <a:rPr sz="2400" i="1" spc="-114" dirty="0">
                <a:solidFill>
                  <a:srgbClr val="7E1F16"/>
                </a:solidFill>
                <a:latin typeface="Arial"/>
                <a:cs typeface="Arial"/>
              </a:rPr>
              <a:t>ю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ча</a:t>
            </a:r>
            <a:r>
              <a:rPr sz="2400" i="1" spc="-25" dirty="0">
                <a:solidFill>
                  <a:srgbClr val="7E1F16"/>
                </a:solidFill>
                <a:latin typeface="Arial"/>
                <a:cs typeface="Arial"/>
              </a:rPr>
              <a:t>е</a:t>
            </a:r>
            <a:r>
              <a:rPr sz="2400" i="1" spc="-20" dirty="0">
                <a:solidFill>
                  <a:srgbClr val="7E1F16"/>
                </a:solidFill>
                <a:latin typeface="Arial"/>
                <a:cs typeface="Arial"/>
              </a:rPr>
              <a:t>т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ся	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2033" y="3493134"/>
            <a:ext cx="3422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  <a:tabLst>
                <a:tab pos="548640" algn="l"/>
                <a:tab pos="1417955" algn="l"/>
                <a:tab pos="1492250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р</a:t>
            </a:r>
            <a:r>
              <a:rPr sz="2400" i="1" spc="-55" dirty="0">
                <a:solidFill>
                  <a:srgbClr val="7E1F16"/>
                </a:solidFill>
                <a:latin typeface="Arial"/>
                <a:cs typeface="Arial"/>
              </a:rPr>
              <a:t>о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ль		специ</a:t>
            </a:r>
            <a:r>
              <a:rPr sz="2400" i="1" spc="-25" dirty="0">
                <a:solidFill>
                  <a:srgbClr val="7E1F16"/>
                </a:solidFill>
                <a:latin typeface="Arial"/>
                <a:cs typeface="Arial"/>
              </a:rPr>
              <a:t>а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ли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с</a:t>
            </a:r>
            <a:r>
              <a:rPr sz="2400" i="1" spc="-20" dirty="0">
                <a:solidFill>
                  <a:srgbClr val="7E1F16"/>
                </a:solidFill>
                <a:latin typeface="Arial"/>
                <a:cs typeface="Arial"/>
              </a:rPr>
              <a:t>т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а  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том,	чтобы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1751" y="3858895"/>
            <a:ext cx="2967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идентифицировать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2033" y="4224908"/>
            <a:ext cx="380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2145" algn="l"/>
                <a:tab pos="2416175" algn="l"/>
              </a:tabLst>
            </a:pP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н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а</a:t>
            </a:r>
            <a:r>
              <a:rPr sz="2400" i="1" spc="-90" dirty="0">
                <a:solidFill>
                  <a:srgbClr val="7E1F16"/>
                </a:solidFill>
                <a:latin typeface="Arial"/>
                <a:cs typeface="Arial"/>
              </a:rPr>
              <a:t>р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уше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ни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я	в	с</a:t>
            </a:r>
            <a:r>
              <a:rPr sz="2400" i="1" spc="-30" dirty="0">
                <a:solidFill>
                  <a:srgbClr val="7E1F16"/>
                </a:solidFill>
                <a:latin typeface="Arial"/>
                <a:cs typeface="Arial"/>
              </a:rPr>
              <a:t>е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мейной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4421" y="4224908"/>
            <a:ext cx="192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ор</a:t>
            </a:r>
            <a:r>
              <a:rPr sz="2400" i="1" spc="-20" dirty="0">
                <a:solidFill>
                  <a:srgbClr val="7E1F16"/>
                </a:solidFill>
                <a:latin typeface="Arial"/>
                <a:cs typeface="Arial"/>
              </a:rPr>
              <a:t>г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ани</a:t>
            </a:r>
            <a:r>
              <a:rPr sz="2400" i="1" spc="-30" dirty="0">
                <a:solidFill>
                  <a:srgbClr val="7E1F16"/>
                </a:solidFill>
                <a:latin typeface="Arial"/>
                <a:cs typeface="Arial"/>
              </a:rPr>
              <a:t>з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а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ц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и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и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2033" y="4590669"/>
            <a:ext cx="6039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30450" algn="l"/>
                <a:tab pos="2771140" algn="l"/>
                <a:tab pos="3464560" algn="l"/>
                <a:tab pos="3903979" algn="l"/>
                <a:tab pos="5688965" algn="l"/>
              </a:tabLst>
            </a:pP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ком</a:t>
            </a:r>
            <a:r>
              <a:rPr sz="2400" i="1" spc="-25" dirty="0">
                <a:solidFill>
                  <a:srgbClr val="7E1F16"/>
                </a:solidFill>
                <a:latin typeface="Arial"/>
                <a:cs typeface="Arial"/>
              </a:rPr>
              <a:t>м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у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ни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каци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и	и	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пр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.	и	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ра</a:t>
            </a:r>
            <a:r>
              <a:rPr sz="2400" i="1" spc="-15" dirty="0">
                <a:solidFill>
                  <a:srgbClr val="7E1F16"/>
                </a:solidFill>
                <a:latin typeface="Arial"/>
                <a:cs typeface="Arial"/>
              </a:rPr>
              <a:t>б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о</a:t>
            </a:r>
            <a:r>
              <a:rPr sz="2400" i="1" spc="-25" dirty="0">
                <a:solidFill>
                  <a:srgbClr val="7E1F16"/>
                </a:solidFill>
                <a:latin typeface="Arial"/>
                <a:cs typeface="Arial"/>
              </a:rPr>
              <a:t>т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ат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ь	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на  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устранение 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этих</a:t>
            </a:r>
            <a:r>
              <a:rPr sz="2400" i="1" spc="15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7E1F16"/>
                </a:solidFill>
                <a:latin typeface="Arial"/>
                <a:cs typeface="Arial"/>
              </a:rPr>
              <a:t>нарушений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671" y="842898"/>
            <a:ext cx="2467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800000"/>
                </a:solidFill>
                <a:latin typeface="Constantia"/>
                <a:cs typeface="Constantia"/>
              </a:rPr>
              <a:t>Проблема: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886" y="1720976"/>
            <a:ext cx="6808470" cy="411670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5715" indent="-274320" algn="just">
              <a:lnSpc>
                <a:spcPct val="80000"/>
              </a:lnSpc>
              <a:spcBef>
                <a:spcPts val="620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20" dirty="0">
                <a:latin typeface="Arial"/>
                <a:cs typeface="Arial"/>
              </a:rPr>
              <a:t>во всех </a:t>
            </a:r>
            <a:r>
              <a:rPr sz="2200" spc="-10" dirty="0">
                <a:latin typeface="Arial"/>
                <a:cs typeface="Arial"/>
              </a:rPr>
              <a:t>обращениях </a:t>
            </a:r>
            <a:r>
              <a:rPr sz="2200" i="1" spc="-10" dirty="0">
                <a:solidFill>
                  <a:srgbClr val="800000"/>
                </a:solidFill>
                <a:latin typeface="Arial"/>
                <a:cs typeface="Arial"/>
              </a:rPr>
              <a:t>доминирует тема  </a:t>
            </a:r>
            <a:r>
              <a:rPr sz="2200" i="1" spc="-5" dirty="0">
                <a:solidFill>
                  <a:srgbClr val="800000"/>
                </a:solidFill>
                <a:latin typeface="Arial"/>
                <a:cs typeface="Arial"/>
              </a:rPr>
              <a:t>дефекта</a:t>
            </a:r>
            <a:r>
              <a:rPr sz="2200" spc="-5" dirty="0">
                <a:latin typeface="Arial"/>
                <a:cs typeface="Arial"/>
              </a:rPr>
              <a:t>. </a:t>
            </a:r>
            <a:r>
              <a:rPr sz="2200" spc="-35" dirty="0">
                <a:latin typeface="Arial"/>
                <a:cs typeface="Arial"/>
              </a:rPr>
              <a:t>Родители </a:t>
            </a:r>
            <a:r>
              <a:rPr sz="2200" spc="-10" dirty="0">
                <a:latin typeface="Arial"/>
                <a:cs typeface="Arial"/>
              </a:rPr>
              <a:t>обращаются </a:t>
            </a:r>
            <a:r>
              <a:rPr sz="2200" spc="-5" dirty="0">
                <a:latin typeface="Arial"/>
                <a:cs typeface="Arial"/>
              </a:rPr>
              <a:t>к специалистам  за </a:t>
            </a:r>
            <a:r>
              <a:rPr sz="2200" spc="-10" dirty="0">
                <a:latin typeface="Arial"/>
                <a:cs typeface="Arial"/>
              </a:rPr>
              <a:t>тем, чтобы избавиться </a:t>
            </a:r>
            <a:r>
              <a:rPr sz="2200" spc="-20" dirty="0">
                <a:latin typeface="Arial"/>
                <a:cs typeface="Arial"/>
              </a:rPr>
              <a:t>от </a:t>
            </a:r>
            <a:r>
              <a:rPr sz="2200" spc="-25" dirty="0">
                <a:latin typeface="Arial"/>
                <a:cs typeface="Arial"/>
              </a:rPr>
              <a:t>тех </a:t>
            </a:r>
            <a:r>
              <a:rPr sz="2200" spc="-15" dirty="0">
                <a:latin typeface="Arial"/>
                <a:cs typeface="Arial"/>
              </a:rPr>
              <a:t>проблем,  которые</a:t>
            </a:r>
            <a:r>
              <a:rPr sz="2200" spc="5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возникли </a:t>
            </a:r>
            <a:r>
              <a:rPr sz="2200" spc="-5" dirty="0">
                <a:latin typeface="Arial"/>
                <a:cs typeface="Arial"/>
              </a:rPr>
              <a:t>в семье </a:t>
            </a:r>
            <a:r>
              <a:rPr sz="2200" dirty="0">
                <a:latin typeface="Arial"/>
                <a:cs typeface="Arial"/>
              </a:rPr>
              <a:t>из-за </a:t>
            </a:r>
            <a:r>
              <a:rPr sz="2200" spc="-10" dirty="0">
                <a:latin typeface="Arial"/>
                <a:cs typeface="Arial"/>
              </a:rPr>
              <a:t>нарушений </a:t>
            </a:r>
            <a:r>
              <a:rPr sz="2200" spc="-5" dirty="0">
                <a:latin typeface="Arial"/>
                <a:cs typeface="Arial"/>
              </a:rPr>
              <a:t>в  </a:t>
            </a:r>
            <a:r>
              <a:rPr sz="2200" spc="-10" dirty="0">
                <a:latin typeface="Arial"/>
                <a:cs typeface="Arial"/>
              </a:rPr>
              <a:t>развитии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ребёнка.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5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dirty="0">
                <a:latin typeface="Arial"/>
                <a:cs typeface="Arial"/>
              </a:rPr>
              <a:t>задержка </a:t>
            </a:r>
            <a:r>
              <a:rPr sz="2200" spc="-5" dirty="0">
                <a:latin typeface="Arial"/>
                <a:cs typeface="Arial"/>
              </a:rPr>
              <a:t>в признании </a:t>
            </a:r>
            <a:r>
              <a:rPr sz="2200" spc="-20" dirty="0">
                <a:latin typeface="Arial"/>
                <a:cs typeface="Arial"/>
              </a:rPr>
              <a:t>родителями </a:t>
            </a:r>
            <a:r>
              <a:rPr sz="2200" spc="-10" dirty="0">
                <a:latin typeface="Arial"/>
                <a:cs typeface="Arial"/>
              </a:rPr>
              <a:t>диагноза, </a:t>
            </a:r>
            <a:r>
              <a:rPr sz="2200" spc="-5" dirty="0">
                <a:latin typeface="Arial"/>
                <a:cs typeface="Arial"/>
              </a:rPr>
              <a:t>а  </a:t>
            </a:r>
            <a:r>
              <a:rPr sz="2200" spc="-50" dirty="0">
                <a:latin typeface="Arial"/>
                <a:cs typeface="Arial"/>
              </a:rPr>
              <a:t>значит, </a:t>
            </a:r>
            <a:r>
              <a:rPr sz="2200" spc="-5" dirty="0">
                <a:latin typeface="Arial"/>
                <a:cs typeface="Arial"/>
              </a:rPr>
              <a:t>и данности, связанной с особенностями  ребенка, </a:t>
            </a:r>
            <a:r>
              <a:rPr sz="2200" spc="-25" dirty="0">
                <a:latin typeface="Arial"/>
                <a:cs typeface="Arial"/>
              </a:rPr>
              <a:t>может </a:t>
            </a:r>
            <a:r>
              <a:rPr sz="2200" spc="-5" dirty="0">
                <a:latin typeface="Arial"/>
                <a:cs typeface="Arial"/>
              </a:rPr>
              <a:t>лишить </a:t>
            </a:r>
            <a:r>
              <a:rPr sz="2200" dirty="0">
                <a:latin typeface="Arial"/>
                <a:cs typeface="Arial"/>
              </a:rPr>
              <a:t>семью </a:t>
            </a:r>
            <a:r>
              <a:rPr sz="2200" spc="-10" dirty="0">
                <a:latin typeface="Arial"/>
                <a:cs typeface="Arial"/>
              </a:rPr>
              <a:t>возможности  </a:t>
            </a:r>
            <a:r>
              <a:rPr sz="2200" spc="-15" dirty="0">
                <a:latin typeface="Arial"/>
                <a:cs typeface="Arial"/>
              </a:rPr>
              <a:t>действовать </a:t>
            </a:r>
            <a:r>
              <a:rPr sz="2200" spc="-10" dirty="0">
                <a:latin typeface="Arial"/>
                <a:cs typeface="Arial"/>
              </a:rPr>
              <a:t>своевременно </a:t>
            </a:r>
            <a:r>
              <a:rPr sz="2200" spc="-5" dirty="0">
                <a:latin typeface="Arial"/>
                <a:cs typeface="Arial"/>
              </a:rPr>
              <a:t>и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конструктивно.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ts val="2110"/>
              </a:lnSpc>
              <a:spcBef>
                <a:spcPts val="5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200" spc="-35" dirty="0">
                <a:latin typeface="Arial"/>
                <a:cs typeface="Arial"/>
              </a:rPr>
              <a:t>Родителям </a:t>
            </a:r>
            <a:r>
              <a:rPr sz="2200" spc="-10" dirty="0">
                <a:latin typeface="Arial"/>
                <a:cs typeface="Arial"/>
              </a:rPr>
              <a:t>свойственны чувства гнева, вины,  </a:t>
            </a:r>
            <a:r>
              <a:rPr sz="2200" spc="-5" dirty="0">
                <a:latin typeface="Arial"/>
                <a:cs typeface="Arial"/>
              </a:rPr>
              <a:t>стыда, </a:t>
            </a:r>
            <a:r>
              <a:rPr sz="2200" spc="-10" dirty="0">
                <a:latin typeface="Arial"/>
                <a:cs typeface="Arial"/>
              </a:rPr>
              <a:t>которые возникли </a:t>
            </a:r>
            <a:r>
              <a:rPr sz="2200" spc="-5" dirty="0">
                <a:latin typeface="Arial"/>
                <a:cs typeface="Arial"/>
              </a:rPr>
              <a:t>у них в </a:t>
            </a:r>
            <a:r>
              <a:rPr sz="2200" spc="-30" dirty="0">
                <a:latin typeface="Arial"/>
                <a:cs typeface="Arial"/>
              </a:rPr>
              <a:t>ответ </a:t>
            </a:r>
            <a:r>
              <a:rPr sz="2200" spc="-10" dirty="0">
                <a:latin typeface="Arial"/>
                <a:cs typeface="Arial"/>
              </a:rPr>
              <a:t>на  </a:t>
            </a:r>
            <a:r>
              <a:rPr sz="2200" spc="-5" dirty="0">
                <a:latin typeface="Arial"/>
                <a:cs typeface="Arial"/>
              </a:rPr>
              <a:t>сообщение </a:t>
            </a:r>
            <a:r>
              <a:rPr sz="2200" spc="-15" dirty="0">
                <a:latin typeface="Arial"/>
                <a:cs typeface="Arial"/>
              </a:rPr>
              <a:t>врача </a:t>
            </a:r>
            <a:r>
              <a:rPr sz="2200" spc="-5" dirty="0">
                <a:latin typeface="Arial"/>
                <a:cs typeface="Arial"/>
              </a:rPr>
              <a:t>о дефекте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ребенка.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761" y="1091895"/>
            <a:ext cx="68694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1480185" algn="l"/>
                <a:tab pos="3002915" algn="l"/>
                <a:tab pos="4536440" algn="l"/>
                <a:tab pos="5104765" algn="l"/>
              </a:tabLst>
            </a:pPr>
            <a:r>
              <a:rPr sz="1700" i="1" dirty="0">
                <a:solidFill>
                  <a:srgbClr val="AA2B1E"/>
                </a:solidFill>
                <a:latin typeface="Brush Script MT"/>
                <a:cs typeface="Brush Script MT"/>
              </a:rPr>
              <a:t>O	</a:t>
            </a:r>
            <a:r>
              <a:rPr sz="2000" spc="-10" dirty="0">
                <a:solidFill>
                  <a:srgbClr val="000000"/>
                </a:solidFill>
              </a:rPr>
              <a:t>Долгие	"скитания"	</a:t>
            </a:r>
            <a:r>
              <a:rPr sz="2000" spc="-20" dirty="0">
                <a:solidFill>
                  <a:srgbClr val="000000"/>
                </a:solidFill>
              </a:rPr>
              <a:t>родителей	</a:t>
            </a:r>
            <a:r>
              <a:rPr sz="2000" spc="-5" dirty="0">
                <a:solidFill>
                  <a:srgbClr val="000000"/>
                </a:solidFill>
              </a:rPr>
              <a:t>по	специалистам,</a:t>
            </a:r>
            <a:endParaRPr sz="2000">
              <a:latin typeface="Brush Script MT"/>
              <a:cs typeface="Brush Script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761" y="1336039"/>
            <a:ext cx="6870065" cy="42094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5080" algn="just">
              <a:lnSpc>
                <a:spcPts val="1920"/>
              </a:lnSpc>
              <a:spcBef>
                <a:spcPts val="565"/>
              </a:spcBef>
            </a:pPr>
            <a:r>
              <a:rPr sz="2000" spc="-20" dirty="0">
                <a:latin typeface="Arial"/>
                <a:cs typeface="Arial"/>
              </a:rPr>
              <a:t>неудовлетворенность </a:t>
            </a:r>
            <a:r>
              <a:rPr sz="2000" spc="-5" dirty="0">
                <a:latin typeface="Arial"/>
                <a:cs typeface="Arial"/>
              </a:rPr>
              <a:t>процессом помощи, наличие  </a:t>
            </a:r>
            <a:r>
              <a:rPr sz="2000" spc="-15" dirty="0">
                <a:latin typeface="Arial"/>
                <a:cs typeface="Arial"/>
              </a:rPr>
              <a:t>негативных </a:t>
            </a:r>
            <a:r>
              <a:rPr sz="2000" spc="-10" dirty="0">
                <a:latin typeface="Arial"/>
                <a:cs typeface="Arial"/>
              </a:rPr>
              <a:t>переживаний, </a:t>
            </a:r>
            <a:r>
              <a:rPr sz="2000" spc="-5" dirty="0">
                <a:latin typeface="Arial"/>
                <a:cs typeface="Arial"/>
              </a:rPr>
              <a:t>связанных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15" dirty="0">
                <a:latin typeface="Arial"/>
                <a:cs typeface="Arial"/>
              </a:rPr>
              <a:t>этим,</a:t>
            </a:r>
            <a:r>
              <a:rPr sz="2000" spc="3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чувство  </a:t>
            </a:r>
            <a:r>
              <a:rPr sz="2000" spc="-15" dirty="0">
                <a:latin typeface="Arial"/>
                <a:cs typeface="Arial"/>
              </a:rPr>
              <a:t>безысходности, утрата </a:t>
            </a:r>
            <a:r>
              <a:rPr sz="2000" spc="-5" dirty="0">
                <a:latin typeface="Arial"/>
                <a:cs typeface="Arial"/>
              </a:rPr>
              <a:t>надежды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веры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изменения </a:t>
            </a:r>
            <a:r>
              <a:rPr sz="2000" dirty="0">
                <a:latin typeface="Arial"/>
                <a:cs typeface="Arial"/>
              </a:rPr>
              <a:t>-  </a:t>
            </a:r>
            <a:r>
              <a:rPr sz="2000" spc="-25" dirty="0">
                <a:latin typeface="Arial"/>
                <a:cs typeface="Arial"/>
              </a:rPr>
              <a:t>вот </a:t>
            </a:r>
            <a:r>
              <a:rPr sz="2000" spc="-15" dirty="0">
                <a:latin typeface="Arial"/>
                <a:cs typeface="Arial"/>
              </a:rPr>
              <a:t>неполный перечень проблем, который возникает  </a:t>
            </a:r>
            <a:r>
              <a:rPr sz="2000" dirty="0">
                <a:latin typeface="Arial"/>
                <a:cs typeface="Arial"/>
              </a:rPr>
              <a:t>на </a:t>
            </a:r>
            <a:r>
              <a:rPr sz="2000" spc="-5" dirty="0">
                <a:latin typeface="Arial"/>
                <a:cs typeface="Arial"/>
              </a:rPr>
              <a:t>фоне принятия </a:t>
            </a:r>
            <a:r>
              <a:rPr sz="2000" i="1" spc="-10" dirty="0">
                <a:solidFill>
                  <a:srgbClr val="800000"/>
                </a:solidFill>
                <a:latin typeface="Arial"/>
                <a:cs typeface="Arial"/>
              </a:rPr>
              <a:t>дефицитарной</a:t>
            </a:r>
            <a:r>
              <a:rPr sz="2000" i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800000"/>
                </a:solidFill>
                <a:latin typeface="Arial"/>
                <a:cs typeface="Arial"/>
              </a:rPr>
              <a:t>модели</a:t>
            </a:r>
            <a:r>
              <a:rPr sz="2000" spc="-15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80000"/>
              </a:lnSpc>
              <a:tabLst>
                <a:tab pos="2494915" algn="l"/>
                <a:tab pos="4559300" algn="l"/>
              </a:tabLst>
            </a:pPr>
            <a:r>
              <a:rPr sz="1700" i="1" dirty="0">
                <a:solidFill>
                  <a:srgbClr val="AA2B1E"/>
                </a:solidFill>
                <a:latin typeface="Brush Script MT"/>
                <a:cs typeface="Brush Script MT"/>
              </a:rPr>
              <a:t>O   </a:t>
            </a:r>
            <a:r>
              <a:rPr sz="1700" i="1" spc="-175" dirty="0">
                <a:solidFill>
                  <a:srgbClr val="AA2B1E"/>
                </a:solidFill>
                <a:latin typeface="Brush Script MT"/>
                <a:cs typeface="Brush Script MT"/>
              </a:rPr>
              <a:t> 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сн</a:t>
            </a:r>
            <a:r>
              <a:rPr sz="2000" spc="-1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вн</a:t>
            </a:r>
            <a:r>
              <a:rPr sz="2000" spc="-15" dirty="0">
                <a:latin typeface="Arial"/>
                <a:cs typeface="Arial"/>
              </a:rPr>
              <a:t>ы</a:t>
            </a:r>
            <a:r>
              <a:rPr sz="2000" dirty="0">
                <a:latin typeface="Arial"/>
                <a:cs typeface="Arial"/>
              </a:rPr>
              <a:t>ми	</a:t>
            </a:r>
            <a:r>
              <a:rPr sz="2000" spc="-5" dirty="0">
                <a:latin typeface="Arial"/>
                <a:cs typeface="Arial"/>
              </a:rPr>
              <a:t>а</a:t>
            </a:r>
            <a:r>
              <a:rPr sz="2000" spc="5" dirty="0">
                <a:latin typeface="Arial"/>
                <a:cs typeface="Arial"/>
              </a:rPr>
              <a:t>с</a:t>
            </a:r>
            <a:r>
              <a:rPr sz="2000" spc="-5" dirty="0">
                <a:latin typeface="Arial"/>
                <a:cs typeface="Arial"/>
              </a:rPr>
              <a:t>пе</a:t>
            </a:r>
            <a:r>
              <a:rPr sz="2000" spc="20" dirty="0">
                <a:latin typeface="Arial"/>
                <a:cs typeface="Arial"/>
              </a:rPr>
              <a:t>к</a:t>
            </a:r>
            <a:r>
              <a:rPr sz="2000" spc="-45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ами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spc="-35" dirty="0">
                <a:latin typeface="Arial"/>
                <a:cs typeface="Arial"/>
              </a:rPr>
              <a:t>х</a:t>
            </a:r>
            <a:r>
              <a:rPr sz="2000" spc="-15" dirty="0">
                <a:latin typeface="Arial"/>
                <a:cs typeface="Arial"/>
              </a:rPr>
              <a:t>а</a:t>
            </a:r>
            <a:r>
              <a:rPr sz="2000" spc="-5" dirty="0">
                <a:latin typeface="Arial"/>
                <a:cs typeface="Arial"/>
              </a:rPr>
              <a:t>ра</a:t>
            </a:r>
            <a:r>
              <a:rPr sz="2000" spc="20" dirty="0">
                <a:latin typeface="Arial"/>
                <a:cs typeface="Arial"/>
              </a:rPr>
              <a:t>к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е</a:t>
            </a:r>
            <a:r>
              <a:rPr sz="2000" spc="-10" dirty="0">
                <a:latin typeface="Arial"/>
                <a:cs typeface="Arial"/>
              </a:rPr>
              <a:t>р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25" dirty="0">
                <a:latin typeface="Arial"/>
                <a:cs typeface="Arial"/>
              </a:rPr>
              <a:t>з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20" dirty="0">
                <a:latin typeface="Arial"/>
                <a:cs typeface="Arial"/>
              </a:rPr>
              <a:t>ю</a:t>
            </a:r>
            <a:r>
              <a:rPr sz="2000" dirty="0">
                <a:latin typeface="Arial"/>
                <a:cs typeface="Arial"/>
              </a:rPr>
              <a:t>щ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ми  </a:t>
            </a:r>
            <a:r>
              <a:rPr sz="2000" spc="-15" dirty="0">
                <a:latin typeface="Arial"/>
                <a:cs typeface="Arial"/>
              </a:rPr>
              <a:t>деятельность психолога, </a:t>
            </a:r>
            <a:r>
              <a:rPr sz="2000" spc="-10" dirty="0">
                <a:latin typeface="Arial"/>
                <a:cs typeface="Arial"/>
              </a:rPr>
              <a:t>опирающегося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ресурсную  </a:t>
            </a:r>
            <a:r>
              <a:rPr sz="2000" i="1" spc="-15" dirty="0">
                <a:solidFill>
                  <a:srgbClr val="7E1F16"/>
                </a:solidFill>
                <a:latin typeface="Arial"/>
                <a:cs typeface="Arial"/>
              </a:rPr>
              <a:t>модель </a:t>
            </a:r>
            <a:r>
              <a:rPr sz="2000" spc="-20" dirty="0">
                <a:latin typeface="Arial"/>
                <a:cs typeface="Arial"/>
              </a:rPr>
              <a:t>человеческого </a:t>
            </a:r>
            <a:r>
              <a:rPr sz="2000" spc="-10" dirty="0">
                <a:latin typeface="Arial"/>
                <a:cs typeface="Arial"/>
              </a:rPr>
              <a:t>функционирования </a:t>
            </a:r>
            <a:r>
              <a:rPr sz="2000" spc="-5" dirty="0">
                <a:latin typeface="Arial"/>
                <a:cs typeface="Arial"/>
              </a:rPr>
              <a:t>при </a:t>
            </a:r>
            <a:r>
              <a:rPr sz="2000" spc="-20" dirty="0">
                <a:latin typeface="Arial"/>
                <a:cs typeface="Arial"/>
              </a:rPr>
              <a:t>работе </a:t>
            </a:r>
            <a:r>
              <a:rPr sz="2000" dirty="0">
                <a:latin typeface="Arial"/>
                <a:cs typeface="Arial"/>
              </a:rPr>
              <a:t>с  семьями, </a:t>
            </a:r>
            <a:r>
              <a:rPr sz="2000" spc="-10" dirty="0">
                <a:latin typeface="Arial"/>
                <a:cs typeface="Arial"/>
              </a:rPr>
              <a:t>воспитывающими </a:t>
            </a:r>
            <a:r>
              <a:rPr sz="2000" spc="-5" dirty="0">
                <a:latin typeface="Arial"/>
                <a:cs typeface="Arial"/>
              </a:rPr>
              <a:t>аномальных </a:t>
            </a:r>
            <a:r>
              <a:rPr sz="2000" spc="-20" dirty="0">
                <a:latin typeface="Arial"/>
                <a:cs typeface="Arial"/>
              </a:rPr>
              <a:t>детей,  </a:t>
            </a:r>
            <a:r>
              <a:rPr sz="2000" spc="-25" dirty="0">
                <a:latin typeface="Arial"/>
                <a:cs typeface="Arial"/>
              </a:rPr>
              <a:t>является </a:t>
            </a:r>
            <a:r>
              <a:rPr sz="2000" dirty="0">
                <a:latin typeface="Arial"/>
                <a:cs typeface="Arial"/>
              </a:rPr>
              <a:t>такая </a:t>
            </a:r>
            <a:r>
              <a:rPr sz="2800" spc="-10" dirty="0">
                <a:solidFill>
                  <a:srgbClr val="7E1F16"/>
                </a:solidFill>
                <a:latin typeface="Arial"/>
                <a:cs typeface="Arial"/>
              </a:rPr>
              <a:t>позиция </a:t>
            </a:r>
            <a:r>
              <a:rPr sz="2800" spc="-15" dirty="0">
                <a:solidFill>
                  <a:srgbClr val="7E1F16"/>
                </a:solidFill>
                <a:latin typeface="Arial"/>
                <a:cs typeface="Arial"/>
              </a:rPr>
              <a:t>психолога</a:t>
            </a:r>
            <a:r>
              <a:rPr sz="2000" spc="-15" dirty="0">
                <a:latin typeface="Arial"/>
                <a:cs typeface="Arial"/>
              </a:rPr>
              <a:t>,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которая  </a:t>
            </a:r>
            <a:r>
              <a:rPr sz="2000" spc="-25" dirty="0">
                <a:latin typeface="Arial"/>
                <a:cs typeface="Arial"/>
              </a:rPr>
              <a:t>позволяет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расширить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пространство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для  активности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родителей</a:t>
            </a:r>
            <a:r>
              <a:rPr sz="2000" spc="-10" dirty="0">
                <a:solidFill>
                  <a:srgbClr val="7E1F16"/>
                </a:solidFill>
                <a:latin typeface="Arial"/>
                <a:cs typeface="Arial"/>
              </a:rPr>
              <a:t>, </a:t>
            </a:r>
            <a:r>
              <a:rPr sz="2000" spc="-60" dirty="0">
                <a:latin typeface="Arial"/>
                <a:cs typeface="Arial"/>
              </a:rPr>
              <a:t>т.е. </a:t>
            </a:r>
            <a:r>
              <a:rPr sz="2000" spc="-15" dirty="0">
                <a:latin typeface="Arial"/>
                <a:cs typeface="Arial"/>
              </a:rPr>
              <a:t>позволяющая </a:t>
            </a:r>
            <a:r>
              <a:rPr sz="2000" dirty="0">
                <a:latin typeface="Arial"/>
                <a:cs typeface="Arial"/>
              </a:rPr>
              <a:t>семье </a:t>
            </a:r>
            <a:r>
              <a:rPr sz="2000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мобилизовать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имеющиеся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у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неё способности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и 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потенциал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самопомощи,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а </a:t>
            </a:r>
            <a:r>
              <a:rPr sz="2000" i="1" spc="-15" dirty="0">
                <a:solidFill>
                  <a:srgbClr val="7E1F16"/>
                </a:solidFill>
                <a:latin typeface="Arial"/>
                <a:cs typeface="Arial"/>
              </a:rPr>
              <a:t>также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уйти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от 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фиксированности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на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болезни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и</a:t>
            </a:r>
            <a:r>
              <a:rPr sz="2000" i="1" spc="-95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дефекте.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020" y="834389"/>
            <a:ext cx="4515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latin typeface="Constantia"/>
                <a:cs typeface="Constantia"/>
              </a:rPr>
              <a:t>Ресурсная</a:t>
            </a:r>
            <a:r>
              <a:rPr sz="4400" spc="-180" dirty="0">
                <a:latin typeface="Constantia"/>
                <a:cs typeface="Constantia"/>
              </a:rPr>
              <a:t> </a:t>
            </a:r>
            <a:r>
              <a:rPr sz="4400" spc="-45" dirty="0">
                <a:latin typeface="Constantia"/>
                <a:cs typeface="Constantia"/>
              </a:rPr>
              <a:t>модель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886" y="1775205"/>
            <a:ext cx="68097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400" spc="-15" dirty="0">
                <a:latin typeface="Arial"/>
                <a:cs typeface="Arial"/>
              </a:rPr>
              <a:t>Опирается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-10" dirty="0">
                <a:latin typeface="Arial"/>
                <a:cs typeface="Arial"/>
              </a:rPr>
              <a:t>следующие </a:t>
            </a:r>
            <a:r>
              <a:rPr sz="2400" spc="-15" dirty="0">
                <a:latin typeface="Arial"/>
                <a:cs typeface="Arial"/>
              </a:rPr>
              <a:t>предположения: </a:t>
            </a:r>
            <a:r>
              <a:rPr sz="2400" spc="-15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семья постоянно </a:t>
            </a:r>
            <a:r>
              <a:rPr sz="2400" i="1" spc="-15" dirty="0">
                <a:solidFill>
                  <a:srgbClr val="7E1F16"/>
                </a:solidFill>
                <a:latin typeface="Arial"/>
                <a:cs typeface="Arial"/>
              </a:rPr>
              <a:t>генерирует 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собственные  нормы 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в </a:t>
            </a:r>
            <a:r>
              <a:rPr sz="2400" i="1" spc="-15" dirty="0">
                <a:solidFill>
                  <a:srgbClr val="7E1F16"/>
                </a:solidFill>
                <a:latin typeface="Arial"/>
                <a:cs typeface="Arial"/>
              </a:rPr>
              <a:t>различных  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контекстах</a:t>
            </a:r>
            <a:r>
              <a:rPr sz="2400" i="1" spc="130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1891" y="2872562"/>
            <a:ext cx="4022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4400" algn="l"/>
              </a:tabLst>
            </a:pP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к</a:t>
            </a:r>
            <a:r>
              <a:rPr sz="2400" i="1" spc="-35" dirty="0">
                <a:solidFill>
                  <a:srgbClr val="7E1F16"/>
                </a:solidFill>
                <a:latin typeface="Arial"/>
                <a:cs typeface="Arial"/>
              </a:rPr>
              <a:t>у</a:t>
            </a:r>
            <a:r>
              <a:rPr sz="2400" i="1" spc="-15" dirty="0">
                <a:solidFill>
                  <a:srgbClr val="7E1F16"/>
                </a:solidFill>
                <a:latin typeface="Arial"/>
                <a:cs typeface="Arial"/>
              </a:rPr>
              <a:t>л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ь</a:t>
            </a:r>
            <a:r>
              <a:rPr sz="2400" i="1" spc="-50" dirty="0">
                <a:solidFill>
                  <a:srgbClr val="7E1F16"/>
                </a:solidFill>
                <a:latin typeface="Arial"/>
                <a:cs typeface="Arial"/>
              </a:rPr>
              <a:t>т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урн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о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м,	этн</a:t>
            </a: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и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ч</a:t>
            </a:r>
            <a:r>
              <a:rPr sz="2400" i="1" spc="-35" dirty="0">
                <a:solidFill>
                  <a:srgbClr val="7E1F16"/>
                </a:solidFill>
                <a:latin typeface="Arial"/>
                <a:cs typeface="Arial"/>
              </a:rPr>
              <a:t>е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ском,</a:t>
            </a: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социально-экономическом,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8180" y="2872562"/>
            <a:ext cx="24853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7E1F16"/>
                </a:solidFill>
                <a:latin typeface="Arial"/>
                <a:cs typeface="Arial"/>
              </a:rPr>
              <a:t>историческом,  политическом,  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м</a:t>
            </a:r>
            <a:r>
              <a:rPr sz="2400" i="1" spc="-30" dirty="0">
                <a:solidFill>
                  <a:srgbClr val="7E1F16"/>
                </a:solidFill>
                <a:latin typeface="Arial"/>
                <a:cs typeface="Arial"/>
              </a:rPr>
              <a:t>е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жли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ч</a:t>
            </a:r>
            <a:r>
              <a:rPr sz="2400" i="1" spc="-5" dirty="0">
                <a:solidFill>
                  <a:srgbClr val="7E1F16"/>
                </a:solidFill>
                <a:latin typeface="Arial"/>
                <a:cs typeface="Arial"/>
              </a:rPr>
              <a:t>ностно</a:t>
            </a:r>
            <a:r>
              <a:rPr sz="2400" i="1" spc="5" dirty="0">
                <a:solidFill>
                  <a:srgbClr val="7E1F16"/>
                </a:solidFill>
                <a:latin typeface="Arial"/>
                <a:cs typeface="Arial"/>
              </a:rPr>
              <a:t>м</a:t>
            </a:r>
            <a:r>
              <a:rPr sz="2400" i="1" dirty="0">
                <a:solidFill>
                  <a:srgbClr val="7E1F16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3886" y="4043298"/>
            <a:ext cx="552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3360" algn="l"/>
                <a:tab pos="2100580" algn="l"/>
                <a:tab pos="4262120" algn="l"/>
              </a:tabLst>
            </a:pPr>
            <a:r>
              <a:rPr sz="2400" spc="-90" dirty="0">
                <a:latin typeface="Arial"/>
                <a:cs typeface="Arial"/>
              </a:rPr>
              <a:t>Р</a:t>
            </a:r>
            <a:r>
              <a:rPr sz="2400" spc="-5" dirty="0">
                <a:latin typeface="Arial"/>
                <a:cs typeface="Arial"/>
              </a:rPr>
              <a:t>аб</a:t>
            </a:r>
            <a:r>
              <a:rPr sz="2400" spc="-50" dirty="0">
                <a:latin typeface="Arial"/>
                <a:cs typeface="Arial"/>
              </a:rPr>
              <a:t>о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а	с	</a:t>
            </a:r>
            <a:r>
              <a:rPr sz="2400" spc="-5" dirty="0">
                <a:latin typeface="Arial"/>
                <a:cs typeface="Arial"/>
              </a:rPr>
              <a:t>р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spc="-5" dirty="0">
                <a:latin typeface="Arial"/>
                <a:cs typeface="Arial"/>
              </a:rPr>
              <a:t>ди</a:t>
            </a:r>
            <a:r>
              <a:rPr sz="2400" spc="-40" dirty="0">
                <a:latin typeface="Arial"/>
                <a:cs typeface="Arial"/>
              </a:rPr>
              <a:t>т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spc="-5" dirty="0">
                <a:latin typeface="Arial"/>
                <a:cs typeface="Arial"/>
              </a:rPr>
              <a:t>лям</a:t>
            </a:r>
            <a:r>
              <a:rPr sz="2400" dirty="0">
                <a:latin typeface="Arial"/>
                <a:cs typeface="Arial"/>
              </a:rPr>
              <a:t>и	</a:t>
            </a:r>
            <a:r>
              <a:rPr sz="2400" spc="-15" dirty="0">
                <a:latin typeface="Arial"/>
                <a:cs typeface="Arial"/>
              </a:rPr>
              <a:t>"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15" dirty="0">
                <a:latin typeface="Arial"/>
                <a:cs typeface="Arial"/>
              </a:rPr>
              <a:t>с</a:t>
            </a:r>
            <a:r>
              <a:rPr sz="2400" spc="-5" dirty="0">
                <a:latin typeface="Arial"/>
                <a:cs typeface="Arial"/>
              </a:rPr>
              <a:t>обы</a:t>
            </a:r>
            <a:r>
              <a:rPr sz="2400" spc="-10" dirty="0">
                <a:latin typeface="Arial"/>
                <a:cs typeface="Arial"/>
              </a:rPr>
              <a:t>х</a:t>
            </a:r>
            <a:r>
              <a:rPr sz="2400" dirty="0">
                <a:latin typeface="Arial"/>
                <a:cs typeface="Arial"/>
              </a:rPr>
              <a:t>"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2733" y="4043298"/>
            <a:ext cx="839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д</a:t>
            </a:r>
            <a:r>
              <a:rPr sz="2400" spc="-85" dirty="0">
                <a:latin typeface="Arial"/>
                <a:cs typeface="Arial"/>
              </a:rPr>
              <a:t>е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3886" y="4409008"/>
            <a:ext cx="6807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становится </a:t>
            </a:r>
            <a:r>
              <a:rPr sz="2400" spc="-15" dirty="0">
                <a:latin typeface="Arial"/>
                <a:cs typeface="Arial"/>
              </a:rPr>
              <a:t>более </a:t>
            </a:r>
            <a:r>
              <a:rPr sz="2400" spc="-5" dirty="0">
                <a:latin typeface="Arial"/>
                <a:cs typeface="Arial"/>
              </a:rPr>
              <a:t>эффективной, если она  </a:t>
            </a:r>
            <a:r>
              <a:rPr sz="2400" spc="-10" dirty="0">
                <a:latin typeface="Arial"/>
                <a:cs typeface="Arial"/>
              </a:rPr>
              <a:t>основана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-10" dirty="0">
                <a:latin typeface="Arial"/>
                <a:cs typeface="Arial"/>
              </a:rPr>
              <a:t>ресурсной </a:t>
            </a:r>
            <a:r>
              <a:rPr sz="2400" spc="-25" dirty="0">
                <a:latin typeface="Arial"/>
                <a:cs typeface="Arial"/>
              </a:rPr>
              <a:t>модели </a:t>
            </a:r>
            <a:r>
              <a:rPr sz="2400" spc="-20" dirty="0">
                <a:latin typeface="Arial"/>
                <a:cs typeface="Arial"/>
              </a:rPr>
              <a:t>человеческого  </a:t>
            </a:r>
            <a:r>
              <a:rPr sz="2400" spc="-5" dirty="0">
                <a:latin typeface="Arial"/>
                <a:cs typeface="Arial"/>
              </a:rPr>
              <a:t>функционирования.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676" rIns="0" bIns="0" rtlCol="0">
            <a:spAutoFit/>
          </a:bodyPr>
          <a:lstStyle/>
          <a:p>
            <a:pPr marL="661670" marR="5080" indent="-283845">
              <a:lnSpc>
                <a:spcPct val="100000"/>
              </a:lnSpc>
              <a:spcBef>
                <a:spcPts val="105"/>
              </a:spcBef>
            </a:pPr>
            <a:r>
              <a:rPr sz="2900" spc="-15" dirty="0">
                <a:latin typeface="Constantia"/>
                <a:cs typeface="Constantia"/>
              </a:rPr>
              <a:t>Работа</a:t>
            </a:r>
            <a:r>
              <a:rPr sz="2900" spc="-204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специалиста</a:t>
            </a:r>
            <a:r>
              <a:rPr sz="2900" spc="-204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с</a:t>
            </a:r>
            <a:r>
              <a:rPr sz="2900" spc="-165" dirty="0">
                <a:latin typeface="Constantia"/>
                <a:cs typeface="Constantia"/>
              </a:rPr>
              <a:t> </a:t>
            </a:r>
            <a:r>
              <a:rPr sz="2900" spc="-10" dirty="0">
                <a:latin typeface="Constantia"/>
                <a:cs typeface="Constantia"/>
              </a:rPr>
              <a:t>семьей</a:t>
            </a:r>
            <a:r>
              <a:rPr sz="2900" spc="-65" dirty="0">
                <a:latin typeface="Constantia"/>
                <a:cs typeface="Constantia"/>
              </a:rPr>
              <a:t> </a:t>
            </a:r>
            <a:r>
              <a:rPr sz="2900" spc="-15" dirty="0">
                <a:latin typeface="Constantia"/>
                <a:cs typeface="Constantia"/>
              </a:rPr>
              <a:t>«особого»  </a:t>
            </a:r>
            <a:r>
              <a:rPr sz="2900" dirty="0">
                <a:latin typeface="Constantia"/>
                <a:cs typeface="Constantia"/>
              </a:rPr>
              <a:t>ребенка в рамках ресурсной</a:t>
            </a:r>
            <a:r>
              <a:rPr sz="2900" spc="-425" dirty="0">
                <a:latin typeface="Constantia"/>
                <a:cs typeface="Constantia"/>
              </a:rPr>
              <a:t> </a:t>
            </a:r>
            <a:r>
              <a:rPr sz="2900" spc="-30" dirty="0">
                <a:latin typeface="Constantia"/>
                <a:cs typeface="Constantia"/>
              </a:rPr>
              <a:t>модели</a:t>
            </a:r>
            <a:endParaRPr sz="29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221" y="1978609"/>
            <a:ext cx="7193280" cy="37820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86385" marR="5080" indent="-274320" algn="just">
              <a:lnSpc>
                <a:spcPct val="81000"/>
              </a:lnSpc>
              <a:spcBef>
                <a:spcPts val="560"/>
              </a:spcBef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000" spc="-5" dirty="0">
                <a:latin typeface="Arial"/>
                <a:cs typeface="Arial"/>
              </a:rPr>
              <a:t>Поиск сильных </a:t>
            </a:r>
            <a:r>
              <a:rPr sz="2000" spc="-10" dirty="0">
                <a:latin typeface="Arial"/>
                <a:cs typeface="Arial"/>
              </a:rPr>
              <a:t>сторон </a:t>
            </a:r>
            <a:r>
              <a:rPr sz="2000" spc="-5" dirty="0">
                <a:latin typeface="Arial"/>
                <a:cs typeface="Arial"/>
              </a:rPr>
              <a:t>семейной </a:t>
            </a:r>
            <a:r>
              <a:rPr sz="2000" spc="-10" dirty="0">
                <a:latin typeface="Arial"/>
                <a:cs typeface="Arial"/>
              </a:rPr>
              <a:t>жизни, поддержание  </a:t>
            </a:r>
            <a:r>
              <a:rPr sz="2000" spc="-5" dirty="0">
                <a:latin typeface="Arial"/>
                <a:cs typeface="Arial"/>
              </a:rPr>
              <a:t>собственной </a:t>
            </a:r>
            <a:r>
              <a:rPr sz="2000" spc="-15" dirty="0">
                <a:latin typeface="Arial"/>
                <a:cs typeface="Arial"/>
              </a:rPr>
              <a:t>уважительной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заинтересованности </a:t>
            </a:r>
            <a:r>
              <a:rPr sz="2000" dirty="0">
                <a:latin typeface="Arial"/>
                <a:cs typeface="Arial"/>
              </a:rPr>
              <a:t>и  </a:t>
            </a:r>
            <a:r>
              <a:rPr sz="2000" spc="-10" dirty="0">
                <a:latin typeface="Arial"/>
                <a:cs typeface="Arial"/>
              </a:rPr>
              <a:t>открытость </a:t>
            </a:r>
            <a:r>
              <a:rPr sz="2000" dirty="0">
                <a:latin typeface="Arial"/>
                <a:cs typeface="Arial"/>
              </a:rPr>
              <a:t>к </a:t>
            </a:r>
            <a:r>
              <a:rPr sz="2000" spc="-10" dirty="0">
                <a:latin typeface="Arial"/>
                <a:cs typeface="Arial"/>
              </a:rPr>
              <a:t>различиям. </a:t>
            </a:r>
            <a:r>
              <a:rPr sz="2000" spc="-15" dirty="0">
                <a:latin typeface="Arial"/>
                <a:cs typeface="Arial"/>
              </a:rPr>
              <a:t>Разнообразие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приветствуется.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700"/>
              </a:lnSpc>
            </a:pPr>
            <a:r>
              <a:rPr sz="1850" i="1" spc="10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000" spc="-5" dirty="0">
                <a:latin typeface="Arial"/>
                <a:cs typeface="Arial"/>
              </a:rPr>
              <a:t>Процесс </a:t>
            </a:r>
            <a:r>
              <a:rPr sz="2000" spc="-10" dirty="0">
                <a:latin typeface="Arial"/>
                <a:cs typeface="Arial"/>
              </a:rPr>
              <a:t>направлен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10" dirty="0">
                <a:latin typeface="Arial"/>
                <a:cs typeface="Arial"/>
              </a:rPr>
              <a:t>усиление творческой </a:t>
            </a:r>
            <a:r>
              <a:rPr sz="2000" dirty="0">
                <a:latin typeface="Arial"/>
                <a:cs typeface="Arial"/>
              </a:rPr>
              <a:t>способности  </a:t>
            </a:r>
            <a:r>
              <a:rPr sz="2000" spc="-15" dirty="0">
                <a:latin typeface="Arial"/>
                <a:cs typeface="Arial"/>
              </a:rPr>
              <a:t>людей решать проблемы, получать </a:t>
            </a:r>
            <a:r>
              <a:rPr sz="2000" spc="-5" dirty="0">
                <a:latin typeface="Arial"/>
                <a:cs typeface="Arial"/>
              </a:rPr>
              <a:t>новые </a:t>
            </a:r>
            <a:r>
              <a:rPr sz="2000" spc="-10" dirty="0">
                <a:latin typeface="Arial"/>
                <a:cs typeface="Arial"/>
              </a:rPr>
              <a:t>знания,  </a:t>
            </a:r>
            <a:r>
              <a:rPr sz="2000" spc="-15" dirty="0">
                <a:latin typeface="Arial"/>
                <a:cs typeface="Arial"/>
              </a:rPr>
              <a:t>развиваться </a:t>
            </a:r>
            <a:r>
              <a:rPr sz="2000" spc="-10" dirty="0">
                <a:latin typeface="Arial"/>
                <a:cs typeface="Arial"/>
              </a:rPr>
              <a:t>сначала вместе </a:t>
            </a:r>
            <a:r>
              <a:rPr sz="2000" spc="15" dirty="0">
                <a:latin typeface="Arial"/>
                <a:cs typeface="Arial"/>
              </a:rPr>
              <a:t>со </a:t>
            </a:r>
            <a:r>
              <a:rPr sz="2000" spc="-5" dirty="0">
                <a:latin typeface="Arial"/>
                <a:cs typeface="Arial"/>
              </a:rPr>
              <a:t>специалистом, </a:t>
            </a:r>
            <a:r>
              <a:rPr sz="2000" dirty="0">
                <a:latin typeface="Arial"/>
                <a:cs typeface="Arial"/>
              </a:rPr>
              <a:t>а </a:t>
            </a:r>
            <a:r>
              <a:rPr sz="2000" spc="-20" dirty="0">
                <a:latin typeface="Arial"/>
                <a:cs typeface="Arial"/>
              </a:rPr>
              <a:t>потом  </a:t>
            </a:r>
            <a:r>
              <a:rPr sz="2000" spc="-25" dirty="0">
                <a:latin typeface="Arial"/>
                <a:cs typeface="Arial"/>
              </a:rPr>
              <a:t>без </a:t>
            </a:r>
            <a:r>
              <a:rPr sz="2000" spc="-20" dirty="0">
                <a:latin typeface="Arial"/>
                <a:cs typeface="Arial"/>
              </a:rPr>
              <a:t>его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помощи.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80000"/>
              </a:lnSpc>
            </a:pPr>
            <a:r>
              <a:rPr sz="1700" i="1" dirty="0">
                <a:solidFill>
                  <a:srgbClr val="AA2B1E"/>
                </a:solidFill>
                <a:latin typeface="Brush Script MT"/>
                <a:cs typeface="Brush Script MT"/>
              </a:rPr>
              <a:t>O </a:t>
            </a:r>
            <a:r>
              <a:rPr sz="2000" i="1" spc="-10" dirty="0">
                <a:latin typeface="Arial"/>
                <a:cs typeface="Arial"/>
              </a:rPr>
              <a:t>Ресурсная </a:t>
            </a:r>
            <a:r>
              <a:rPr sz="2000" i="1" spc="-15" dirty="0">
                <a:latin typeface="Arial"/>
                <a:cs typeface="Arial"/>
              </a:rPr>
              <a:t>модель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не </a:t>
            </a:r>
            <a:r>
              <a:rPr sz="2000" i="1" spc="-15" dirty="0">
                <a:solidFill>
                  <a:srgbClr val="7E1F16"/>
                </a:solidFill>
                <a:latin typeface="Arial"/>
                <a:cs typeface="Arial"/>
              </a:rPr>
              <a:t>игнорирует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патологию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и 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дисфункцию,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но </a:t>
            </a:r>
            <a:r>
              <a:rPr sz="2000" i="1" spc="-20" dirty="0">
                <a:solidFill>
                  <a:srgbClr val="7E1F16"/>
                </a:solidFill>
                <a:latin typeface="Arial"/>
                <a:cs typeface="Arial"/>
              </a:rPr>
              <a:t>делает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упор на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сильных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сторонах 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людей и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семей</a:t>
            </a:r>
            <a:r>
              <a:rPr sz="2000" spc="-5" dirty="0">
                <a:solidFill>
                  <a:srgbClr val="7E1F16"/>
                </a:solidFill>
                <a:latin typeface="Arial"/>
                <a:cs typeface="Arial"/>
              </a:rPr>
              <a:t>. </a:t>
            </a:r>
            <a:r>
              <a:rPr sz="2000" spc="-5" dirty="0">
                <a:latin typeface="Arial"/>
                <a:cs typeface="Arial"/>
              </a:rPr>
              <a:t>Фокус </a:t>
            </a:r>
            <a:r>
              <a:rPr sz="2000" spc="-10" dirty="0">
                <a:latin typeface="Arial"/>
                <a:cs typeface="Arial"/>
              </a:rPr>
              <a:t>работы </a:t>
            </a:r>
            <a:r>
              <a:rPr sz="2000" spc="-5" dirty="0">
                <a:latin typeface="Arial"/>
                <a:cs typeface="Arial"/>
              </a:rPr>
              <a:t>специалиста </a:t>
            </a:r>
            <a:r>
              <a:rPr sz="2000" spc="-15" dirty="0">
                <a:latin typeface="Arial"/>
                <a:cs typeface="Arial"/>
              </a:rPr>
              <a:t>смещается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5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развитие компетентности клиентов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с </a:t>
            </a:r>
            <a:r>
              <a:rPr sz="2000" i="1" spc="-10" dirty="0">
                <a:solidFill>
                  <a:srgbClr val="7E1F16"/>
                </a:solidFill>
                <a:latin typeface="Arial"/>
                <a:cs typeface="Arial"/>
              </a:rPr>
              <a:t>исправления 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"неполадок" </a:t>
            </a:r>
            <a:r>
              <a:rPr sz="2000" i="1" dirty="0">
                <a:solidFill>
                  <a:srgbClr val="7E1F16"/>
                </a:solidFill>
                <a:latin typeface="Arial"/>
                <a:cs typeface="Arial"/>
              </a:rPr>
              <a:t>в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семейной</a:t>
            </a:r>
            <a:r>
              <a:rPr sz="2000" i="1" spc="-65" dirty="0">
                <a:solidFill>
                  <a:srgbClr val="7E1F16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7E1F16"/>
                </a:solidFill>
                <a:latin typeface="Arial"/>
                <a:cs typeface="Arial"/>
              </a:rPr>
              <a:t>системе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1032</Words>
  <Application>Microsoft Office PowerPoint</Application>
  <PresentationFormat>Экран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Constantia</vt:lpstr>
      <vt:lpstr>Times New Roman</vt:lpstr>
      <vt:lpstr>Wingdings</vt:lpstr>
      <vt:lpstr>Office Theme</vt:lpstr>
      <vt:lpstr>Актуальность и основные проблемы преемственности  детского сада и школы в работе с детьми с ОВЗ</vt:lpstr>
      <vt:lpstr>Презентация PowerPoint</vt:lpstr>
      <vt:lpstr>Работа с семьей ребенка с  особенностями в развитии</vt:lpstr>
      <vt:lpstr>Модели социально- психологической помощи семье</vt:lpstr>
      <vt:lpstr>Дефицитарная модель</vt:lpstr>
      <vt:lpstr>Проблема:</vt:lpstr>
      <vt:lpstr>O Долгие "скитания" родителей по специалистам,</vt:lpstr>
      <vt:lpstr>Ресурсная модель</vt:lpstr>
      <vt:lpstr>Работа специалиста с семьей «особого»  ребенка в рамках ресурсной модели</vt:lpstr>
      <vt:lpstr>Презентация PowerPoint</vt:lpstr>
      <vt:lpstr>Задача психолога на первой ступени  дошкольного образования- помочь родителям принять себя и своих детей,  такими какие они есть</vt:lpstr>
      <vt:lpstr>Презентация PowerPoint</vt:lpstr>
      <vt:lpstr>Презентация PowerPoint</vt:lpstr>
      <vt:lpstr>Задачи социальной адаптации  дошкольника с ОВЗ в детском саду</vt:lpstr>
      <vt:lpstr>Ребенок должен научиться:</vt:lpstr>
      <vt:lpstr>Презентация PowerPoint</vt:lpstr>
      <vt:lpstr>Условия организации успешного  обучения и воспитания детей с  ограниченными возможностями  здоровья</vt:lpstr>
      <vt:lpstr>Условия организации успешного обучения и  воспитания детей с ограниченными возможностями здоровья</vt:lpstr>
      <vt:lpstr>Что нужно сделать нам!</vt:lpstr>
      <vt:lpstr>Психолого-педагогический  консилиум</vt:lpstr>
      <vt:lpstr>Пожелания</vt:lpstr>
      <vt:lpstr>Очень важно понять: При создании инклюзивных школ, школ нового типа ,  дети привыкают к тому, что мир – разнообразен, что  люди в нем – разные, что каждый человек имеет право  на жизнь, воспитание, обучение, развитие.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преемственности детского сада и школы в работе с детьми с ОВЗ</dc:title>
  <dc:creator>Galina Bykova</dc:creator>
  <cp:lastModifiedBy>Дарья</cp:lastModifiedBy>
  <cp:revision>2</cp:revision>
  <dcterms:created xsi:type="dcterms:W3CDTF">2021-02-17T09:53:41Z</dcterms:created>
  <dcterms:modified xsi:type="dcterms:W3CDTF">2021-02-25T09:28:38Z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2021-02-17T00:00:00Z</vt:filetime>
  </property>
</Properties>
</file>