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9" r:id="rId2"/>
    <p:sldId id="395" r:id="rId3"/>
    <p:sldId id="396" r:id="rId4"/>
    <p:sldId id="376" r:id="rId5"/>
    <p:sldId id="377" r:id="rId6"/>
    <p:sldId id="380" r:id="rId7"/>
    <p:sldId id="381" r:id="rId8"/>
    <p:sldId id="383" r:id="rId9"/>
    <p:sldId id="388" r:id="rId10"/>
    <p:sldId id="389" r:id="rId11"/>
    <p:sldId id="397" r:id="rId12"/>
    <p:sldId id="398" r:id="rId13"/>
    <p:sldId id="390" r:id="rId14"/>
    <p:sldId id="391" r:id="rId15"/>
    <p:sldId id="392" r:id="rId16"/>
    <p:sldId id="393" r:id="rId17"/>
    <p:sldId id="394" r:id="rId18"/>
    <p:sldId id="399" r:id="rId19"/>
    <p:sldId id="40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1CF"/>
    <a:srgbClr val="00CC99"/>
    <a:srgbClr val="DB6F03"/>
    <a:srgbClr val="006600"/>
    <a:srgbClr val="000066"/>
    <a:srgbClr val="C0B560"/>
    <a:srgbClr val="CACA56"/>
    <a:srgbClr val="11FF7D"/>
    <a:srgbClr val="F9D7F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1741" autoAdjust="0"/>
  </p:normalViewPr>
  <p:slideViewPr>
    <p:cSldViewPr>
      <p:cViewPr varScale="1">
        <p:scale>
          <a:sx n="66" d="100"/>
          <a:sy n="66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35F95-660B-41BC-B466-ABB204495A32}" type="doc">
      <dgm:prSet loTypeId="urn:microsoft.com/office/officeart/2005/8/layout/radial4" loCatId="relationship" qsTypeId="urn:microsoft.com/office/officeart/2005/8/quickstyle/3d4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55EF2F8-97A8-479F-A8B6-55A79A316B7E}">
      <dgm:prSet phldrT="[Текст]" custT="1"/>
      <dgm:spPr/>
      <dgm:t>
        <a:bodyPr/>
        <a:lstStyle/>
        <a:p>
          <a:r>
            <a:rPr lang="ru-RU" sz="2800" b="1" dirty="0"/>
            <a:t>Адаптированная образовательная программа ОО</a:t>
          </a:r>
        </a:p>
      </dgm:t>
    </dgm:pt>
    <dgm:pt modelId="{35229309-EF8E-44D8-84DC-8C9C9DFF0E20}" type="parTrans" cxnId="{C94ECBB6-FC4D-40F4-B9DE-6D39FCB114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27C30A-ED37-4DAC-871D-8663290E2094}" type="sibTrans" cxnId="{C94ECBB6-FC4D-40F4-B9DE-6D39FCB1145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207DD16-58AD-4C6D-84A1-6F85C539BB62}">
      <dgm:prSet phldrT="[Текст]"/>
      <dgm:spPr/>
      <dgm:t>
        <a:bodyPr/>
        <a:lstStyle/>
        <a:p>
          <a:r>
            <a:rPr lang="ru-RU" b="1" dirty="0"/>
            <a:t>Примерная адаптированная основная образовательная программа</a:t>
          </a:r>
        </a:p>
      </dgm:t>
    </dgm:pt>
    <dgm:pt modelId="{F80186D1-AFB2-40C6-80C8-AA33D0398EEB}" type="parTrans" cxnId="{B27705EF-F738-4EFD-BFED-310DACCDD083}">
      <dgm:prSet/>
      <dgm:spPr>
        <a:solidFill>
          <a:srgbClr val="CF31CF"/>
        </a:solidFill>
      </dgm:spPr>
      <dgm:t>
        <a:bodyPr/>
        <a:lstStyle/>
        <a:p>
          <a:endParaRPr lang="ru-RU" b="1">
            <a:solidFill>
              <a:schemeClr val="accent1"/>
            </a:solidFill>
          </a:endParaRPr>
        </a:p>
      </dgm:t>
    </dgm:pt>
    <dgm:pt modelId="{6A726459-44DA-425F-9AC6-205CC57CF718}" type="sibTrans" cxnId="{B27705EF-F738-4EFD-BFED-310DACCDD08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76DCDB6-AA5C-4CBD-A1A5-8657A853D265}" type="pres">
      <dgm:prSet presAssocID="{36935F95-660B-41BC-B466-ABB204495A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4F7F58-AD02-46FE-AA9E-FDD260359FF4}" type="pres">
      <dgm:prSet presAssocID="{C55EF2F8-97A8-479F-A8B6-55A79A316B7E}" presName="centerShape" presStyleLbl="node0" presStyleIdx="0" presStyleCnt="1" custScaleX="290818" custLinFactNeighborY="261"/>
      <dgm:spPr/>
    </dgm:pt>
    <dgm:pt modelId="{0AFF9B54-00EA-49B7-8642-070D05D246BF}" type="pres">
      <dgm:prSet presAssocID="{F80186D1-AFB2-40C6-80C8-AA33D0398EEB}" presName="parTrans" presStyleLbl="bgSibTrans2D1" presStyleIdx="0" presStyleCnt="1" custScaleY="254493" custLinFactNeighborX="-20645" custLinFactNeighborY="55302"/>
      <dgm:spPr/>
    </dgm:pt>
    <dgm:pt modelId="{404F8C30-3D43-4082-8256-CBD938412E84}" type="pres">
      <dgm:prSet presAssocID="{3207DD16-58AD-4C6D-84A1-6F85C539BB62}" presName="node" presStyleLbl="node1" presStyleIdx="0" presStyleCnt="1" custScaleX="244569">
        <dgm:presLayoutVars>
          <dgm:bulletEnabled val="1"/>
        </dgm:presLayoutVars>
      </dgm:prSet>
      <dgm:spPr/>
    </dgm:pt>
  </dgm:ptLst>
  <dgm:cxnLst>
    <dgm:cxn modelId="{5A3A3C45-93F4-4F75-B3EB-760EB2D02B89}" type="presOf" srcId="{F80186D1-AFB2-40C6-80C8-AA33D0398EEB}" destId="{0AFF9B54-00EA-49B7-8642-070D05D246BF}" srcOrd="0" destOrd="0" presId="urn:microsoft.com/office/officeart/2005/8/layout/radial4"/>
    <dgm:cxn modelId="{DA72A769-E472-409F-9230-43A79431FC21}" type="presOf" srcId="{C55EF2F8-97A8-479F-A8B6-55A79A316B7E}" destId="{B64F7F58-AD02-46FE-AA9E-FDD260359FF4}" srcOrd="0" destOrd="0" presId="urn:microsoft.com/office/officeart/2005/8/layout/radial4"/>
    <dgm:cxn modelId="{176BBD77-38C0-4D30-A552-735DDC2BAF35}" type="presOf" srcId="{36935F95-660B-41BC-B466-ABB204495A32}" destId="{276DCDB6-AA5C-4CBD-A1A5-8657A853D265}" srcOrd="0" destOrd="0" presId="urn:microsoft.com/office/officeart/2005/8/layout/radial4"/>
    <dgm:cxn modelId="{81C8E259-02E5-4D2A-A3A8-7EEF659F85ED}" type="presOf" srcId="{3207DD16-58AD-4C6D-84A1-6F85C539BB62}" destId="{404F8C30-3D43-4082-8256-CBD938412E84}" srcOrd="0" destOrd="0" presId="urn:microsoft.com/office/officeart/2005/8/layout/radial4"/>
    <dgm:cxn modelId="{C94ECBB6-FC4D-40F4-B9DE-6D39FCB11451}" srcId="{36935F95-660B-41BC-B466-ABB204495A32}" destId="{C55EF2F8-97A8-479F-A8B6-55A79A316B7E}" srcOrd="0" destOrd="0" parTransId="{35229309-EF8E-44D8-84DC-8C9C9DFF0E20}" sibTransId="{2B27C30A-ED37-4DAC-871D-8663290E2094}"/>
    <dgm:cxn modelId="{B27705EF-F738-4EFD-BFED-310DACCDD083}" srcId="{C55EF2F8-97A8-479F-A8B6-55A79A316B7E}" destId="{3207DD16-58AD-4C6D-84A1-6F85C539BB62}" srcOrd="0" destOrd="0" parTransId="{F80186D1-AFB2-40C6-80C8-AA33D0398EEB}" sibTransId="{6A726459-44DA-425F-9AC6-205CC57CF718}"/>
    <dgm:cxn modelId="{C59255C9-FC5D-4CBA-8C74-88045759821C}" type="presParOf" srcId="{276DCDB6-AA5C-4CBD-A1A5-8657A853D265}" destId="{B64F7F58-AD02-46FE-AA9E-FDD260359FF4}" srcOrd="0" destOrd="0" presId="urn:microsoft.com/office/officeart/2005/8/layout/radial4"/>
    <dgm:cxn modelId="{DB3B3275-1BAE-43B4-A5A4-01937E62779F}" type="presParOf" srcId="{276DCDB6-AA5C-4CBD-A1A5-8657A853D265}" destId="{0AFF9B54-00EA-49B7-8642-070D05D246BF}" srcOrd="1" destOrd="0" presId="urn:microsoft.com/office/officeart/2005/8/layout/radial4"/>
    <dgm:cxn modelId="{E10F4424-A460-45BE-939F-BC7C97B5C2DD}" type="presParOf" srcId="{276DCDB6-AA5C-4CBD-A1A5-8657A853D265}" destId="{404F8C30-3D43-4082-8256-CBD938412E84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33C2B-8AB6-41E9-99EA-758A18A806E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EE8747-6DD8-4025-A69C-5D5DE23CA614}">
      <dgm:prSet phldrT="[Текст]" custT="1"/>
      <dgm:spPr/>
      <dgm:t>
        <a:bodyPr/>
        <a:lstStyle/>
        <a:p>
          <a:pPr algn="ctr"/>
          <a:r>
            <a:rPr lang="ru-RU" sz="2800" b="1" dirty="0"/>
            <a:t>Целевой раздел</a:t>
          </a:r>
        </a:p>
        <a:p>
          <a:pPr algn="l"/>
          <a:r>
            <a:rPr lang="ru-RU" sz="2400" dirty="0"/>
            <a:t>(пояснительная записка, планируемые результаты освоения АООП, система оценки достижений в освоении АООП)</a:t>
          </a:r>
        </a:p>
      </dgm:t>
    </dgm:pt>
    <dgm:pt modelId="{E259BE91-7515-4223-9FC9-B0EB5D2E361F}" type="parTrans" cxnId="{9740EE74-1575-4250-A99D-1067A79980E9}">
      <dgm:prSet/>
      <dgm:spPr/>
      <dgm:t>
        <a:bodyPr/>
        <a:lstStyle/>
        <a:p>
          <a:endParaRPr lang="ru-RU" sz="4000"/>
        </a:p>
      </dgm:t>
    </dgm:pt>
    <dgm:pt modelId="{23B01AFA-346E-4381-BBCF-F6E7BBD4C3E7}" type="sibTrans" cxnId="{9740EE74-1575-4250-A99D-1067A79980E9}">
      <dgm:prSet/>
      <dgm:spPr/>
      <dgm:t>
        <a:bodyPr/>
        <a:lstStyle/>
        <a:p>
          <a:endParaRPr lang="ru-RU" sz="4000"/>
        </a:p>
      </dgm:t>
    </dgm:pt>
    <dgm:pt modelId="{3D2E1B66-B76F-4F6B-AF6B-14C02DC9DF6B}">
      <dgm:prSet phldrT="[Текст]" custT="1"/>
      <dgm:spPr/>
      <dgm:t>
        <a:bodyPr/>
        <a:lstStyle/>
        <a:p>
          <a:r>
            <a:rPr lang="ru-RU" sz="2800" b="1" dirty="0"/>
            <a:t>Содержательный раздел </a:t>
          </a:r>
          <a:r>
            <a:rPr lang="ru-RU" sz="2400" dirty="0"/>
            <a:t>(отдельные программы)</a:t>
          </a:r>
        </a:p>
      </dgm:t>
    </dgm:pt>
    <dgm:pt modelId="{0350F504-F822-4384-B93A-2E78CC757A95}" type="parTrans" cxnId="{DA1E3316-A49D-440F-AD93-5BDA2C944633}">
      <dgm:prSet/>
      <dgm:spPr/>
      <dgm:t>
        <a:bodyPr/>
        <a:lstStyle/>
        <a:p>
          <a:endParaRPr lang="ru-RU" sz="4000"/>
        </a:p>
      </dgm:t>
    </dgm:pt>
    <dgm:pt modelId="{F924D69B-B8A1-4D87-AE06-0E2828E5B8AA}" type="sibTrans" cxnId="{DA1E3316-A49D-440F-AD93-5BDA2C944633}">
      <dgm:prSet/>
      <dgm:spPr/>
      <dgm:t>
        <a:bodyPr/>
        <a:lstStyle/>
        <a:p>
          <a:endParaRPr lang="ru-RU" sz="4000"/>
        </a:p>
      </dgm:t>
    </dgm:pt>
    <dgm:pt modelId="{B3DE9204-267D-44BF-BACB-F55A595F1A2A}">
      <dgm:prSet phldrT="[Текст]" custT="1"/>
      <dgm:spPr/>
      <dgm:t>
        <a:bodyPr/>
        <a:lstStyle/>
        <a:p>
          <a:pPr algn="ctr"/>
          <a:r>
            <a:rPr lang="ru-RU" sz="2800" b="1" dirty="0"/>
            <a:t>Организационный раздел</a:t>
          </a:r>
        </a:p>
        <a:p>
          <a:pPr algn="l"/>
          <a:r>
            <a:rPr lang="ru-RU" sz="2400" dirty="0"/>
            <a:t>(учебный план, план внеурочной работы, условия реализации АООП)</a:t>
          </a:r>
        </a:p>
      </dgm:t>
    </dgm:pt>
    <dgm:pt modelId="{49AFBDBA-F22F-4716-BFC6-5B328CF4303E}" type="parTrans" cxnId="{8CD7F3CB-6947-4F74-91F9-FC90215E5EAB}">
      <dgm:prSet/>
      <dgm:spPr/>
      <dgm:t>
        <a:bodyPr/>
        <a:lstStyle/>
        <a:p>
          <a:endParaRPr lang="ru-RU" sz="4000"/>
        </a:p>
      </dgm:t>
    </dgm:pt>
    <dgm:pt modelId="{78B5D853-AFBF-47FD-8879-C540AC22553B}" type="sibTrans" cxnId="{8CD7F3CB-6947-4F74-91F9-FC90215E5EAB}">
      <dgm:prSet/>
      <dgm:spPr/>
      <dgm:t>
        <a:bodyPr/>
        <a:lstStyle/>
        <a:p>
          <a:endParaRPr lang="ru-RU" sz="4000"/>
        </a:p>
      </dgm:t>
    </dgm:pt>
    <dgm:pt modelId="{17D91480-D554-4FD8-B74E-3E45216E9611}" type="pres">
      <dgm:prSet presAssocID="{A8E33C2B-8AB6-41E9-99EA-758A18A806E0}" presName="linear" presStyleCnt="0">
        <dgm:presLayoutVars>
          <dgm:dir/>
          <dgm:animLvl val="lvl"/>
          <dgm:resizeHandles val="exact"/>
        </dgm:presLayoutVars>
      </dgm:prSet>
      <dgm:spPr/>
    </dgm:pt>
    <dgm:pt modelId="{432A7632-5838-4CE6-83B8-2E38AB867398}" type="pres">
      <dgm:prSet presAssocID="{DCEE8747-6DD8-4025-A69C-5D5DE23CA614}" presName="parentLin" presStyleCnt="0"/>
      <dgm:spPr/>
    </dgm:pt>
    <dgm:pt modelId="{3DC00C5F-58C1-4A39-B703-9AC74139B69F}" type="pres">
      <dgm:prSet presAssocID="{DCEE8747-6DD8-4025-A69C-5D5DE23CA614}" presName="parentLeftMargin" presStyleLbl="node1" presStyleIdx="0" presStyleCnt="3"/>
      <dgm:spPr/>
    </dgm:pt>
    <dgm:pt modelId="{8C0BD73D-4247-468C-9BEB-0884C720B7C6}" type="pres">
      <dgm:prSet presAssocID="{DCEE8747-6DD8-4025-A69C-5D5DE23CA614}" presName="parentText" presStyleLbl="node1" presStyleIdx="0" presStyleCnt="3" custScaleX="159701" custScaleY="583413" custLinFactY="100000" custLinFactNeighborX="-82429" custLinFactNeighborY="147372">
        <dgm:presLayoutVars>
          <dgm:chMax val="0"/>
          <dgm:bulletEnabled val="1"/>
        </dgm:presLayoutVars>
      </dgm:prSet>
      <dgm:spPr/>
    </dgm:pt>
    <dgm:pt modelId="{A04C8466-85BF-4A20-9E8C-0079A6560E89}" type="pres">
      <dgm:prSet presAssocID="{DCEE8747-6DD8-4025-A69C-5D5DE23CA614}" presName="negativeSpace" presStyleCnt="0"/>
      <dgm:spPr/>
    </dgm:pt>
    <dgm:pt modelId="{FE07881C-4E5E-44BB-9114-1B9B08A471F9}" type="pres">
      <dgm:prSet presAssocID="{DCEE8747-6DD8-4025-A69C-5D5DE23CA614}" presName="childText" presStyleLbl="conFgAcc1" presStyleIdx="0" presStyleCnt="3" custScaleY="231717" custLinFactY="175416" custLinFactNeighborX="-15" custLinFactNeighborY="200000">
        <dgm:presLayoutVars>
          <dgm:bulletEnabled val="1"/>
        </dgm:presLayoutVars>
      </dgm:prSet>
      <dgm:spPr/>
    </dgm:pt>
    <dgm:pt modelId="{A7C5F2FD-3F5B-4FDB-9983-52AA871809B5}" type="pres">
      <dgm:prSet presAssocID="{23B01AFA-346E-4381-BBCF-F6E7BBD4C3E7}" presName="spaceBetweenRectangles" presStyleCnt="0"/>
      <dgm:spPr/>
    </dgm:pt>
    <dgm:pt modelId="{D01A2AC4-FBC2-444F-BA88-26063867EA70}" type="pres">
      <dgm:prSet presAssocID="{3D2E1B66-B76F-4F6B-AF6B-14C02DC9DF6B}" presName="parentLin" presStyleCnt="0"/>
      <dgm:spPr/>
    </dgm:pt>
    <dgm:pt modelId="{599082D8-0385-46DF-8764-679A0EC7BB53}" type="pres">
      <dgm:prSet presAssocID="{3D2E1B66-B76F-4F6B-AF6B-14C02DC9DF6B}" presName="parentLeftMargin" presStyleLbl="node1" presStyleIdx="0" presStyleCnt="3"/>
      <dgm:spPr/>
    </dgm:pt>
    <dgm:pt modelId="{C33054FF-68EC-43C5-BF0D-0C5B765A874B}" type="pres">
      <dgm:prSet presAssocID="{3D2E1B66-B76F-4F6B-AF6B-14C02DC9DF6B}" presName="parentText" presStyleLbl="node1" presStyleIdx="1" presStyleCnt="3" custScaleX="136835" custScaleY="301629" custLinFactY="100000" custLinFactNeighborX="-86719" custLinFactNeighborY="121981">
        <dgm:presLayoutVars>
          <dgm:chMax val="0"/>
          <dgm:bulletEnabled val="1"/>
        </dgm:presLayoutVars>
      </dgm:prSet>
      <dgm:spPr/>
    </dgm:pt>
    <dgm:pt modelId="{3A58253A-53F0-4D5D-A257-CEFC73E73E79}" type="pres">
      <dgm:prSet presAssocID="{3D2E1B66-B76F-4F6B-AF6B-14C02DC9DF6B}" presName="negativeSpace" presStyleCnt="0"/>
      <dgm:spPr/>
    </dgm:pt>
    <dgm:pt modelId="{A54506A9-AD15-4C3A-9C43-3A33DDAD8583}" type="pres">
      <dgm:prSet presAssocID="{3D2E1B66-B76F-4F6B-AF6B-14C02DC9DF6B}" presName="childText" presStyleLbl="conFgAcc1" presStyleIdx="1" presStyleCnt="3" custScaleY="244146" custLinFactY="123937" custLinFactNeighborX="-15" custLinFactNeighborY="200000">
        <dgm:presLayoutVars>
          <dgm:bulletEnabled val="1"/>
        </dgm:presLayoutVars>
      </dgm:prSet>
      <dgm:spPr/>
    </dgm:pt>
    <dgm:pt modelId="{138E8F8C-8750-4E32-981C-FE842C6B5066}" type="pres">
      <dgm:prSet presAssocID="{F924D69B-B8A1-4D87-AE06-0E2828E5B8AA}" presName="spaceBetweenRectangles" presStyleCnt="0"/>
      <dgm:spPr/>
    </dgm:pt>
    <dgm:pt modelId="{0B2867DA-64C2-412F-9259-EAA54075F7B2}" type="pres">
      <dgm:prSet presAssocID="{B3DE9204-267D-44BF-BACB-F55A595F1A2A}" presName="parentLin" presStyleCnt="0"/>
      <dgm:spPr/>
    </dgm:pt>
    <dgm:pt modelId="{C27733EB-DDDA-4A2A-AFC1-AB20B1747E7B}" type="pres">
      <dgm:prSet presAssocID="{B3DE9204-267D-44BF-BACB-F55A595F1A2A}" presName="parentLeftMargin" presStyleLbl="node1" presStyleIdx="1" presStyleCnt="3"/>
      <dgm:spPr/>
    </dgm:pt>
    <dgm:pt modelId="{7D423EAF-D733-4BF0-BACF-4CBBA3B6F2D5}" type="pres">
      <dgm:prSet presAssocID="{B3DE9204-267D-44BF-BACB-F55A595F1A2A}" presName="parentText" presStyleLbl="node1" presStyleIdx="2" presStyleCnt="3" custScaleX="135129" custScaleY="442249" custLinFactY="81037" custLinFactNeighborX="-89773" custLinFactNeighborY="100000">
        <dgm:presLayoutVars>
          <dgm:chMax val="0"/>
          <dgm:bulletEnabled val="1"/>
        </dgm:presLayoutVars>
      </dgm:prSet>
      <dgm:spPr/>
    </dgm:pt>
    <dgm:pt modelId="{0B019FDA-29F1-416D-8C89-ED6C6366B12B}" type="pres">
      <dgm:prSet presAssocID="{B3DE9204-267D-44BF-BACB-F55A595F1A2A}" presName="negativeSpace" presStyleCnt="0"/>
      <dgm:spPr/>
    </dgm:pt>
    <dgm:pt modelId="{431EC989-EB25-4D3F-839E-B2E7C91690FF}" type="pres">
      <dgm:prSet presAssocID="{B3DE9204-267D-44BF-BACB-F55A595F1A2A}" presName="childText" presStyleLbl="conFgAcc1" presStyleIdx="2" presStyleCnt="3" custScaleY="302395" custLinFactNeighborX="-15" custLinFactNeighborY="16834">
        <dgm:presLayoutVars>
          <dgm:bulletEnabled val="1"/>
        </dgm:presLayoutVars>
      </dgm:prSet>
      <dgm:spPr/>
    </dgm:pt>
  </dgm:ptLst>
  <dgm:cxnLst>
    <dgm:cxn modelId="{CAD93B12-03CA-49B1-B8F8-EF2DA5D8DCE0}" type="presOf" srcId="{A8E33C2B-8AB6-41E9-99EA-758A18A806E0}" destId="{17D91480-D554-4FD8-B74E-3E45216E9611}" srcOrd="0" destOrd="0" presId="urn:microsoft.com/office/officeart/2005/8/layout/list1"/>
    <dgm:cxn modelId="{DA1E3316-A49D-440F-AD93-5BDA2C944633}" srcId="{A8E33C2B-8AB6-41E9-99EA-758A18A806E0}" destId="{3D2E1B66-B76F-4F6B-AF6B-14C02DC9DF6B}" srcOrd="1" destOrd="0" parTransId="{0350F504-F822-4384-B93A-2E78CC757A95}" sibTransId="{F924D69B-B8A1-4D87-AE06-0E2828E5B8AA}"/>
    <dgm:cxn modelId="{3535BD21-3CDE-40F3-ADFC-470B77E6A90F}" type="presOf" srcId="{B3DE9204-267D-44BF-BACB-F55A595F1A2A}" destId="{C27733EB-DDDA-4A2A-AFC1-AB20B1747E7B}" srcOrd="0" destOrd="0" presId="urn:microsoft.com/office/officeart/2005/8/layout/list1"/>
    <dgm:cxn modelId="{A7C6053D-CE96-496B-8923-E73C9F9695C0}" type="presOf" srcId="{B3DE9204-267D-44BF-BACB-F55A595F1A2A}" destId="{7D423EAF-D733-4BF0-BACF-4CBBA3B6F2D5}" srcOrd="1" destOrd="0" presId="urn:microsoft.com/office/officeart/2005/8/layout/list1"/>
    <dgm:cxn modelId="{9740EE74-1575-4250-A99D-1067A79980E9}" srcId="{A8E33C2B-8AB6-41E9-99EA-758A18A806E0}" destId="{DCEE8747-6DD8-4025-A69C-5D5DE23CA614}" srcOrd="0" destOrd="0" parTransId="{E259BE91-7515-4223-9FC9-B0EB5D2E361F}" sibTransId="{23B01AFA-346E-4381-BBCF-F6E7BBD4C3E7}"/>
    <dgm:cxn modelId="{C2883392-BA5D-4F28-9518-9DD30A018E22}" type="presOf" srcId="{3D2E1B66-B76F-4F6B-AF6B-14C02DC9DF6B}" destId="{599082D8-0385-46DF-8764-679A0EC7BB53}" srcOrd="0" destOrd="0" presId="urn:microsoft.com/office/officeart/2005/8/layout/list1"/>
    <dgm:cxn modelId="{ADC55397-C316-4CA2-953D-3D9905FF3414}" type="presOf" srcId="{DCEE8747-6DD8-4025-A69C-5D5DE23CA614}" destId="{8C0BD73D-4247-468C-9BEB-0884C720B7C6}" srcOrd="1" destOrd="0" presId="urn:microsoft.com/office/officeart/2005/8/layout/list1"/>
    <dgm:cxn modelId="{8CD7F3CB-6947-4F74-91F9-FC90215E5EAB}" srcId="{A8E33C2B-8AB6-41E9-99EA-758A18A806E0}" destId="{B3DE9204-267D-44BF-BACB-F55A595F1A2A}" srcOrd="2" destOrd="0" parTransId="{49AFBDBA-F22F-4716-BFC6-5B328CF4303E}" sibTransId="{78B5D853-AFBF-47FD-8879-C540AC22553B}"/>
    <dgm:cxn modelId="{ECD511DD-9D0F-4FEB-8C27-D4215412D1B2}" type="presOf" srcId="{3D2E1B66-B76F-4F6B-AF6B-14C02DC9DF6B}" destId="{C33054FF-68EC-43C5-BF0D-0C5B765A874B}" srcOrd="1" destOrd="0" presId="urn:microsoft.com/office/officeart/2005/8/layout/list1"/>
    <dgm:cxn modelId="{26C698EB-8DA9-4F17-BB15-5498A01F2231}" type="presOf" srcId="{DCEE8747-6DD8-4025-A69C-5D5DE23CA614}" destId="{3DC00C5F-58C1-4A39-B703-9AC74139B69F}" srcOrd="0" destOrd="0" presId="urn:microsoft.com/office/officeart/2005/8/layout/list1"/>
    <dgm:cxn modelId="{A071E43D-6081-4786-812F-27E0874BAF06}" type="presParOf" srcId="{17D91480-D554-4FD8-B74E-3E45216E9611}" destId="{432A7632-5838-4CE6-83B8-2E38AB867398}" srcOrd="0" destOrd="0" presId="urn:microsoft.com/office/officeart/2005/8/layout/list1"/>
    <dgm:cxn modelId="{2462FE77-95BF-44A2-AFA9-2AC6A37BDCEE}" type="presParOf" srcId="{432A7632-5838-4CE6-83B8-2E38AB867398}" destId="{3DC00C5F-58C1-4A39-B703-9AC74139B69F}" srcOrd="0" destOrd="0" presId="urn:microsoft.com/office/officeart/2005/8/layout/list1"/>
    <dgm:cxn modelId="{4C243837-7248-477E-AC60-F7E83717D150}" type="presParOf" srcId="{432A7632-5838-4CE6-83B8-2E38AB867398}" destId="{8C0BD73D-4247-468C-9BEB-0884C720B7C6}" srcOrd="1" destOrd="0" presId="urn:microsoft.com/office/officeart/2005/8/layout/list1"/>
    <dgm:cxn modelId="{08C04F20-52D4-434D-BB17-9F9750D737E3}" type="presParOf" srcId="{17D91480-D554-4FD8-B74E-3E45216E9611}" destId="{A04C8466-85BF-4A20-9E8C-0079A6560E89}" srcOrd="1" destOrd="0" presId="urn:microsoft.com/office/officeart/2005/8/layout/list1"/>
    <dgm:cxn modelId="{1ECA0FC6-250C-4983-9EA8-68318A10B45B}" type="presParOf" srcId="{17D91480-D554-4FD8-B74E-3E45216E9611}" destId="{FE07881C-4E5E-44BB-9114-1B9B08A471F9}" srcOrd="2" destOrd="0" presId="urn:microsoft.com/office/officeart/2005/8/layout/list1"/>
    <dgm:cxn modelId="{42671B0A-0A20-42B0-8781-66522AA89422}" type="presParOf" srcId="{17D91480-D554-4FD8-B74E-3E45216E9611}" destId="{A7C5F2FD-3F5B-4FDB-9983-52AA871809B5}" srcOrd="3" destOrd="0" presId="urn:microsoft.com/office/officeart/2005/8/layout/list1"/>
    <dgm:cxn modelId="{01458075-AE6B-4324-861A-A02F22611B1F}" type="presParOf" srcId="{17D91480-D554-4FD8-B74E-3E45216E9611}" destId="{D01A2AC4-FBC2-444F-BA88-26063867EA70}" srcOrd="4" destOrd="0" presId="urn:microsoft.com/office/officeart/2005/8/layout/list1"/>
    <dgm:cxn modelId="{BB68A32F-462F-4C13-8F89-609ADC0F7C34}" type="presParOf" srcId="{D01A2AC4-FBC2-444F-BA88-26063867EA70}" destId="{599082D8-0385-46DF-8764-679A0EC7BB53}" srcOrd="0" destOrd="0" presId="urn:microsoft.com/office/officeart/2005/8/layout/list1"/>
    <dgm:cxn modelId="{F34A5043-BA28-4F50-A47A-EC0B43068BA1}" type="presParOf" srcId="{D01A2AC4-FBC2-444F-BA88-26063867EA70}" destId="{C33054FF-68EC-43C5-BF0D-0C5B765A874B}" srcOrd="1" destOrd="0" presId="urn:microsoft.com/office/officeart/2005/8/layout/list1"/>
    <dgm:cxn modelId="{18C86280-C083-4738-9E44-CFF8AF1F9E9A}" type="presParOf" srcId="{17D91480-D554-4FD8-B74E-3E45216E9611}" destId="{3A58253A-53F0-4D5D-A257-CEFC73E73E79}" srcOrd="5" destOrd="0" presId="urn:microsoft.com/office/officeart/2005/8/layout/list1"/>
    <dgm:cxn modelId="{5F27B937-6457-406E-B885-C8EA36DCA665}" type="presParOf" srcId="{17D91480-D554-4FD8-B74E-3E45216E9611}" destId="{A54506A9-AD15-4C3A-9C43-3A33DDAD8583}" srcOrd="6" destOrd="0" presId="urn:microsoft.com/office/officeart/2005/8/layout/list1"/>
    <dgm:cxn modelId="{42256814-93F6-4529-80B6-326043DABF8A}" type="presParOf" srcId="{17D91480-D554-4FD8-B74E-3E45216E9611}" destId="{138E8F8C-8750-4E32-981C-FE842C6B5066}" srcOrd="7" destOrd="0" presId="urn:microsoft.com/office/officeart/2005/8/layout/list1"/>
    <dgm:cxn modelId="{E0356EB2-27F9-4B0B-B2F7-A10538F4E2D9}" type="presParOf" srcId="{17D91480-D554-4FD8-B74E-3E45216E9611}" destId="{0B2867DA-64C2-412F-9259-EAA54075F7B2}" srcOrd="8" destOrd="0" presId="urn:microsoft.com/office/officeart/2005/8/layout/list1"/>
    <dgm:cxn modelId="{5531C8A2-E6C9-48F9-93E4-43BAFC1521DE}" type="presParOf" srcId="{0B2867DA-64C2-412F-9259-EAA54075F7B2}" destId="{C27733EB-DDDA-4A2A-AFC1-AB20B1747E7B}" srcOrd="0" destOrd="0" presId="urn:microsoft.com/office/officeart/2005/8/layout/list1"/>
    <dgm:cxn modelId="{5E99483F-131E-4B23-AA5D-833322387E4E}" type="presParOf" srcId="{0B2867DA-64C2-412F-9259-EAA54075F7B2}" destId="{7D423EAF-D733-4BF0-BACF-4CBBA3B6F2D5}" srcOrd="1" destOrd="0" presId="urn:microsoft.com/office/officeart/2005/8/layout/list1"/>
    <dgm:cxn modelId="{B6408EA7-2C53-469C-BCCE-42EBBDAFE61E}" type="presParOf" srcId="{17D91480-D554-4FD8-B74E-3E45216E9611}" destId="{0B019FDA-29F1-416D-8C89-ED6C6366B12B}" srcOrd="9" destOrd="0" presId="urn:microsoft.com/office/officeart/2005/8/layout/list1"/>
    <dgm:cxn modelId="{AE205825-1672-41C1-93CF-8CE9F9895C79}" type="presParOf" srcId="{17D91480-D554-4FD8-B74E-3E45216E9611}" destId="{431EC989-EB25-4D3F-839E-B2E7C91690F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02A5F4-ED31-449B-9ED9-DFD887275FCD}" type="doc">
      <dgm:prSet loTypeId="urn:microsoft.com/office/officeart/2005/8/layout/h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3AC0D8D-3C93-4885-B60F-B04287C3023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Вариативная часть АООП: </a:t>
          </a:r>
        </a:p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ч. в неделю – внеурочная деятельность,</a:t>
          </a:r>
        </a:p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ч. в неделю – коррекционно-развивающая деятельность</a:t>
          </a:r>
        </a:p>
      </dgm:t>
    </dgm:pt>
    <dgm:pt modelId="{DE1BAE39-287C-4DEA-8116-7A31153D2829}" type="parTrans" cxnId="{B625DD9C-BF9F-4969-8F3F-BEEBAB0ECB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B883ED-EAE7-4735-AB96-3153C2A18A8F}" type="sibTrans" cxnId="{B625DD9C-BF9F-4969-8F3F-BEEBAB0ECBE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015200-DE91-4B97-8BE0-51C0FB621E87}">
      <dgm:prSet phldrT="[Текст]"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</a:rPr>
            <a:t>Учебные занятия для углубленного изучения отдельных обязательных учебных предметов</a:t>
          </a:r>
        </a:p>
      </dgm:t>
    </dgm:pt>
    <dgm:pt modelId="{F8DE71C4-0F6D-4AF9-A74B-E5EBBC32EB96}" type="parTrans" cxnId="{B7B1A3CB-E6E2-4225-8AFF-2D9E857DB9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433E1B-E283-4A5B-9DCB-2A5EE4D8973D}" type="sibTrans" cxnId="{B7B1A3CB-E6E2-4225-8AFF-2D9E857DB9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29C562-E88C-4756-8692-05CF8DECD0C6}">
      <dgm:prSet phldrT="[Текст]"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</a:rPr>
            <a:t>Учебные занятия, обеспечивающие различные интересы обучающихся</a:t>
          </a:r>
        </a:p>
      </dgm:t>
    </dgm:pt>
    <dgm:pt modelId="{D4281D13-130A-4C5E-8E7B-BDEE7311AD93}" type="parTrans" cxnId="{EBC13D27-BCA0-4F14-9263-E7F54CC56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213C4B-9C6E-41AE-867D-4C203CCC3615}" type="sibTrans" cxnId="{EBC13D27-BCA0-4F14-9263-E7F54CC563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2BC6A8-5513-4BD7-A8F6-044F19382246}">
      <dgm:prSet phldrT="[Текст]" custT="1"/>
      <dgm:spPr/>
      <dgm:t>
        <a:bodyPr/>
        <a:lstStyle/>
        <a:p>
          <a:r>
            <a:rPr lang="ru-RU" sz="2100" dirty="0">
              <a:solidFill>
                <a:schemeClr val="tx1"/>
              </a:solidFill>
            </a:rPr>
            <a:t>Увеличение учебных часов, отводимых на изучение отдельных учебных предметов обязательной </a:t>
          </a:r>
          <a:r>
            <a:rPr lang="ru-RU" sz="2200" dirty="0">
              <a:solidFill>
                <a:schemeClr val="tx1"/>
              </a:solidFill>
            </a:rPr>
            <a:t>части</a:t>
          </a:r>
        </a:p>
      </dgm:t>
    </dgm:pt>
    <dgm:pt modelId="{EA8ECB2A-FE45-4AD2-942F-2A4750CAC432}" type="parTrans" cxnId="{EDEC8FC9-1AFB-4CFB-95D4-08A871983C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471295-2AAB-4C0C-8C8A-93E04EA79CB4}" type="sibTrans" cxnId="{EDEC8FC9-1AFB-4CFB-95D4-08A871983C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676058-3FD8-4296-A875-479808A93F1A}">
      <dgm:prSet custT="1"/>
      <dgm:spPr/>
      <dgm:t>
        <a:bodyPr/>
        <a:lstStyle/>
        <a:p>
          <a:r>
            <a:rPr lang="ru-RU" sz="2100" dirty="0">
              <a:solidFill>
                <a:schemeClr val="tx1"/>
              </a:solidFill>
            </a:rPr>
            <a:t>Введение учебных курсов, обеспечивающих удовлетворение особых образовательных потребностей обучающихся с ОВЗ и необходимую коррекцию недостатков в психическом и/или физическом развитии</a:t>
          </a:r>
        </a:p>
      </dgm:t>
    </dgm:pt>
    <dgm:pt modelId="{AFA06BFA-D24D-479B-9683-A535E323BAA4}" type="parTrans" cxnId="{A99ED8EB-1686-41A7-AB6A-896D9781ED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64D10A-A04C-4B39-B5E8-B6ADC7E50A6E}" type="sibTrans" cxnId="{A99ED8EB-1686-41A7-AB6A-896D9781ED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F59993-605E-438A-A06C-79D19CC373A5}">
      <dgm:prSet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</a:rPr>
            <a:t>Введение учебных курсов для факультативного изучения отдельных учебных предметов</a:t>
          </a:r>
        </a:p>
      </dgm:t>
    </dgm:pt>
    <dgm:pt modelId="{72F88CC4-E564-4035-BCDC-D925F1B7F4BB}" type="parTrans" cxnId="{FD05D162-A7AB-491E-A323-D5FC805C81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DFB79E-6E36-40CF-AF88-2D38F43B55BB}" type="sibTrans" cxnId="{FD05D162-A7AB-491E-A323-D5FC805C81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7EC879-491A-4CD2-AC1C-00AA417BA703}" type="pres">
      <dgm:prSet presAssocID="{A002A5F4-ED31-449B-9ED9-DFD887275FCD}" presName="composite" presStyleCnt="0">
        <dgm:presLayoutVars>
          <dgm:chMax val="1"/>
          <dgm:dir/>
          <dgm:resizeHandles val="exact"/>
        </dgm:presLayoutVars>
      </dgm:prSet>
      <dgm:spPr/>
    </dgm:pt>
    <dgm:pt modelId="{45C619F4-A33C-480F-8DB8-772FCE8E3612}" type="pres">
      <dgm:prSet presAssocID="{B3AC0D8D-3C93-4885-B60F-B04287C30237}" presName="roof" presStyleLbl="dkBgShp" presStyleIdx="0" presStyleCnt="2" custScaleY="23169"/>
      <dgm:spPr/>
    </dgm:pt>
    <dgm:pt modelId="{1759D4B1-10BF-4F69-B50B-493D56AB7DA2}" type="pres">
      <dgm:prSet presAssocID="{B3AC0D8D-3C93-4885-B60F-B04287C30237}" presName="pillars" presStyleCnt="0"/>
      <dgm:spPr/>
    </dgm:pt>
    <dgm:pt modelId="{6FD4C8DE-604A-4B0E-965E-8A1319CF6457}" type="pres">
      <dgm:prSet presAssocID="{B3AC0D8D-3C93-4885-B60F-B04287C30237}" presName="pillar1" presStyleLbl="node1" presStyleIdx="0" presStyleCnt="5" custScaleX="91533">
        <dgm:presLayoutVars>
          <dgm:bulletEnabled val="1"/>
        </dgm:presLayoutVars>
      </dgm:prSet>
      <dgm:spPr/>
    </dgm:pt>
    <dgm:pt modelId="{24ED4CA5-617D-4E97-8293-4A6BC597E357}" type="pres">
      <dgm:prSet presAssocID="{9329C562-E88C-4756-8692-05CF8DECD0C6}" presName="pillarX" presStyleLbl="node1" presStyleIdx="1" presStyleCnt="5" custScaleX="79944">
        <dgm:presLayoutVars>
          <dgm:bulletEnabled val="1"/>
        </dgm:presLayoutVars>
      </dgm:prSet>
      <dgm:spPr/>
    </dgm:pt>
    <dgm:pt modelId="{3F53689A-C4FE-4C3E-8A71-E0E7DE478890}" type="pres">
      <dgm:prSet presAssocID="{2D2BC6A8-5513-4BD7-A8F6-044F19382246}" presName="pillarX" presStyleLbl="node1" presStyleIdx="2" presStyleCnt="5" custScaleX="72209">
        <dgm:presLayoutVars>
          <dgm:bulletEnabled val="1"/>
        </dgm:presLayoutVars>
      </dgm:prSet>
      <dgm:spPr/>
    </dgm:pt>
    <dgm:pt modelId="{666A164B-CED5-4D2B-A631-AF4DBC65D8EA}" type="pres">
      <dgm:prSet presAssocID="{4A676058-3FD8-4296-A875-479808A93F1A}" presName="pillarX" presStyleLbl="node1" presStyleIdx="3" presStyleCnt="5" custScaleX="145388" custLinFactNeighborY="800">
        <dgm:presLayoutVars>
          <dgm:bulletEnabled val="1"/>
        </dgm:presLayoutVars>
      </dgm:prSet>
      <dgm:spPr/>
    </dgm:pt>
    <dgm:pt modelId="{3C42D766-0F46-4C49-9AC0-1D65B6DB559D}" type="pres">
      <dgm:prSet presAssocID="{44F59993-605E-438A-A06C-79D19CC373A5}" presName="pillarX" presStyleLbl="node1" presStyleIdx="4" presStyleCnt="5">
        <dgm:presLayoutVars>
          <dgm:bulletEnabled val="1"/>
        </dgm:presLayoutVars>
      </dgm:prSet>
      <dgm:spPr/>
    </dgm:pt>
    <dgm:pt modelId="{68A1FF6F-1E37-4868-928B-6108C79B7B65}" type="pres">
      <dgm:prSet presAssocID="{B3AC0D8D-3C93-4885-B60F-B04287C30237}" presName="base" presStyleLbl="dkBgShp" presStyleIdx="1" presStyleCnt="2" custFlipVert="0" custScaleY="67327" custLinFactNeighborX="840" custLinFactNeighborY="-14392"/>
      <dgm:spPr/>
    </dgm:pt>
  </dgm:ptLst>
  <dgm:cxnLst>
    <dgm:cxn modelId="{024ED203-DB5A-43DF-B819-91E55F4336C8}" type="presOf" srcId="{2D2BC6A8-5513-4BD7-A8F6-044F19382246}" destId="{3F53689A-C4FE-4C3E-8A71-E0E7DE478890}" srcOrd="0" destOrd="0" presId="urn:microsoft.com/office/officeart/2005/8/layout/hList3"/>
    <dgm:cxn modelId="{EBC13D27-BCA0-4F14-9263-E7F54CC5632F}" srcId="{B3AC0D8D-3C93-4885-B60F-B04287C30237}" destId="{9329C562-E88C-4756-8692-05CF8DECD0C6}" srcOrd="1" destOrd="0" parTransId="{D4281D13-130A-4C5E-8E7B-BDEE7311AD93}" sibTransId="{C4213C4B-9C6E-41AE-867D-4C203CCC3615}"/>
    <dgm:cxn modelId="{0AA88827-A4B8-4347-B4BC-47CB843E237D}" type="presOf" srcId="{B3AC0D8D-3C93-4885-B60F-B04287C30237}" destId="{45C619F4-A33C-480F-8DB8-772FCE8E3612}" srcOrd="0" destOrd="0" presId="urn:microsoft.com/office/officeart/2005/8/layout/hList3"/>
    <dgm:cxn modelId="{08280C35-4432-4C1C-8508-708BB088694E}" type="presOf" srcId="{9329C562-E88C-4756-8692-05CF8DECD0C6}" destId="{24ED4CA5-617D-4E97-8293-4A6BC597E357}" srcOrd="0" destOrd="0" presId="urn:microsoft.com/office/officeart/2005/8/layout/hList3"/>
    <dgm:cxn modelId="{FD05D162-A7AB-491E-A323-D5FC805C81EB}" srcId="{B3AC0D8D-3C93-4885-B60F-B04287C30237}" destId="{44F59993-605E-438A-A06C-79D19CC373A5}" srcOrd="4" destOrd="0" parTransId="{72F88CC4-E564-4035-BCDC-D925F1B7F4BB}" sibTransId="{45DFB79E-6E36-40CF-AF88-2D38F43B55BB}"/>
    <dgm:cxn modelId="{C8324887-D23F-4764-8C5D-1A1698ADDD12}" type="presOf" srcId="{1F015200-DE91-4B97-8BE0-51C0FB621E87}" destId="{6FD4C8DE-604A-4B0E-965E-8A1319CF6457}" srcOrd="0" destOrd="0" presId="urn:microsoft.com/office/officeart/2005/8/layout/hList3"/>
    <dgm:cxn modelId="{DED58C8B-7E9D-42C6-8D1A-4306D420C627}" type="presOf" srcId="{44F59993-605E-438A-A06C-79D19CC373A5}" destId="{3C42D766-0F46-4C49-9AC0-1D65B6DB559D}" srcOrd="0" destOrd="0" presId="urn:microsoft.com/office/officeart/2005/8/layout/hList3"/>
    <dgm:cxn modelId="{B625DD9C-BF9F-4969-8F3F-BEEBAB0ECBEF}" srcId="{A002A5F4-ED31-449B-9ED9-DFD887275FCD}" destId="{B3AC0D8D-3C93-4885-B60F-B04287C30237}" srcOrd="0" destOrd="0" parTransId="{DE1BAE39-287C-4DEA-8116-7A31153D2829}" sibTransId="{04B883ED-EAE7-4735-AB96-3153C2A18A8F}"/>
    <dgm:cxn modelId="{CF80F1AC-C3E5-435A-8A1C-7233859E6473}" type="presOf" srcId="{4A676058-3FD8-4296-A875-479808A93F1A}" destId="{666A164B-CED5-4D2B-A631-AF4DBC65D8EA}" srcOrd="0" destOrd="0" presId="urn:microsoft.com/office/officeart/2005/8/layout/hList3"/>
    <dgm:cxn modelId="{EDEC8FC9-1AFB-4CFB-95D4-08A871983C70}" srcId="{B3AC0D8D-3C93-4885-B60F-B04287C30237}" destId="{2D2BC6A8-5513-4BD7-A8F6-044F19382246}" srcOrd="2" destOrd="0" parTransId="{EA8ECB2A-FE45-4AD2-942F-2A4750CAC432}" sibTransId="{E6471295-2AAB-4C0C-8C8A-93E04EA79CB4}"/>
    <dgm:cxn modelId="{B7B1A3CB-E6E2-4225-8AFF-2D9E857DB922}" srcId="{B3AC0D8D-3C93-4885-B60F-B04287C30237}" destId="{1F015200-DE91-4B97-8BE0-51C0FB621E87}" srcOrd="0" destOrd="0" parTransId="{F8DE71C4-0F6D-4AF9-A74B-E5EBBC32EB96}" sibTransId="{79433E1B-E283-4A5B-9DCB-2A5EE4D8973D}"/>
    <dgm:cxn modelId="{A99ED8EB-1686-41A7-AB6A-896D9781ED8F}" srcId="{B3AC0D8D-3C93-4885-B60F-B04287C30237}" destId="{4A676058-3FD8-4296-A875-479808A93F1A}" srcOrd="3" destOrd="0" parTransId="{AFA06BFA-D24D-479B-9683-A535E323BAA4}" sibTransId="{5164D10A-A04C-4B39-B5E8-B6ADC7E50A6E}"/>
    <dgm:cxn modelId="{13ED60F3-D980-4FA1-A2FF-2DC53D70BB3E}" type="presOf" srcId="{A002A5F4-ED31-449B-9ED9-DFD887275FCD}" destId="{227EC879-491A-4CD2-AC1C-00AA417BA703}" srcOrd="0" destOrd="0" presId="urn:microsoft.com/office/officeart/2005/8/layout/hList3"/>
    <dgm:cxn modelId="{EBBE99FA-295E-4DEF-B596-FAD27FEEB463}" type="presParOf" srcId="{227EC879-491A-4CD2-AC1C-00AA417BA703}" destId="{45C619F4-A33C-480F-8DB8-772FCE8E3612}" srcOrd="0" destOrd="0" presId="urn:microsoft.com/office/officeart/2005/8/layout/hList3"/>
    <dgm:cxn modelId="{5349E38C-B2C6-4FAF-9FF9-7192D446B8F6}" type="presParOf" srcId="{227EC879-491A-4CD2-AC1C-00AA417BA703}" destId="{1759D4B1-10BF-4F69-B50B-493D56AB7DA2}" srcOrd="1" destOrd="0" presId="urn:microsoft.com/office/officeart/2005/8/layout/hList3"/>
    <dgm:cxn modelId="{A6911C52-E21C-4736-AD3C-7ADD1A2CC5AE}" type="presParOf" srcId="{1759D4B1-10BF-4F69-B50B-493D56AB7DA2}" destId="{6FD4C8DE-604A-4B0E-965E-8A1319CF6457}" srcOrd="0" destOrd="0" presId="urn:microsoft.com/office/officeart/2005/8/layout/hList3"/>
    <dgm:cxn modelId="{35B6F7A9-C1D3-4360-8745-2DA1EC9A9BE2}" type="presParOf" srcId="{1759D4B1-10BF-4F69-B50B-493D56AB7DA2}" destId="{24ED4CA5-617D-4E97-8293-4A6BC597E357}" srcOrd="1" destOrd="0" presId="urn:microsoft.com/office/officeart/2005/8/layout/hList3"/>
    <dgm:cxn modelId="{AE5D0CC5-5A4E-49A0-9BF2-783E6F273DCB}" type="presParOf" srcId="{1759D4B1-10BF-4F69-B50B-493D56AB7DA2}" destId="{3F53689A-C4FE-4C3E-8A71-E0E7DE478890}" srcOrd="2" destOrd="0" presId="urn:microsoft.com/office/officeart/2005/8/layout/hList3"/>
    <dgm:cxn modelId="{F8385BEC-8C67-4CE4-B5C8-0CE174401107}" type="presParOf" srcId="{1759D4B1-10BF-4F69-B50B-493D56AB7DA2}" destId="{666A164B-CED5-4D2B-A631-AF4DBC65D8EA}" srcOrd="3" destOrd="0" presId="urn:microsoft.com/office/officeart/2005/8/layout/hList3"/>
    <dgm:cxn modelId="{5AAC19A0-FE98-4348-B622-95BCD723A794}" type="presParOf" srcId="{1759D4B1-10BF-4F69-B50B-493D56AB7DA2}" destId="{3C42D766-0F46-4C49-9AC0-1D65B6DB559D}" srcOrd="4" destOrd="0" presId="urn:microsoft.com/office/officeart/2005/8/layout/hList3"/>
    <dgm:cxn modelId="{2C2B52B4-5E20-42DD-B900-181EC8109CFE}" type="presParOf" srcId="{227EC879-491A-4CD2-AC1C-00AA417BA703}" destId="{68A1FF6F-1E37-4868-928B-6108C79B7B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F7F58-AD02-46FE-AA9E-FDD260359FF4}">
      <dsp:nvSpPr>
        <dsp:cNvPr id="0" name=""/>
        <dsp:cNvSpPr/>
      </dsp:nvSpPr>
      <dsp:spPr>
        <a:xfrm>
          <a:off x="881625" y="2248032"/>
          <a:ext cx="6445877" cy="22164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Адаптированная образовательная программа ОО</a:t>
          </a:r>
        </a:p>
      </dsp:txBody>
      <dsp:txXfrm>
        <a:off x="1825602" y="2572626"/>
        <a:ext cx="4557923" cy="1567276"/>
      </dsp:txXfrm>
    </dsp:sp>
    <dsp:sp modelId="{0AFF9B54-00EA-49B7-8642-070D05D246BF}">
      <dsp:nvSpPr>
        <dsp:cNvPr id="0" name=""/>
        <dsp:cNvSpPr/>
      </dsp:nvSpPr>
      <dsp:spPr>
        <a:xfrm rot="16200000">
          <a:off x="3166595" y="1052429"/>
          <a:ext cx="1327720" cy="1607612"/>
        </a:xfrm>
        <a:prstGeom prst="leftArrow">
          <a:avLst>
            <a:gd name="adj1" fmla="val 60000"/>
            <a:gd name="adj2" fmla="val 50000"/>
          </a:avLst>
        </a:prstGeom>
        <a:solidFill>
          <a:srgbClr val="CF31CF"/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F8C30-3D43-4082-8256-CBD938412E84}">
      <dsp:nvSpPr>
        <dsp:cNvPr id="0" name=""/>
        <dsp:cNvSpPr/>
      </dsp:nvSpPr>
      <dsp:spPr>
        <a:xfrm>
          <a:off x="1529691" y="780"/>
          <a:ext cx="5149745" cy="1684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Примерная адаптированная основная образовательная программа</a:t>
          </a:r>
        </a:p>
      </dsp:txBody>
      <dsp:txXfrm>
        <a:off x="1579029" y="50118"/>
        <a:ext cx="5051069" cy="1585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7881C-4E5E-44BB-9114-1B9B08A471F9}">
      <dsp:nvSpPr>
        <dsp:cNvPr id="0" name=""/>
        <dsp:cNvSpPr/>
      </dsp:nvSpPr>
      <dsp:spPr>
        <a:xfrm>
          <a:off x="0" y="1937234"/>
          <a:ext cx="8773208" cy="5255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BD73D-4247-468C-9BEB-0884C720B7C6}">
      <dsp:nvSpPr>
        <dsp:cNvPr id="0" name=""/>
        <dsp:cNvSpPr/>
      </dsp:nvSpPr>
      <dsp:spPr>
        <a:xfrm>
          <a:off x="65936" y="682236"/>
          <a:ext cx="8390121" cy="15500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24" tIns="0" rIns="232124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Целевой раздел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(пояснительная записка, планируемые результаты освоения АООП, система оценки достижений в освоении АООП)</a:t>
          </a:r>
        </a:p>
      </dsp:txBody>
      <dsp:txXfrm>
        <a:off x="65936" y="682236"/>
        <a:ext cx="8390121" cy="1550011"/>
      </dsp:txXfrm>
    </dsp:sp>
    <dsp:sp modelId="{A54506A9-AD15-4C3A-9C43-3A33DDAD8583}">
      <dsp:nvSpPr>
        <dsp:cNvPr id="0" name=""/>
        <dsp:cNvSpPr/>
      </dsp:nvSpPr>
      <dsp:spPr>
        <a:xfrm>
          <a:off x="0" y="3063141"/>
          <a:ext cx="8773208" cy="5537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054FF-68EC-43C5-BF0D-0C5B765A874B}">
      <dsp:nvSpPr>
        <dsp:cNvPr id="0" name=""/>
        <dsp:cNvSpPr/>
      </dsp:nvSpPr>
      <dsp:spPr>
        <a:xfrm>
          <a:off x="57803" y="2606083"/>
          <a:ext cx="8337722" cy="801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24" tIns="0" rIns="2321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Содержательный раздел </a:t>
          </a:r>
          <a:r>
            <a:rPr lang="ru-RU" sz="2400" kern="1200" dirty="0"/>
            <a:t>(отдельные программы)</a:t>
          </a:r>
        </a:p>
      </dsp:txBody>
      <dsp:txXfrm>
        <a:off x="57803" y="2606083"/>
        <a:ext cx="8337722" cy="801367"/>
      </dsp:txXfrm>
    </dsp:sp>
    <dsp:sp modelId="{431EC989-EB25-4D3F-839E-B2E7C91690FF}">
      <dsp:nvSpPr>
        <dsp:cNvPr id="0" name=""/>
        <dsp:cNvSpPr/>
      </dsp:nvSpPr>
      <dsp:spPr>
        <a:xfrm>
          <a:off x="0" y="4351665"/>
          <a:ext cx="8773208" cy="6858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23EAF-D733-4BF0-BACF-4CBBA3B6F2D5}">
      <dsp:nvSpPr>
        <dsp:cNvPr id="0" name=""/>
        <dsp:cNvSpPr/>
      </dsp:nvSpPr>
      <dsp:spPr>
        <a:xfrm>
          <a:off x="44817" y="3768155"/>
          <a:ext cx="8290499" cy="11749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24" tIns="0" rIns="232124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Организационный раздел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(учебный план, план внеурочной работы, условия реализации АООП)</a:t>
          </a:r>
        </a:p>
      </dsp:txBody>
      <dsp:txXfrm>
        <a:off x="44817" y="3768155"/>
        <a:ext cx="8290499" cy="1174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619F4-A33C-480F-8DB8-772FCE8E3612}">
      <dsp:nvSpPr>
        <dsp:cNvPr id="0" name=""/>
        <dsp:cNvSpPr/>
      </dsp:nvSpPr>
      <dsp:spPr>
        <a:xfrm>
          <a:off x="0" y="408760"/>
          <a:ext cx="9144000" cy="44855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Вариативная часть АООП: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ч. в неделю – внеурочная деятельность,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 ч. в неделю – коррекционно-развивающая деятельность</a:t>
          </a:r>
        </a:p>
      </dsp:txBody>
      <dsp:txXfrm>
        <a:off x="0" y="408760"/>
        <a:ext cx="9144000" cy="448552"/>
      </dsp:txXfrm>
    </dsp:sp>
    <dsp:sp modelId="{6FD4C8DE-604A-4B0E-965E-8A1319CF6457}">
      <dsp:nvSpPr>
        <dsp:cNvPr id="0" name=""/>
        <dsp:cNvSpPr/>
      </dsp:nvSpPr>
      <dsp:spPr>
        <a:xfrm>
          <a:off x="2735" y="1601037"/>
          <a:ext cx="1710328" cy="406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Учебные занятия для углубленного изучения отдельных обязательных учебных предметов</a:t>
          </a:r>
        </a:p>
      </dsp:txBody>
      <dsp:txXfrm>
        <a:off x="2735" y="1601037"/>
        <a:ext cx="1710328" cy="4065601"/>
      </dsp:txXfrm>
    </dsp:sp>
    <dsp:sp modelId="{24ED4CA5-617D-4E97-8293-4A6BC597E357}">
      <dsp:nvSpPr>
        <dsp:cNvPr id="0" name=""/>
        <dsp:cNvSpPr/>
      </dsp:nvSpPr>
      <dsp:spPr>
        <a:xfrm>
          <a:off x="1713063" y="1601037"/>
          <a:ext cx="1493783" cy="406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Учебные занятия, обеспечивающие различные интересы обучающихся</a:t>
          </a:r>
        </a:p>
      </dsp:txBody>
      <dsp:txXfrm>
        <a:off x="1713063" y="1601037"/>
        <a:ext cx="1493783" cy="4065601"/>
      </dsp:txXfrm>
    </dsp:sp>
    <dsp:sp modelId="{3F53689A-C4FE-4C3E-8A71-E0E7DE478890}">
      <dsp:nvSpPr>
        <dsp:cNvPr id="0" name=""/>
        <dsp:cNvSpPr/>
      </dsp:nvSpPr>
      <dsp:spPr>
        <a:xfrm>
          <a:off x="3206846" y="1601037"/>
          <a:ext cx="1349251" cy="406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Увеличение учебных часов, отводимых на изучение отдельных учебных предметов обязательной </a:t>
          </a:r>
          <a:r>
            <a:rPr lang="ru-RU" sz="2200" kern="1200" dirty="0">
              <a:solidFill>
                <a:schemeClr val="tx1"/>
              </a:solidFill>
            </a:rPr>
            <a:t>части</a:t>
          </a:r>
        </a:p>
      </dsp:txBody>
      <dsp:txXfrm>
        <a:off x="3206846" y="1601037"/>
        <a:ext cx="1349251" cy="4065601"/>
      </dsp:txXfrm>
    </dsp:sp>
    <dsp:sp modelId="{666A164B-CED5-4D2B-A631-AF4DBC65D8EA}">
      <dsp:nvSpPr>
        <dsp:cNvPr id="0" name=""/>
        <dsp:cNvSpPr/>
      </dsp:nvSpPr>
      <dsp:spPr>
        <a:xfrm>
          <a:off x="4556098" y="1633562"/>
          <a:ext cx="2716628" cy="406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</a:rPr>
            <a:t>Введение учебных курсов, обеспечивающих удовлетворение особых образовательных потребностей обучающихся с ОВЗ и необходимую коррекцию недостатков в психическом и/или физическом развитии</a:t>
          </a:r>
        </a:p>
      </dsp:txBody>
      <dsp:txXfrm>
        <a:off x="4556098" y="1633562"/>
        <a:ext cx="2716628" cy="4065601"/>
      </dsp:txXfrm>
    </dsp:sp>
    <dsp:sp modelId="{3C42D766-0F46-4C49-9AC0-1D65B6DB559D}">
      <dsp:nvSpPr>
        <dsp:cNvPr id="0" name=""/>
        <dsp:cNvSpPr/>
      </dsp:nvSpPr>
      <dsp:spPr>
        <a:xfrm>
          <a:off x="7272727" y="1601037"/>
          <a:ext cx="1868537" cy="406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Введение учебных курсов для факультативного изучения отдельных учебных предметов</a:t>
          </a:r>
        </a:p>
      </dsp:txBody>
      <dsp:txXfrm>
        <a:off x="7272727" y="1601037"/>
        <a:ext cx="1868537" cy="4065601"/>
      </dsp:txXfrm>
    </dsp:sp>
    <dsp:sp modelId="{68A1FF6F-1E37-4868-928B-6108C79B7B65}">
      <dsp:nvSpPr>
        <dsp:cNvPr id="0" name=""/>
        <dsp:cNvSpPr/>
      </dsp:nvSpPr>
      <dsp:spPr>
        <a:xfrm>
          <a:off x="0" y="5675422"/>
          <a:ext cx="9144000" cy="30413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3CF3A-4AC1-472D-8D35-C579369958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95608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31959F-8C23-45BA-A20C-511BE0F305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92949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obraz.ru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obraz.ru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p.1obraz.ru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1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A746-CBD7-46C9-A6AE-1BF694ABC5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3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учебного плана, формируемая участниками образовательных отношений, включает часы на внеурочную деятельность (10 часов в неделю), предназначенные для реализации направлений внеурочной деятельности  (не более 5 часов в неделю) и часы на коррекционно-развивающую область  (не менее 5 часов в неделю)  (в соответствии с примерными АООП НОО определенного варианта).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варианта АООП НОО программа внеурочной деятельности включает направления развития личности. Программа внеурочной деятельности предполагает следующие направления: спортивно-оздоровительное, нравственное, социальное, общекультурное в таких формах как индивидуальные и групповые занятия, экскурсии, кружки, секции, соревнования, общественно полезные практики  и т.д.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A746-CBD7-46C9-A6AE-1BF694ABC5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8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Обязательным элементом структуры Учебного плана является «Коррекционно-развивающая область», реализующаяся через содержание коррекционных курсов (в соответствии с примерными АООП НОО определенного варианта.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CA-8BFA-49EB-82D1-3AD2C7A38A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Обязательным элементом структуры Учебного плана является «Коррекционно-развивающая область», реализующаяся через содержание коррекционных курсов (в соответствии с примерными АООП НОО определенного варианта.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CA-8BFA-49EB-82D1-3AD2C7A38A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0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Вступающие в силу 1 сентября 2016 г. СанПиН 2.4.2.3286-15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здоровья", утв. постановлением Главного государственного санитарного врача РФ от 10 июля 2015 г.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№ 26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определяют максимальное количество детей с ОВЗ в классах (группах) в зависимости от категории учащихся и вариантов программы. </a:t>
            </a:r>
            <a:br>
              <a:rPr lang="ru-RU" dirty="0"/>
            </a:b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45D-7437-427A-877D-44ACF8C5C2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9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Вступающие в силу 1 сентября 2016 г. СанПиН 2.4.2.3286-15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здоровья", утв. постановлением Главного государственного санитарного врача РФ от 10 июля 2015 г.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№ 26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определяют максимальное количество детей с ОВЗ в классах (группах) в зависимости от категории учащихся и вариантов программы. </a:t>
            </a:r>
            <a:br>
              <a:rPr lang="ru-RU" dirty="0"/>
            </a:b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6345D-7437-427A-877D-44ACF8C5C2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9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2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1959F-8C23-45BA-A20C-511BE0F305B8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03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Обучение по АООП может быть реализовано через обучение в СОО и систему инклюзивного образования. </a:t>
            </a:r>
            <a:br>
              <a:rPr lang="ru-RU" dirty="0"/>
            </a:br>
            <a:r>
              <a:rPr lang="ru-RU" dirty="0"/>
              <a:t>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даптированная образовательная программа – это образовательная программа, разработанная образовательной организацией самостоятельно в соответствии с ФГОС НОО,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конкретным ФГОС для обучающихся с ОВЗ,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образовательной программой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организации,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учетом соответствующих примерных адаптированных основных образовательных программ, и адаптированная для обучения детей с ограниченными возможностями здоровья (далее – ОВЗ) в данной образовательной организации.</a:t>
            </a:r>
          </a:p>
          <a:p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51BCA-8BFA-49EB-82D1-3AD2C7A38A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Характеристика каждого из вышеперечисленных разделов представлена в Примерных АООП по каждой нозологии ФГОС для обучающихся с ОВЗ.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Максимальная индивидуализация образования достигается за счет выбора варианта АООП. Рекомендации по выбору варианта АООП для обучающегося с ОВЗ будет предлагать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психолого-медико-педагогическая комиссия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(п. 5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ст. 42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Федерального закона от 29 декабря 2012 г. № 273-ФЗ "Об образовании в Российской Федерации",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п. 21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приказа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20 сентября 2013 г. № 1082 "Об утверждении положения о психолого-медико-педагогической комиссии").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начального общего образования для учащихся с ОВЗ предусматривает до четырех вариантов требований к результатам  АООП применительно к каждой категории учащихся: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глухих;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слабослышащих и позднооглохших;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слепых;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слабовидящих;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тяжелыми нарушениями речи (далее –ТНР);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нарушениями опорно-двигательного аппарата (далее – НОДА);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задержкой психического развития (далее – ЗПР);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расстройствами аутистического спектра (далее – РАС).</a:t>
            </a:r>
            <a:br>
              <a:rPr lang="ru-RU" dirty="0"/>
            </a:br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9A746-CBD7-46C9-A6AE-1BF694ABC5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3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A8C75585-532D-4134-90A2-CCBDBD689FC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ru-RU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64CE-4F0D-4099-A302-0811E8DECC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734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6A073-F7DB-4E70-873C-18B4E3D56C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329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9913BC-FF86-444D-BFEA-C69B54AFD3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307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54F210-B301-460B-B9D5-CA95AFC5EB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67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C62A79-1487-4A93-92E0-37D0C89DA5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63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9ACD-B5FC-4370-901E-CF781D4B43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32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5EA01-7E05-412F-B515-6ACC4BC570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568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0E83-F7B6-4C20-8FE7-384B5C7174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194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E9A8-EF99-4CAE-965E-1D3FB40384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87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BF628-D9DD-4730-9F3D-FEF9624B4F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457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BFBA7-24A0-4F0A-8CE0-3EF3748EF9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498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7FF3-1F9E-419C-AAA7-8D76564C48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711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FD91-920E-4F6D-9655-F7495DCBDAD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6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5D65D4-AC7C-403D-A7A0-6541FD87890A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562" y="1340768"/>
            <a:ext cx="8323158" cy="4320480"/>
          </a:xfr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«ресурсного пространства», для детей с ОВЗ в дошкольном отделении ОО, как важное условие их социализации и успешного перехода на школьный уровень образования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33451" y="2653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1</a:t>
            </a:fld>
            <a:endParaRPr lang="en-US" alt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4593043"/>
            <a:ext cx="1961239" cy="18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85851" y="4177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5">
                    <a:lumMod val="25000"/>
                  </a:schemeClr>
                </a:solidFill>
              </a:rPr>
              <a:t>Методический семинар</a:t>
            </a:r>
            <a:endParaRPr lang="ru-RU" sz="1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5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760640" cy="90285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Структура АООП</a:t>
            </a:r>
            <a:r>
              <a:rPr lang="ru-RU" i="1" dirty="0"/>
              <a:t> 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7886181"/>
              </p:ext>
            </p:extLst>
          </p:nvPr>
        </p:nvGraphicFramePr>
        <p:xfrm>
          <a:off x="179512" y="1340768"/>
          <a:ext cx="8773208" cy="504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55459" y="6293682"/>
            <a:ext cx="241055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>
                <a:latin typeface="+mn-lt"/>
              </a:rPr>
              <a:t>3</a:t>
            </a:r>
            <a:endParaRPr lang="ru-RU" alt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7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Принципы осуществления оценки качества образования детей с ОВЗ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Комплексная оценка,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предполагающая оценку освоения обучающимися академических знаний по основным образовательным областям, а также социального опыта (жизненных компетенций), необходимого для их включения во все важнейшие сферы жизни и деятельности, адекватные возрасту и возможностям;</a:t>
            </a:r>
          </a:p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Дифференциации оценки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достижения с учетом типологических и индивидуальных особенностей развития и образовательных потребностей обучающихся с ОВЗ;</a:t>
            </a:r>
          </a:p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Динамичности оценки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достижения в освоении обучающимися содержания основной образовательной программы, предполагающей изучение изменений его психического и социального развития, индивидуальных способностей возможностей;</a:t>
            </a:r>
          </a:p>
          <a:p>
            <a:pPr lvl="0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Единство  параметров, критериев и инструментария оценки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достижений в освоении обучающимися содержания адаптированной образовательной программы.</a:t>
            </a:r>
          </a:p>
          <a:p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55459" y="6293682"/>
            <a:ext cx="241055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>
                <a:latin typeface="+mn-lt"/>
              </a:rPr>
              <a:t>3</a:t>
            </a:r>
            <a:endParaRPr lang="ru-RU" alt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7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12</a:t>
            </a:fld>
            <a:endParaRPr lang="en-US" altLang="ru-RU" dirty="0"/>
          </a:p>
        </p:txBody>
      </p:sp>
      <p:pic>
        <p:nvPicPr>
          <p:cNvPr id="5" name="Содержимое 4" descr="C:\Users\Татьяна\Desktop\15c21-1397055843-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/>
          <a:stretch>
            <a:fillRect/>
          </a:stretch>
        </p:blipFill>
        <p:spPr bwMode="auto">
          <a:xfrm>
            <a:off x="251520" y="332656"/>
            <a:ext cx="8892480" cy="5844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1776050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85501"/>
            <a:ext cx="9216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Количество учебных занятий за 4 уч. года- не более 3039 ч., 5 лет – 3821 ч., 6 лет – 4603 ч.</a:t>
            </a:r>
          </a:p>
        </p:txBody>
      </p:sp>
    </p:spTree>
    <p:extLst>
      <p:ext uri="{BB962C8B-B14F-4D97-AF65-F5344CB8AC3E}">
        <p14:creationId xmlns:p14="http://schemas.microsoft.com/office/powerpoint/2010/main" val="396518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569217" cy="74700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Содержание коррекционных курсов (занятий)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345896" cy="497443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200" b="1" dirty="0"/>
              <a:t>- для детей с нарушением слуха </a:t>
            </a:r>
            <a:r>
              <a:rPr lang="ru-RU" sz="2200" dirty="0"/>
              <a:t>рекомендуются курсы (занятия), направленные на формирование речевого слуха и произносительной стороны устной речи (индивидуальные занятия), на развитие слухового восприятия, техники речи, познавательных процессов, музыкально-ритмические занятия;</a:t>
            </a:r>
          </a:p>
          <a:p>
            <a:pPr>
              <a:spcAft>
                <a:spcPts val="0"/>
              </a:spcAft>
            </a:pPr>
            <a:r>
              <a:rPr lang="ru-RU" sz="2200" b="1" dirty="0"/>
              <a:t>- для детей с нарушением зрения </a:t>
            </a:r>
            <a:r>
              <a:rPr lang="ru-RU" sz="2200" dirty="0"/>
              <a:t>рекомендуются курсы (занятия), направленные на развитие остаточного зрения и зрительного восприятия, осязания и мелкой моторики, коммуникативной деятельности, ритмики, адаптивной физической культуры, социально-бытовой и пространственной ориентировки;</a:t>
            </a:r>
          </a:p>
          <a:p>
            <a:pPr>
              <a:spcAft>
                <a:spcPts val="0"/>
              </a:spcAft>
            </a:pPr>
            <a:r>
              <a:rPr lang="ru-RU" sz="2200" b="1" dirty="0"/>
              <a:t>- для детей с тяжелыми нарушениями речи </a:t>
            </a:r>
            <a:r>
              <a:rPr lang="ru-RU" sz="2200" dirty="0"/>
              <a:t>рекомендуются курсы (занятия), направленные на развитие речи, произношения, логопедической ритмики;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200" b="1" dirty="0"/>
              <a:t> </a:t>
            </a:r>
            <a:endParaRPr lang="ru-RU" sz="2200" dirty="0"/>
          </a:p>
          <a:p>
            <a:pPr>
              <a:spcAft>
                <a:spcPts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641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649031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Содержание коррекционных курсов (занятий)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73888" cy="555049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ru-RU" sz="2200" b="1" dirty="0"/>
          </a:p>
          <a:p>
            <a:pPr algn="just">
              <a:spcAft>
                <a:spcPts val="0"/>
              </a:spcAft>
            </a:pPr>
            <a:r>
              <a:rPr lang="ru-RU" sz="2200" b="1" dirty="0"/>
              <a:t> для детей с задержкой психического развития </a:t>
            </a:r>
            <a:r>
              <a:rPr lang="ru-RU" sz="2200" dirty="0"/>
              <a:t> рекомендуются курсы (занятия) ритмики и коррекционно-развивающие занятия в соответствии с индивидуальными образовательными потребностями ребенка;  </a:t>
            </a:r>
          </a:p>
          <a:p>
            <a:pPr>
              <a:spcAft>
                <a:spcPts val="0"/>
              </a:spcAft>
            </a:pPr>
            <a:r>
              <a:rPr lang="ru-RU" sz="2200" b="1" dirty="0"/>
              <a:t>- для детей с расстройствами аутистического спектра</a:t>
            </a:r>
            <a:r>
              <a:rPr lang="ru-RU" sz="2200" dirty="0"/>
              <a:t> рекомендуются занятия ритмикой, а также курсы (занятия), направленные на эмоциональное, коммуникативное, сенсорное, двигательное развитие, формирование предметно-практических действий;</a:t>
            </a:r>
          </a:p>
          <a:p>
            <a:pPr>
              <a:spcAft>
                <a:spcPts val="0"/>
              </a:spcAft>
            </a:pPr>
            <a:r>
              <a:rPr lang="ru-RU" sz="2200" b="1" dirty="0"/>
              <a:t>- для детей с умственной отсталостью </a:t>
            </a:r>
            <a:r>
              <a:rPr lang="ru-RU" sz="2200" dirty="0"/>
              <a:t>рекомендуются курсы (занятия), направленные на сенсорное и двигательное развитие, на формирование альтернативной коммуникации и предметно-практических действий. </a:t>
            </a:r>
          </a:p>
          <a:p>
            <a:pPr>
              <a:spcAft>
                <a:spcPts val="0"/>
              </a:spcAft>
            </a:pPr>
            <a:endParaRPr lang="ru-RU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852338" y="6359985"/>
            <a:ext cx="241055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/>
              <a:t>5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97023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472846"/>
            <a:ext cx="7956376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Комплектование классов (групп) для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обучающихся с ОВЗ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29118"/>
              </p:ext>
            </p:extLst>
          </p:nvPr>
        </p:nvGraphicFramePr>
        <p:xfrm>
          <a:off x="395536" y="1556793"/>
          <a:ext cx="8488636" cy="46640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0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Вариант инклюзивного</a:t>
                      </a:r>
                      <a:r>
                        <a:rPr lang="ru-RU" sz="1800" baseline="0" dirty="0">
                          <a:effectLst/>
                        </a:rPr>
                        <a:t> образования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ОВЗ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Рекомендуемое максимальное количество обучающихся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Глухие обучающиеся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глухих обучающихся в классе в условиях инклюзии. Общая наполняемость класса: при 1 глухом - не более 20 обучающихся, при 2 глухих - не более 15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Слабослышащие и позднооглохшие обучающиеся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слабослышащих или позднооглохших обучающихся в классе в условиях инклюзии. Общая наполняемость класса: при 1 слабослышащем или позднооглохшем - не более 25 обучающихся, при 2 слабослышащих или позднооглохших - не более 20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Слепые обучающиеся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слепых обучающихся в классе в условиях инклюзии. Общая наполняемость класса: при 1 слепом - не более 20 обучающихся, при 2 слепых - не более 15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1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Слабовидящие обучающиеся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слабовидящих обучающихся в классе в условиях инклюзии. Общая наполняемость класса: при 1 слабовидящем- не более 25 обучающихся, при 2 слабовидящих - не более 20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6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1648" y="404664"/>
            <a:ext cx="795284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Комплектование классов (групп) для обучающихся с ОВЗ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55485"/>
              </p:ext>
            </p:extLst>
          </p:nvPr>
        </p:nvGraphicFramePr>
        <p:xfrm>
          <a:off x="179512" y="1772816"/>
          <a:ext cx="8671594" cy="45615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1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 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Вариант инклюзивного</a:t>
                      </a:r>
                      <a:r>
                        <a:rPr lang="ru-RU" sz="1800" baseline="0" dirty="0">
                          <a:effectLst/>
                        </a:rPr>
                        <a:t> образования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ОВЗ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Рекомендуемое максимальное количество обучающихся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Обучающиеся с тяжелыми нарушениями речи (ТНР)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5 обучающихся с ТНР в классе в условиях инклюзии. Общая наполняемость класса - не более 25 обучающихся.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Обучающиеся с нарушениями опорно-двигательного аппарата (НОДА)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обучающихся с НО ДА в классе в условиях инклюзии. Общая наполняемость класса: при 1 обучающемся с НО ДА - не более 20 обучающихся, при 2 - не более 15 обучающихся.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Обучающиеся с задержкой психического развития (ЗПР)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4 обучающихся с ЗПР в классе в условиях инклюзии. Общая наполняемость класса - не более 25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Обучающиеся с расстройствами аутистического спектра (РАС)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2 обучающихся с РАС в классе в условиях инклюзии. Общая наполняемость класса: при 1 обучающемся с РАС - не более 20 обучающихся, при 2 обучающихся с РАС - не более 15 обучающихся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8" marR="1688" marT="2251" marB="225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88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94456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Анализ готовности к введению ФГОС ОВЗ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24001"/>
          <a:ext cx="9144000" cy="545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Направление показателя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Количество баллов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Нормативно-правовое обеспечение введения </a:t>
                      </a:r>
                      <a:r>
                        <a:rPr lang="ru-RU" sz="1800" b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ФГОС ОВЗ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Организационно-содержательное обеспечение введения ФГОС</a:t>
                      </a:r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4686935" algn="ctr"/>
                          <a:tab pos="7639050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Финансово-экономическое обеспечение введения ФГОС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Материально-техническое обеспечение введения ФГОС ОВЗ</a:t>
                      </a:r>
                      <a:endParaRPr lang="ru-RU" sz="1800" b="1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Информационное обеспечение введения </a:t>
                      </a:r>
                      <a:r>
                        <a:rPr lang="ru-RU" sz="1800" b="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ФГОС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5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Кадровое обеспечение введения 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ФГОС ОВЗ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153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ИТОГО 45</a:t>
                      </a:r>
                      <a:r>
                        <a:rPr lang="ru-RU" sz="1800" b="1" baseline="0" dirty="0">
                          <a:latin typeface="Times New Roman"/>
                          <a:ea typeface="Times New Roman"/>
                        </a:rPr>
                        <a:t> баллов (высокий)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18</a:t>
            </a:fld>
            <a:endParaRPr lang="en-US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652963"/>
          </a:xfrm>
        </p:spPr>
        <p:txBody>
          <a:bodyPr/>
          <a:lstStyle/>
          <a:p>
            <a:pPr algn="ctr">
              <a:buNone/>
            </a:pPr>
            <a:endParaRPr lang="ru-RU" altLang="ru-RU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altLang="ru-RU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altLang="ru-RU" b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44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Благодарю  за внимание!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19</a:t>
            </a:fld>
            <a:endParaRPr lang="en-US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01200" cy="2520280"/>
          </a:xfr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Обучающийся с ограниченными возможностями здоровья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– это физическое лицо, имеющее недостатки в физическом и (или) психологическом развитии, подтвержденные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психолого-медико-педагогической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комиссией и препятствующие получению образования без создания специальных условий.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(Пункт 16 статьи 2 Федерального  закона №273-ФЗ «Об образовании в РФ»)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33451" y="2653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708"/>
            <a:ext cx="2718302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85851" y="4177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5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01200" cy="2520280"/>
          </a:xfr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Адаптированная образовательная программа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                                  (Федеральный  закон №273-ФЗ «Об образовании в РФ»)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33451" y="2653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3</a:t>
            </a:fld>
            <a:endParaRPr lang="en-US" alt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708"/>
            <a:ext cx="2483768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85851" y="4177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5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01200" cy="2520280"/>
          </a:xfr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цели ФГОС для лиц с ОВЗ</a:t>
            </a:r>
            <a:r>
              <a:rPr lang="ru-RU" sz="2400" b="1" dirty="0">
                <a:solidFill>
                  <a:schemeClr val="accent5">
                    <a:lumMod val="25000"/>
                  </a:schemeClr>
                </a:solidFill>
                <a:cs typeface="Aharoni" panose="02010803020104030203" pitchFamily="2" charset="-79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- полноценное включение в образовательное пространство всех детей с ОВЗ ;</a:t>
            </a:r>
          </a:p>
          <a:p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</a:rPr>
              <a:t>- социализация детей с ОВЗ, развитие жизненного опыта, академической и жизненной компетенций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300" b="1" dirty="0">
                <a:solidFill>
                  <a:schemeClr val="accent5">
                    <a:lumMod val="25000"/>
                  </a:schemeClr>
                </a:solidFill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4</a:t>
            </a:fld>
            <a:endParaRPr lang="en-US" alt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0387"/>
            <a:ext cx="2700300" cy="270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5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00" y="188640"/>
            <a:ext cx="8701200" cy="720080"/>
          </a:xfr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 введения ФГОС НОО ОВЗ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836712"/>
            <a:ext cx="849694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ФЗ РФ от 29.12.2012 №273-ФЗ «Об образовании в Российской Федерации», ст.79 Организация получения образования обучающимися  с ОВЗ;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Приказ от 30 августа 2013 г.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Приказ Министерства образования и науки РФ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от 19.12.2014 № 1598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  «Об утверждении федерального государственного образовательного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начального общего образования обучающихся с ограниченными возможностями здоровья»;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РФ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19.12.2014 № 1599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нарушениями)»;</a:t>
            </a:r>
          </a:p>
        </p:txBody>
      </p:sp>
    </p:spTree>
    <p:extLst>
      <p:ext uri="{BB962C8B-B14F-4D97-AF65-F5344CB8AC3E}">
        <p14:creationId xmlns:p14="http://schemas.microsoft.com/office/powerpoint/2010/main" val="191837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412" y="1112527"/>
            <a:ext cx="8701200" cy="720080"/>
          </a:xfr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400" b="1" dirty="0"/>
              <a:t>ФГОС НОО ОВЗ распространяется на:</a:t>
            </a:r>
            <a:br>
              <a:rPr lang="ru-RU" altLang="ru-RU" sz="2400" dirty="0"/>
            </a:br>
            <a:endParaRPr lang="ru-RU" sz="2300" b="1" dirty="0">
              <a:solidFill>
                <a:schemeClr val="accent5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5" name="Овал 4"/>
          <p:cNvSpPr/>
          <p:nvPr/>
        </p:nvSpPr>
        <p:spPr>
          <a:xfrm>
            <a:off x="179512" y="2825058"/>
            <a:ext cx="3528392" cy="161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chemeClr val="bg1"/>
                </a:solidFill>
              </a:rPr>
              <a:t>   </a:t>
            </a:r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для обучающихся с ОВЗ</a:t>
            </a:r>
          </a:p>
        </p:txBody>
      </p:sp>
      <p:sp>
        <p:nvSpPr>
          <p:cNvPr id="8" name="Овал 7"/>
          <p:cNvSpPr/>
          <p:nvPr/>
        </p:nvSpPr>
        <p:spPr>
          <a:xfrm>
            <a:off x="4958331" y="2825058"/>
            <a:ext cx="3214069" cy="1468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школы: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403648" y="1846650"/>
            <a:ext cx="78237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12160" y="1846650"/>
            <a:ext cx="79208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5034267" y="4049584"/>
            <a:ext cx="1562472" cy="118540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79365" y="54008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учащихся в отдельном  классе;</a:t>
            </a:r>
          </a:p>
          <a:p>
            <a:pPr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инклюзивное обучение отдельных учащихся в общеобразовательном классе</a:t>
            </a:r>
          </a:p>
        </p:txBody>
      </p:sp>
    </p:spTree>
    <p:extLst>
      <p:ext uri="{BB962C8B-B14F-4D97-AF65-F5344CB8AC3E}">
        <p14:creationId xmlns:p14="http://schemas.microsoft.com/office/powerpoint/2010/main" val="335753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33451" y="265310"/>
            <a:ext cx="7719269" cy="76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5">
                    <a:lumMod val="25000"/>
                  </a:schemeClr>
                </a:solidFill>
              </a:rPr>
              <a:t>СЛУЖБА ПО КОНТРОЛЮ И НАДЗОРУ В СФЕРЕ ОБРАЗОВАНИЯ ХАНТЫ-МАНСИЙСКОГО АВТОНОМНОГО ОКРУГА  - ЮГРЫ</a:t>
            </a:r>
          </a:p>
          <a:p>
            <a:pPr algn="ctr" eaLnBrk="1" hangingPunct="1"/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9ACD-B5FC-4370-901E-CF781D4B434A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gray">
          <a:xfrm>
            <a:off x="329412" y="1112527"/>
            <a:ext cx="8701200" cy="720080"/>
          </a:xfrm>
          <a:prstGeom prst="rect">
            <a:avLst/>
          </a:prstGeom>
          <a:gradFill>
            <a:gsLst>
              <a:gs pos="2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kern="0" dirty="0"/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ФГОС НОО ОВЗ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sz="2400" b="1" kern="0" dirty="0"/>
              <a:t> </a:t>
            </a:r>
            <a:endParaRPr lang="ru-RU" sz="2300" b="1" kern="0" dirty="0">
              <a:solidFill>
                <a:schemeClr val="accent5">
                  <a:lumMod val="2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106" y="2204864"/>
            <a:ext cx="8152884" cy="359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(4 варианта программ в соответствии с интеллектуальным уровнем развития ребенка)</a:t>
            </a:r>
          </a:p>
          <a:p>
            <a:pPr marL="342900" indent="-342900" algn="just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(по рекомендации ПМПК)</a:t>
            </a:r>
          </a:p>
          <a:p>
            <a:pPr marL="342900" indent="-342900" algn="just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и адресность коррекционной помощи (реализация ИПРА)</a:t>
            </a:r>
          </a:p>
          <a:p>
            <a:pPr marL="342900" indent="-342900" algn="just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(направлена на социализацию детей с ОВЗ, детей-инвалидов)</a:t>
            </a:r>
          </a:p>
        </p:txBody>
      </p:sp>
    </p:spTree>
    <p:extLst>
      <p:ext uri="{BB962C8B-B14F-4D97-AF65-F5344CB8AC3E}">
        <p14:creationId xmlns:p14="http://schemas.microsoft.com/office/powerpoint/2010/main" val="314005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1331640" y="115888"/>
            <a:ext cx="77758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Образовательная программа в соответствии с ФГОС </a:t>
            </a:r>
          </a:p>
          <a:p>
            <a:pPr algn="ctr"/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для детей с ОВЗ 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8221"/>
              </p:ext>
            </p:extLst>
          </p:nvPr>
        </p:nvGraphicFramePr>
        <p:xfrm>
          <a:off x="179512" y="1112526"/>
          <a:ext cx="8785102" cy="5362862"/>
        </p:xfrm>
        <a:graphic>
          <a:graphicData uri="http://schemas.openxmlformats.org/drawingml/2006/table">
            <a:tbl>
              <a:tblPr firstRow="1" firstCol="1" bandRow="1"/>
              <a:tblGrid>
                <a:gridCol w="13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обучающихся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Программа 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ФГОС в зависимости от интеллектуального развития ребенка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глухие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Адаптированная основная общеобразовательная программа (АООП)для глухих обучающихся 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1.1 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(для обучающихся с нормой интеллекта)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ЗПР)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1.3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1.4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умеренной, тяжелой и глубокой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Слабослышащие и позднооглохшие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слабослышащих  и позднооглохших обучающихся</a:t>
                      </a:r>
                      <a:endParaRPr lang="ru-RU" sz="900" i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 с нормой интеллекта)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ЗПР)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2.3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слепые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слепых обучающихся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 с нормой интеллекта)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ЗПР)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3.3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3.4</a:t>
                      </a: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умеренной, тяжелой и глубокой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слабовидящие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слабовидящих обучающихся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 с нормой интеллекта)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ЗПР)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4.3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речи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обучающихся с тяжелыми нарушениями речи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5.1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(для обучающихся,   у которых коррекция речевых нарушений возможна в условиях логопедического пункта)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5.2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(только для обучающихся  с тяжелыми нарушениями речи: логопедический д/с, речевая школа)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опорно-двигательного аппарата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обучающихся с нарушением опорно-двигательного аппарата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 с нормой интеллекта)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ЗПР)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6.3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6.4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умеренной, тяжелой и глубокой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задержка психического развития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обучающихся с задержкой психического развития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7.1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(обучающиеся с ЗПР, ближе к возрастной норме)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7.2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(обучающиеся с ЗПР с более выраженным отставанием от возрастной нормы)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расстройства аутистического спектра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обучающихся с расстройствами аутистического спектра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нормой интеллекта)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ЗПР)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8.3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8.4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 с умеренной, тяжелой и глубокой у/о)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умственная </a:t>
                      </a:r>
                      <a:r>
                        <a:rPr lang="ru-RU" sz="9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отсталость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для обучающихся с умственной отсталостью (интеллектуальными нарушениями)</a:t>
                      </a:r>
                      <a:endParaRPr lang="ru-RU" sz="90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с лёгкой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2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(для обучающихся с умеренной, тяжелой и глубокой у/о)</a:t>
                      </a:r>
                    </a:p>
                  </a:txBody>
                  <a:tcPr marL="9120" marR="912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3708557"/>
              </p:ext>
            </p:extLst>
          </p:nvPr>
        </p:nvGraphicFramePr>
        <p:xfrm>
          <a:off x="522027" y="1412775"/>
          <a:ext cx="8209128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31156" y="6306102"/>
            <a:ext cx="241055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/>
              <a:t>9</a:t>
            </a:r>
            <a:endParaRPr lang="ru-RU" alt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592823"/>
      </p:ext>
    </p:extLst>
  </p:cSld>
  <p:clrMapOvr>
    <a:masterClrMapping/>
  </p:clrMapOvr>
</p:sld>
</file>

<file path=ppt/theme/theme1.xml><?xml version="1.0" encoding="utf-8"?>
<a:theme xmlns:a="http://schemas.openxmlformats.org/drawingml/2006/main" name="594TGp_family_light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</Template>
  <TotalTime>6475</TotalTime>
  <Words>2222</Words>
  <Application>Microsoft Office PowerPoint</Application>
  <PresentationFormat>Экран (4:3)</PresentationFormat>
  <Paragraphs>209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Tahoma</vt:lpstr>
      <vt:lpstr>Times New Roman</vt:lpstr>
      <vt:lpstr>594TGp_family_light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 АООП </vt:lpstr>
      <vt:lpstr>Принципы осуществления оценки качества образования детей с ОВЗ</vt:lpstr>
      <vt:lpstr>Презентация PowerPoint</vt:lpstr>
      <vt:lpstr>Презентация PowerPoint</vt:lpstr>
      <vt:lpstr>Содержание коррекционных курсов (занятий)</vt:lpstr>
      <vt:lpstr>Содержание коррекционных курсов (занятий)</vt:lpstr>
      <vt:lpstr>Комплектование классов (групп) для  обучающихся с ОВЗ</vt:lpstr>
      <vt:lpstr>Комплектование классов (групп) для обучающихся с ОВЗ</vt:lpstr>
      <vt:lpstr>Анализ готовности к введению ФГОС ОВЗ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Яницкая</dc:creator>
  <cp:lastModifiedBy>Светлана Михайловна</cp:lastModifiedBy>
  <cp:revision>352</cp:revision>
  <cp:lastPrinted>2016-03-16T10:15:07Z</cp:lastPrinted>
  <dcterms:created xsi:type="dcterms:W3CDTF">2014-09-03T03:33:09Z</dcterms:created>
  <dcterms:modified xsi:type="dcterms:W3CDTF">2021-02-17T10:09:14Z</dcterms:modified>
</cp:coreProperties>
</file>