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305" r:id="rId3"/>
    <p:sldId id="298" r:id="rId4"/>
    <p:sldId id="299" r:id="rId5"/>
    <p:sldId id="303" r:id="rId6"/>
    <p:sldId id="304" r:id="rId7"/>
    <p:sldId id="306" r:id="rId8"/>
    <p:sldId id="300" r:id="rId9"/>
    <p:sldId id="307" r:id="rId10"/>
    <p:sldId id="308" r:id="rId11"/>
    <p:sldId id="309" r:id="rId12"/>
    <p:sldId id="310" r:id="rId13"/>
    <p:sldId id="311" r:id="rId14"/>
    <p:sldId id="301" r:id="rId15"/>
    <p:sldId id="30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48448"/>
            <a:ext cx="1578064" cy="260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8" y="0"/>
            <a:ext cx="914402" cy="79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«СШ №33»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функциональной грамотности у младших школьников в условиях реализации национального проекта «Образование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Филатовой Натальей Анатольевной, 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кандидатом педагогических наук,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учителем высшей квалификационной категории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6250" b="8642"/>
          <a:stretch/>
        </p:blipFill>
        <p:spPr>
          <a:xfrm>
            <a:off x="467544" y="692696"/>
            <a:ext cx="8136904" cy="53285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17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в обучении младших школьников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(обобщенный вариант из разных источников)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Трудности в решении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задач, требующих анализа, обобщения, выдвижения гипотез;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Недостаточное владение смысловым чтением разных типов текстов;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уровень работы с информацией, представленной в графическом виде;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уровень моделирующей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констурктивной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58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	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КЛЮЧЕВОЙ ВЕКТОР: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ЗНАНИЯ В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и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жизненных ситуациях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82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6306" b="18293"/>
          <a:stretch/>
        </p:blipFill>
        <p:spPr>
          <a:xfrm>
            <a:off x="539552" y="188640"/>
            <a:ext cx="8136904" cy="60486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27088" y="6381750"/>
            <a:ext cx="48974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ahoma" pitchFamily="34" charset="0"/>
                <a:cs typeface="Tahoma" pitchFamily="34" charset="0"/>
              </a:rPr>
              <a:t>www.examen.biz</a:t>
            </a:r>
            <a:r>
              <a:rPr lang="ru-RU" sz="2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cs typeface="Tahoma" pitchFamily="34" charset="0"/>
              </a:rPr>
              <a:t>экзамен. </a:t>
            </a:r>
            <a:r>
              <a:rPr lang="ru-RU" sz="2200" b="1" dirty="0" err="1">
                <a:latin typeface="Tahoma" pitchFamily="34" charset="0"/>
                <a:cs typeface="Tahoma" pitchFamily="34" charset="0"/>
              </a:rPr>
              <a:t>рф</a:t>
            </a:r>
            <a:endParaRPr lang="ru-RU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908720"/>
            <a:ext cx="8136904" cy="489654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 Box 160"/>
          <p:cNvSpPr txBox="1">
            <a:spLocks noChangeArrowheads="1"/>
          </p:cNvSpPr>
          <p:nvPr/>
        </p:nvSpPr>
        <p:spPr bwMode="auto">
          <a:xfrm>
            <a:off x="684213" y="97468"/>
            <a:ext cx="8066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400000" algn="tl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rgbClr val="CC3300"/>
                </a:solidFill>
                <a:latin typeface="Tahoma" pitchFamily="34" charset="0"/>
              </a:rPr>
              <a:t>Метапредметная</a:t>
            </a:r>
            <a:r>
              <a:rPr lang="ru-RU" sz="2800" b="1" dirty="0" smtClean="0">
                <a:solidFill>
                  <a:srgbClr val="CC3300"/>
                </a:solidFill>
                <a:latin typeface="Tahoma" pitchFamily="34" charset="0"/>
              </a:rPr>
              <a:t> диагностическая работа</a:t>
            </a:r>
            <a:endParaRPr lang="ru-RU" sz="2800" b="1" dirty="0">
              <a:solidFill>
                <a:srgbClr val="CC3300"/>
              </a:solidFill>
              <a:latin typeface="Tahoma" pitchFamily="34" charset="0"/>
            </a:endParaRPr>
          </a:p>
        </p:txBody>
      </p:sp>
      <p:pic>
        <p:nvPicPr>
          <p:cNvPr id="421890" name="Picture 2" descr="D:\Общая\Хома\08 - Для сайта\каталоги\2017\Новая папка\t_377-12006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05" y="908720"/>
            <a:ext cx="224170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1891" name="Picture 3" descr="D:\Общая\Хома\08 - Для сайта\каталоги\2017\Новая папка\t_377-12007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24944"/>
            <a:ext cx="223897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1892" name="Picture 4" descr="D:\Общая\Хома\08 - Для сайта\каталоги\2017\Новая папка\t_377-12008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908720"/>
            <a:ext cx="223897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1893" name="Picture 5" descr="D:\Общая\Хома\08 - Для сайта\каталоги\2017\Новая папка\t_377-12009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924944"/>
            <a:ext cx="223897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61" name="Picture 1" descr="D:\Общая\Хома\09 - ПРЕЗЕНТАЦИИ\2018.08.02 Начальная школа\377_12717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908720"/>
            <a:ext cx="2232248" cy="312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27088" y="6381750"/>
            <a:ext cx="48974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latin typeface="Tahoma" pitchFamily="34" charset="0"/>
                <a:cs typeface="Tahoma" pitchFamily="34" charset="0"/>
              </a:rPr>
              <a:t>www.examen.biz</a:t>
            </a:r>
            <a:r>
              <a:rPr lang="ru-RU" sz="2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cs typeface="Tahoma" pitchFamily="34" charset="0"/>
              </a:rPr>
              <a:t>экзамен. </a:t>
            </a:r>
            <a:r>
              <a:rPr lang="ru-RU" sz="2200" b="1" dirty="0" err="1">
                <a:latin typeface="Tahoma" pitchFamily="34" charset="0"/>
                <a:cs typeface="Tahoma" pitchFamily="34" charset="0"/>
              </a:rPr>
              <a:t>рф</a:t>
            </a:r>
            <a:endParaRPr lang="ru-RU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160"/>
          <p:cNvSpPr txBox="1">
            <a:spLocks noChangeArrowheads="1"/>
          </p:cNvSpPr>
          <p:nvPr/>
        </p:nvSpPr>
        <p:spPr bwMode="auto">
          <a:xfrm>
            <a:off x="611560" y="116632"/>
            <a:ext cx="835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400000" algn="tl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ahoma" pitchFamily="34" charset="0"/>
              </a:rPr>
              <a:t>Внутренняя система оценки качества образования</a:t>
            </a:r>
            <a:endParaRPr lang="ru-RU" sz="2400" b="1" dirty="0">
              <a:solidFill>
                <a:srgbClr val="CC3300"/>
              </a:solidFill>
              <a:latin typeface="Tahoma" pitchFamily="34" charset="0"/>
            </a:endParaRPr>
          </a:p>
        </p:txBody>
      </p:sp>
      <p:pic>
        <p:nvPicPr>
          <p:cNvPr id="307201" name="Picture 1" descr="D:\Общая\Хома\09 - ПРЕЗЕНТАЦИИ\2019.07.04 Начальная школ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16440"/>
            <a:ext cx="1300981" cy="16782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2" name="Picture 2" descr="D:\Общая\Хома\09 - ПРЕЗЕНТАЦИИ\2019.07.04 Начальная школ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16440"/>
            <a:ext cx="1305817" cy="16588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3" name="Picture 3" descr="D:\Общая\Хома\09 - ПРЕЗЕНТАЦИИ\2019.07.04 Начальная школа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16440"/>
            <a:ext cx="1305817" cy="16588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4" name="Picture 4" descr="D:\Общая\Хома\09 - ПРЕЗЕНТАЦИИ\2019.07.04 Начальная школа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616440"/>
            <a:ext cx="1300981" cy="16540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5" name="Picture 5" descr="D:\Общая\Хома\09 - ПРЕЗЕНТАЦИИ\2019.07.04 Начальная школа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912584"/>
            <a:ext cx="1305817" cy="16637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6" name="Picture 6" descr="D:\Общая\Хома\09 - ПРЕЗЕНТАЦИИ\2019.07.04 Начальная школа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912584"/>
            <a:ext cx="1296144" cy="16491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7" name="Picture 7" descr="D:\Общая\Хома\09 - ПРЕЗЕНТАЦИИ\2019.07.04 Начальная школа\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900224"/>
            <a:ext cx="1310654" cy="16685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8" name="Picture 8" descr="D:\Общая\Хома\09 - ПРЕЗЕНТАЦИИ\2019.07.04 Начальная школа\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2912584"/>
            <a:ext cx="1310654" cy="16637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09" name="Picture 9" descr="D:\Общая\Хома\09 - ПРЕЗЕНТАЦИИ\2019.07.04 Начальная школа\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4208728"/>
            <a:ext cx="1310654" cy="16637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10" name="Picture 10" descr="D:\Общая\Хома\09 - ПРЕЗЕНТАЦИИ\2019.07.04 Начальная школа\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208728"/>
            <a:ext cx="1310654" cy="16637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12" name="Picture 12" descr="D:\Общая\Хома\09 - ПРЕЗЕНТАЦИИ\2019.07.04 Начальная школа\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4208728"/>
            <a:ext cx="1305817" cy="16685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13" name="Picture 13" descr="D:\Общая\Хома\09 - ПРЕЗЕНТАЦИИ\2019.07.04 Начальная школа\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4208728"/>
            <a:ext cx="1296144" cy="16540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611560" y="74612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j-lt"/>
              </a:rPr>
              <a:t>Назначение пособия — отработка практических навыков учащихся при подготовке к внутренней системе оценки качества образования.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Благодарим 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2946" name="Picture 2" descr="http://www.playcast.ru/uploads/2016/08/22/196627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4005263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Ретроспектива понятия ФГ</a:t>
            </a:r>
          </a:p>
          <a:p>
            <a:pPr defTabSz="898721">
              <a:spcBef>
                <a:spcPts val="0"/>
              </a:spcBef>
            </a:pPr>
            <a:endParaRPr lang="ru-RU" alt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98721">
              <a:spcBef>
                <a:spcPts val="0"/>
              </a:spcBef>
            </a:pPr>
            <a:r>
              <a:rPr lang="ru-RU" altLang="ru-RU" sz="3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alt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уровень грамотности человека, который делает возможным полноценную деятельность индивида в социальном окружении.  </a:t>
            </a:r>
          </a:p>
          <a:p>
            <a:pPr defTabSz="898721">
              <a:spcBef>
                <a:spcPts val="0"/>
              </a:spcBef>
            </a:pPr>
            <a:r>
              <a:rPr lang="ru-RU" alt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(Термин введен в обиход в 1957 г. ЮНЕСКО).</a:t>
            </a:r>
          </a:p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pPr defTabSz="1025530">
              <a:spcBef>
                <a:spcPts val="0"/>
              </a:spcBef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документах понятие «функциональная грамотность» впервые появилось в ФГОС среднего (полного) общего образования (утвержден приказом </a:t>
            </a:r>
            <a:r>
              <a:rPr lang="ru-RU" alt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17 апреля 2012 г. № 413).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        </a:t>
            </a:r>
            <a:endParaRPr lang="ru-RU" dirty="0" smtClean="0"/>
          </a:p>
          <a:p>
            <a:pPr marL="0" indent="0"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Указ Президента РФ (май 2018):</a:t>
            </a:r>
          </a:p>
          <a:p>
            <a:pPr marL="0" indent="0" algn="ct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«Воспитание гармонично  развитой  и  социально   ответственной личности…» 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внедрение…  новых методов обучения  и  воспитания,  образовательных технологий, обеспечивающих освоение обучающимися базовых навыков  и умений,  повышение  их  мотивации  к  обучению  и  вовлеченности  в образовательный  процесс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/>
              <a:t>	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36FD-0D27-43BA-B660-055A1099AC3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75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0D751-2E00-4FEC-80C2-3AF75F94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/>
              <a:t>Результаты международных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1E435-0B1E-47DC-BF8A-96EA74C0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TIMSS-2015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4 класс. Математика. Результат – 7 место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sz="2600" dirty="0">
                <a:solidFill>
                  <a:srgbClr val="002060"/>
                </a:solidFill>
              </a:rPr>
              <a:t>средний балл – 564 (Сингапур – 618, Гонконг – 615, республика Корея – 608).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PISA-2018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15-летние школьники. Математическая грамотность. Результат – 30 место.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6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TIMSS-2015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4 класс. Естествознание. Результат – 4 место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средний балл </a:t>
            </a:r>
            <a:r>
              <a:rPr lang="ru-RU" sz="1900" dirty="0">
                <a:solidFill>
                  <a:srgbClr val="002060"/>
                </a:solidFill>
              </a:rPr>
              <a:t>–</a:t>
            </a:r>
            <a:r>
              <a:rPr lang="ru-RU" sz="2400" dirty="0">
                <a:solidFill>
                  <a:srgbClr val="002060"/>
                </a:solidFill>
              </a:rPr>
              <a:t>567</a:t>
            </a:r>
            <a:r>
              <a:rPr lang="ru-RU" sz="2600" dirty="0">
                <a:solidFill>
                  <a:srgbClr val="002060"/>
                </a:solidFill>
              </a:rPr>
              <a:t> (Сингапур – 590, республика Корея – 589, Япония - 569).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PISA-2018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>
                <a:solidFill>
                  <a:srgbClr val="002060"/>
                </a:solidFill>
              </a:rPr>
              <a:t>15-летние школьники. Естественнонаучная грамотность. </a:t>
            </a:r>
            <a:r>
              <a:rPr lang="ru-RU" dirty="0">
                <a:solidFill>
                  <a:srgbClr val="002060"/>
                </a:solidFill>
              </a:rPr>
              <a:t>Результат – 33 место.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64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СЕГОДНЯ: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Целесообразный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образования, необходимый для жизни и успешного  обучения любого обучающегося. 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Возможность овладения функциональной грамотностью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массовым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школьником.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Практическая направленность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содержания ФГ, понимание того,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ее сущность – не сами знания,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их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9A6-7465-4605-883D-CD11B02E9A8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https://cdn.eksmo.ru/v2/VEN000000000436423/COVER/cover1.jpg">
            <a:extLst>
              <a:ext uri="{FF2B5EF4-FFF2-40B4-BE49-F238E27FC236}">
                <a16:creationId xmlns:a16="http://schemas.microsoft.com/office/drawing/2014/main" xmlns="" id="{97E54B02-A1D0-4941-97FE-C233693C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160240" cy="2792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7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грамотный человек-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человек, который способен </a:t>
            </a:r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постоянно приобретаемые </a:t>
            </a:r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течение </a:t>
            </a:r>
            <a:r>
              <a:rPr lang="ru-RU" sz="3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знания, умения и навыки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максимально широкого диапазона жизненных задач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различных сферах человеческой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деятельности, общения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социальных отношений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(А.А. Леонтьев)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3704" b="12195"/>
          <a:stretch/>
        </p:blipFill>
        <p:spPr>
          <a:xfrm>
            <a:off x="899592" y="260648"/>
            <a:ext cx="7488832" cy="51845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Объект 3"/>
          <p:cNvPicPr>
            <a:picLocks/>
          </p:cNvPicPr>
          <p:nvPr/>
        </p:nvPicPr>
        <p:blipFill rotWithShape="1">
          <a:blip r:embed="rId2" cstate="print"/>
          <a:srcRect r="3704" b="12195"/>
          <a:stretch/>
        </p:blipFill>
        <p:spPr>
          <a:xfrm>
            <a:off x="1051992" y="413048"/>
            <a:ext cx="7488832" cy="5680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48629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</Template>
  <TotalTime>1508</TotalTime>
  <Words>431</Words>
  <Application>Microsoft Office PowerPoint</Application>
  <PresentationFormat>Экран (4:3)</PresentationFormat>
  <Paragraphs>77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18</vt:lpstr>
      <vt:lpstr>      </vt:lpstr>
      <vt:lpstr>Актуальность  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     </vt:lpstr>
      <vt:lpstr>      </vt:lpstr>
      <vt:lpstr>      </vt:lpstr>
      <vt:lpstr>Слайд 5</vt:lpstr>
      <vt:lpstr>Результаты международных исследований</vt:lpstr>
      <vt:lpstr>Слайд 7</vt:lpstr>
      <vt:lpstr>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Благодарим 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НАТАША</cp:lastModifiedBy>
  <cp:revision>143</cp:revision>
  <dcterms:created xsi:type="dcterms:W3CDTF">2017-10-25T07:23:06Z</dcterms:created>
  <dcterms:modified xsi:type="dcterms:W3CDTF">2020-10-30T12:26:48Z</dcterms:modified>
</cp:coreProperties>
</file>