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83" r:id="rId11"/>
    <p:sldId id="276" r:id="rId12"/>
    <p:sldId id="277" r:id="rId13"/>
    <p:sldId id="278" r:id="rId14"/>
    <p:sldId id="279" r:id="rId15"/>
    <p:sldId id="280" r:id="rId16"/>
    <p:sldId id="272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B3AC3-C2FC-4768-A0E5-D75DB6E45EF4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C385-3241-4B92-96D4-69C62B6C6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ГТГ -29, подготовка к ГИА - 11</a:t>
            </a:r>
          </a:p>
          <a:p>
            <a:r>
              <a:rPr lang="ru-RU" dirty="0" smtClean="0"/>
              <a:t>Конкурсы</a:t>
            </a:r>
            <a:r>
              <a:rPr lang="ru-RU" baseline="0" dirty="0" smtClean="0"/>
              <a:t> профессионального мастерства </a:t>
            </a:r>
            <a:r>
              <a:rPr lang="ru-RU" dirty="0" smtClean="0"/>
              <a:t>Муниципальный уровень: 9 участников,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поб</a:t>
            </a:r>
            <a:r>
              <a:rPr lang="ru-RU" baseline="0" dirty="0" smtClean="0"/>
              <a:t>. – 1, призеров – 5.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AD5A0-F446-4CB5-B4AD-FA23915B75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molmetod2017.admin-smolensk.ru/novosti-i-meropriyatiya2/odarennye-deti1/olimpiady-konferencii/" TargetMode="External"/><Relationship Id="rId2" Type="http://schemas.openxmlformats.org/officeDocument/2006/relationships/hyperlink" Target="https://smolmetod2017.admin-smolensk.ru/novosti-i-meropriyatiya2/pedagogam/metodicheskie-vest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molmetod2017.admin-smolensk.ru/novosti-i-meropriyatiya2/pedagogam/metodicheskie-vesti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molmetod2017.admin-smolensk.ru/moc1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016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Методическое сопровождение педагогов как фактор повышения качества предметного образования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97152"/>
            <a:ext cx="4248472" cy="8416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Васинова Н.Д., методист методического отдела МБУ ДО «ЦДО»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432048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проведение методических семинаров и мастер-классов для педагогических работников города по реализации разработанных центром проектов и программ; </a:t>
            </a:r>
          </a:p>
          <a:p>
            <a:r>
              <a:rPr lang="ru-RU" b="1" dirty="0" smtClean="0"/>
              <a:t>проведение мониторинга реализации программ; </a:t>
            </a:r>
          </a:p>
          <a:p>
            <a:r>
              <a:rPr lang="ru-RU" b="1" dirty="0" smtClean="0"/>
              <a:t>анализ и обобщение опыта проектной и инновационной деятельности образовательных учреждений города в сфере работы с одаренными детьми;</a:t>
            </a:r>
          </a:p>
          <a:p>
            <a:r>
              <a:rPr lang="ru-RU" b="1" dirty="0" smtClean="0"/>
              <a:t>обеспечение соответствия образовательных программ материально-техническому обеспечению и уровню квалификации специалистов. 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829685"/>
              </p:ext>
            </p:extLst>
          </p:nvPr>
        </p:nvGraphicFramePr>
        <p:xfrm>
          <a:off x="683568" y="260648"/>
          <a:ext cx="777686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Организационно-методическая и консультационная деятельность</a:t>
                      </a:r>
                      <a:endParaRPr lang="ru-RU" sz="2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 cstate="print"/>
          <a:srcRect l="26296" t="31062" r="3955" b="4409"/>
          <a:stretch>
            <a:fillRect/>
          </a:stretch>
        </p:blipFill>
        <p:spPr bwMode="auto">
          <a:xfrm>
            <a:off x="4860032" y="3933056"/>
            <a:ext cx="378333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6136" t="11623" r="1762" b="14830"/>
          <a:stretch>
            <a:fillRect/>
          </a:stretch>
        </p:blipFill>
        <p:spPr bwMode="auto">
          <a:xfrm>
            <a:off x="4932040" y="1268760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7208" cy="7200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Мониторинговая и информационно-аналитическая деятельность.</a:t>
            </a:r>
            <a:r>
              <a:rPr lang="ru-RU" sz="1400" b="1" dirty="0" smtClean="0">
                <a:solidFill>
                  <a:schemeClr val="accent3"/>
                </a:solidFill>
              </a:rPr>
              <a:t/>
            </a:r>
            <a:br>
              <a:rPr lang="ru-RU" sz="1400" b="1" dirty="0" smtClean="0">
                <a:solidFill>
                  <a:schemeClr val="accent3"/>
                </a:solidFill>
              </a:rPr>
            </a:b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136904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Образовательный центр поддержки и развития муниципальной систем образования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3"/>
                </a:solidFill>
              </a:rPr>
              <a:t>2019 - 2020 учебный год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Комплексное обследование ОО проводилось с использованием: 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Документарной проверки: </a:t>
            </a:r>
          </a:p>
          <a:p>
            <a:pPr lvl="0"/>
            <a:r>
              <a:rPr lang="ru-RU" sz="1200" b="1" dirty="0" smtClean="0"/>
              <a:t>Анализ результатов ГИА 2019 («Аналитический отчет по результатам ГИА 2019», октябрь 2019 г.);</a:t>
            </a:r>
          </a:p>
          <a:p>
            <a:pPr lvl="0"/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https://smolmetod2017.admin-smolensk.ru/novosti-i-meropriyatiya2/pedagogam/metodicheskie-vesti/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lvl="0"/>
            <a:r>
              <a:rPr lang="ru-RU" sz="1200" b="1" dirty="0" smtClean="0"/>
              <a:t>Изучение результатов мониторинга «Повышение качества образования в школах с нестабильными результатами обучения и в школах, функционирующих в неблагоприятных условиях, путем реализации региональных проектов и распространения их результатов» (инструментарий ГАУ ДПО СОИРО) – октябрь 2019 г.;</a:t>
            </a:r>
          </a:p>
          <a:p>
            <a:pPr lvl="0"/>
            <a:r>
              <a:rPr lang="ru-RU" sz="1200" b="1" dirty="0" smtClean="0"/>
              <a:t>Мониторинг результатов всероссийских проверочных работ в городе Смоленске (Карта объективности результатов ВПР в городе Смоленске за 2017-2019 г.г.);</a:t>
            </a:r>
          </a:p>
          <a:p>
            <a:pPr lvl="0"/>
            <a:r>
              <a:rPr lang="ru-RU" sz="1200" b="1" dirty="0" smtClean="0"/>
              <a:t>Аналитический отчет по результатам ВПР 2017-2019 г.г. (Документ направлен в ОО города Смоленска, письмо методического отдела МБУ ДО «ЦДО» от 07.02.2020 № 29);</a:t>
            </a:r>
          </a:p>
          <a:p>
            <a:pPr lvl="0"/>
            <a:r>
              <a:rPr lang="ru-RU" sz="1200" b="1" dirty="0" smtClean="0"/>
              <a:t>Анализ результатов </a:t>
            </a:r>
            <a:r>
              <a:rPr lang="ru-RU" sz="1200" b="1" dirty="0" err="1" smtClean="0"/>
              <a:t>ВсОШ</a:t>
            </a:r>
            <a:r>
              <a:rPr lang="ru-RU" sz="1200" b="1" dirty="0" smtClean="0"/>
              <a:t> 2019-2020 </a:t>
            </a:r>
            <a:r>
              <a:rPr lang="ru-RU" sz="1200" b="1" dirty="0" err="1" smtClean="0"/>
              <a:t>уч</a:t>
            </a:r>
            <a:r>
              <a:rPr lang="ru-RU" sz="1200" b="1" dirty="0" smtClean="0"/>
              <a:t>. году (электронный Сборник </a:t>
            </a:r>
            <a:r>
              <a:rPr lang="ru-RU" sz="1200" b="1" u="sng" dirty="0" smtClean="0">
                <a:hlinkClick r:id="rId3"/>
              </a:rPr>
              <a:t>https://smolmetod2017.admin-smolensk.ru/novosti-i-meropriyatiya2/odarennye-deti1/olimpiady-konferencii/</a:t>
            </a:r>
            <a:r>
              <a:rPr lang="ru-RU" sz="1200" b="1" dirty="0" smtClean="0">
                <a:solidFill>
                  <a:srgbClr val="FFC000"/>
                </a:solidFill>
              </a:rPr>
              <a:t>.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Собеседование:</a:t>
            </a:r>
          </a:p>
          <a:p>
            <a:pPr lvl="0"/>
            <a:r>
              <a:rPr lang="ru-RU" sz="1200" b="1" dirty="0" smtClean="0"/>
              <a:t>Индивидуальное собеседование с руководителями образовательных организаций «Проблемы низких и необъективных результатов ВПР. Пути их ликвидации» (МОЦ совместно с ГАУ ДПО СОИРО) (декабрь, 2019 г.);</a:t>
            </a:r>
          </a:p>
          <a:p>
            <a:pPr lvl="0"/>
            <a:r>
              <a:rPr lang="ru-RU" sz="1200" b="1" dirty="0" smtClean="0"/>
              <a:t>Индивидуальное собеседование с руководителями образовательных организаций «План мероприятий по выявлению причин низких и необъективных результатов ВПР» (МОЦ, декабрь, 2020 г.).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Использованием инструментария ГАУ ДПО СОИРО </a:t>
            </a:r>
            <a:r>
              <a:rPr lang="ru-RU" sz="1200" b="1" dirty="0" smtClean="0"/>
              <a:t>по выявлению причин </a:t>
            </a:r>
            <a:r>
              <a:rPr lang="ru-RU" sz="1200" b="1" dirty="0" err="1" smtClean="0"/>
              <a:t>неуспешности</a:t>
            </a:r>
            <a:r>
              <a:rPr lang="ru-RU" sz="1200" b="1" dirty="0" smtClean="0"/>
              <a:t> школьников в обучении («Рабочая тетрадь по выявлению причин </a:t>
            </a:r>
            <a:r>
              <a:rPr lang="ru-RU" sz="1200" b="1" dirty="0" err="1" smtClean="0"/>
              <a:t>неуспешности</a:t>
            </a:r>
            <a:r>
              <a:rPr lang="ru-RU" sz="1200" b="1" dirty="0" smtClean="0"/>
              <a:t> школьников в обучении. Для руководителей образовательных организаций (ГАУ ДПО СОИРО, Смоленск:, 2019. – 40 с.): образовательные организации согласно графику МОЦ провели комплексное обследование по выявлению причин низких результатов обучения с привлечением сотрудников службы сопровождения </a:t>
            </a:r>
            <a:r>
              <a:rPr lang="ru-RU" sz="1200" b="1" dirty="0" err="1" smtClean="0"/>
              <a:t>социально-психолого-педагогической</a:t>
            </a:r>
            <a:r>
              <a:rPr lang="ru-RU" sz="1200" b="1" dirty="0" smtClean="0"/>
              <a:t> деятельности образовательных учреждений г. Смоленска (МБУ ДО «ЦДО1») (октябрь-декабрь 2019 года).</a:t>
            </a:r>
          </a:p>
          <a:p>
            <a:pPr lvl="0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Выездная проверка </a:t>
            </a:r>
          </a:p>
          <a:p>
            <a:pPr lvl="0"/>
            <a:r>
              <a:rPr lang="ru-RU" sz="1200" b="1" dirty="0" smtClean="0"/>
              <a:t>Проверка реализации плана мероприятий по выявлению причин низких результатов обучения МБОУ «СШ № 9» (МОЦ, январь 2020 г.).</a:t>
            </a:r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57606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Анализ результатов ВПР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468" t="17795" r="20354" b="3641"/>
          <a:stretch>
            <a:fillRect/>
          </a:stretch>
        </p:blipFill>
        <p:spPr bwMode="auto">
          <a:xfrm>
            <a:off x="323528" y="1052736"/>
            <a:ext cx="316835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5596" t="16031" r="11811" b="18638"/>
          <a:stretch>
            <a:fillRect/>
          </a:stretch>
        </p:blipFill>
        <p:spPr bwMode="auto">
          <a:xfrm>
            <a:off x="4427984" y="764704"/>
            <a:ext cx="3456384" cy="328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6504" t="16243" r="8502" b="13762"/>
          <a:stretch>
            <a:fillRect/>
          </a:stretch>
        </p:blipFill>
        <p:spPr bwMode="auto">
          <a:xfrm>
            <a:off x="3779912" y="3573016"/>
            <a:ext cx="480910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217" t="16071" r="20606" b="5499"/>
          <a:stretch>
            <a:fillRect/>
          </a:stretch>
        </p:blipFill>
        <p:spPr bwMode="auto">
          <a:xfrm>
            <a:off x="899592" y="1268760"/>
            <a:ext cx="792088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4121240"/>
              </p:ext>
            </p:extLst>
          </p:nvPr>
        </p:nvGraphicFramePr>
        <p:xfrm>
          <a:off x="827584" y="404664"/>
          <a:ext cx="7992888" cy="4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4990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Мониторинг результатов ВПР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898776" cy="5544616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r>
              <a:rPr lang="ru-RU" sz="1500" b="1" dirty="0" smtClean="0">
                <a:solidFill>
                  <a:srgbClr val="0070C0"/>
                </a:solidFill>
              </a:rPr>
              <a:t>Аналитический отчет по результатам ГИА – 2019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https://smolmetod2017.admin-smolensk.ru/novosti-i-meropriyatiya2/pedagogam/metodicheskie-vesti</a:t>
            </a:r>
            <a:r>
              <a:rPr lang="en-US" sz="1500" b="1" dirty="0" smtClean="0">
                <a:solidFill>
                  <a:srgbClr val="0070C0"/>
                </a:solidFill>
                <a:hlinkClick r:id="rId3"/>
              </a:rPr>
              <a:t>/</a:t>
            </a:r>
            <a:endParaRPr lang="ru-RU" sz="1500" b="1" dirty="0" smtClean="0">
              <a:solidFill>
                <a:srgbClr val="0070C0"/>
              </a:solidFill>
            </a:endParaRPr>
          </a:p>
          <a:p>
            <a:r>
              <a:rPr lang="ru-RU" sz="1500" b="1" dirty="0" smtClean="0">
                <a:solidFill>
                  <a:srgbClr val="0070C0"/>
                </a:solidFill>
              </a:rPr>
              <a:t>Статистический отчет по результатам обработки матрицы </a:t>
            </a:r>
            <a:r>
              <a:rPr lang="ru-RU" sz="1500" b="1" dirty="0" err="1" smtClean="0">
                <a:solidFill>
                  <a:srgbClr val="0070C0"/>
                </a:solidFill>
              </a:rPr>
              <a:t>неуспешности</a:t>
            </a:r>
            <a:r>
              <a:rPr lang="ru-RU" sz="1500" b="1" dirty="0" smtClean="0">
                <a:solidFill>
                  <a:srgbClr val="0070C0"/>
                </a:solidFill>
              </a:rPr>
              <a:t> школ с низкими результатами обучения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https://smolmetod2017.admin-smolensk.ru/moc1/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 smtClean="0">
                <a:solidFill>
                  <a:schemeClr val="accent2">
                    <a:lumMod val="75000"/>
                  </a:schemeClr>
                </a:solidFill>
              </a:rPr>
              <a:t>Аналитический отчет по мониторингу  результатов всероссийских проверочных работ в городе Смоленске (2019-2020 учебный год)</a:t>
            </a: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https://smolmetod2017.admin-smolensk.ru/moc1/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500" b="1" dirty="0" smtClean="0">
                <a:solidFill>
                  <a:srgbClr val="0070C0"/>
                </a:solidFill>
              </a:rPr>
              <a:t>Анализ результатов </a:t>
            </a:r>
            <a:r>
              <a:rPr lang="ru-RU" sz="1500" b="1" dirty="0" err="1" smtClean="0">
                <a:solidFill>
                  <a:srgbClr val="0070C0"/>
                </a:solidFill>
              </a:rPr>
              <a:t>ВсОШ</a:t>
            </a:r>
            <a:endParaRPr lang="ru-RU" sz="1500" b="1" dirty="0" smtClean="0">
              <a:solidFill>
                <a:srgbClr val="0070C0"/>
              </a:solidFill>
            </a:endParaRPr>
          </a:p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https://smolmetod2017.admin-smolensk.ru/novosti-i-meropriyatiya2/odarennye-deti1/olimpiady-konferencii/</a:t>
            </a:r>
            <a:endParaRPr lang="ru-RU" sz="15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12481" t="17830" r="10850" b="6393"/>
          <a:stretch>
            <a:fillRect/>
          </a:stretch>
        </p:blipFill>
        <p:spPr bwMode="auto">
          <a:xfrm>
            <a:off x="4932040" y="692696"/>
            <a:ext cx="3600400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6" cstate="print"/>
          <a:srcRect l="17996" t="16018" r="635" b="11398"/>
          <a:stretch>
            <a:fillRect/>
          </a:stretch>
        </p:blipFill>
        <p:spPr bwMode="auto">
          <a:xfrm>
            <a:off x="5220072" y="2276872"/>
            <a:ext cx="3672408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 l="10720" t="16958" r="10310" b="5736"/>
          <a:stretch>
            <a:fillRect/>
          </a:stretch>
        </p:blipFill>
        <p:spPr bwMode="auto">
          <a:xfrm>
            <a:off x="4644008" y="4149080"/>
            <a:ext cx="398791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Методические материалы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0346" t="17493" r="9164" b="35397"/>
          <a:stretch>
            <a:fillRect/>
          </a:stretch>
        </p:blipFill>
        <p:spPr bwMode="auto">
          <a:xfrm>
            <a:off x="524712" y="1327583"/>
            <a:ext cx="8064896" cy="505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7609573"/>
              </p:ext>
            </p:extLst>
          </p:nvPr>
        </p:nvGraphicFramePr>
        <p:xfrm>
          <a:off x="611560" y="764704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360040"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Методические материалы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7609573"/>
              </p:ext>
            </p:extLst>
          </p:nvPr>
        </p:nvGraphicFramePr>
        <p:xfrm>
          <a:off x="467544" y="116633"/>
          <a:ext cx="835292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Информационно – методическая деятельность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Организация адресного методического сопровождения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Информационно-методическая деятельность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2605" r="31053" b="75147"/>
          <a:stretch>
            <a:fillRect/>
          </a:stretch>
        </p:blipFill>
        <p:spPr bwMode="auto">
          <a:xfrm>
            <a:off x="467544" y="1052736"/>
            <a:ext cx="82296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-1403" r="29770" b="67134"/>
          <a:stretch>
            <a:fillRect/>
          </a:stretch>
        </p:blipFill>
        <p:spPr bwMode="auto">
          <a:xfrm>
            <a:off x="467544" y="3573016"/>
            <a:ext cx="82089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325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sz="5600" b="1" dirty="0" smtClean="0">
                <a:solidFill>
                  <a:srgbClr val="0070C0"/>
                </a:solidFill>
              </a:rPr>
              <a:t>Школа молодого учителя</a:t>
            </a:r>
            <a:endParaRPr lang="ru-RU" sz="5600" dirty="0" smtClean="0">
              <a:solidFill>
                <a:schemeClr val="accent3"/>
              </a:solidFill>
            </a:endParaRPr>
          </a:p>
          <a:p>
            <a:pPr lvl="0"/>
            <a:r>
              <a:rPr lang="ru-RU" sz="5600" b="1" dirty="0" smtClean="0"/>
              <a:t>ГТГ «Стратегия смыслового чтения. Чтение текста»</a:t>
            </a:r>
          </a:p>
          <a:p>
            <a:pPr lvl="0"/>
            <a:r>
              <a:rPr lang="ru-RU" sz="5600" b="1" dirty="0" smtClean="0"/>
              <a:t>ГТГ «По ступеням финансовой грамотности»</a:t>
            </a:r>
          </a:p>
          <a:p>
            <a:pPr lvl="0"/>
            <a:r>
              <a:rPr lang="ru-RU" sz="5600" b="1" dirty="0" smtClean="0"/>
              <a:t>ГТГ «Особенности преподавания курса истории в основной школе условиях реализации линейной концепции обучения»  (для учителей истории)</a:t>
            </a:r>
          </a:p>
          <a:p>
            <a:pPr lvl="0"/>
            <a:r>
              <a:rPr lang="ru-RU" sz="5600" b="1" dirty="0" smtClean="0"/>
              <a:t>ГТГ «Проектирование образовательной  среды в современной начальной школе» (для учителей начальных классов)</a:t>
            </a:r>
          </a:p>
          <a:p>
            <a:pPr lvl="0"/>
            <a:r>
              <a:rPr lang="ru-RU" sz="5600" b="1" dirty="0" smtClean="0"/>
              <a:t>ГПГ «Проблемы обучения и социализации детей с ОВЗ и детей – инвалидов в образовательном пространстве: от интеграции к инклюзии»</a:t>
            </a:r>
          </a:p>
          <a:p>
            <a:pPr lvl="0"/>
            <a:r>
              <a:rPr lang="ru-RU" sz="5600" b="1" dirty="0" smtClean="0"/>
              <a:t>ГПГ учителей – предметников по подготовке к государственной итоговой аттестации «Методические особенности подготовки обучающихся к ГИА» - 7</a:t>
            </a:r>
          </a:p>
          <a:p>
            <a:pPr lvl="0"/>
            <a:r>
              <a:rPr lang="ru-RU" sz="5600" b="1" dirty="0" smtClean="0"/>
              <a:t>Постоянно-действующие семинары по проблемам подготовки обучающихся к ГИА – 4 (участники – учителя русского языка и литературы, учителя иностранного языка), проводятся ежемесячно.</a:t>
            </a:r>
          </a:p>
          <a:p>
            <a:pPr lvl="0"/>
            <a:r>
              <a:rPr lang="ru-RU" sz="5600" b="1" dirty="0" smtClean="0">
                <a:solidFill>
                  <a:srgbClr val="0070C0"/>
                </a:solidFill>
              </a:rPr>
              <a:t>Конкурсы профессионального мастерства: </a:t>
            </a:r>
          </a:p>
          <a:p>
            <a:pPr lvl="0"/>
            <a:r>
              <a:rPr lang="ru-RU" sz="5600" b="1" dirty="0" smtClean="0">
                <a:latin typeface="+mj-lt"/>
              </a:rPr>
              <a:t>городской конкурс </a:t>
            </a:r>
            <a:r>
              <a:rPr lang="ru-RU" sz="5600" b="1" dirty="0" err="1" smtClean="0">
                <a:latin typeface="+mj-lt"/>
              </a:rPr>
              <a:t>видеоуроков</a:t>
            </a:r>
            <a:r>
              <a:rPr lang="ru-RU" sz="5600" b="1" dirty="0" smtClean="0">
                <a:latin typeface="+mj-lt"/>
              </a:rPr>
              <a:t> «Современный урок на основе </a:t>
            </a:r>
            <a:r>
              <a:rPr lang="ru-RU" sz="5600" b="1" dirty="0" err="1" smtClean="0">
                <a:latin typeface="+mj-lt"/>
              </a:rPr>
              <a:t>деятельностного</a:t>
            </a:r>
            <a:r>
              <a:rPr lang="ru-RU" sz="5600" b="1" dirty="0" smtClean="0">
                <a:latin typeface="+mj-lt"/>
              </a:rPr>
              <a:t> подхода»; </a:t>
            </a:r>
          </a:p>
          <a:p>
            <a:pPr lvl="0"/>
            <a:r>
              <a:rPr lang="ru-RU" sz="5600" b="1" dirty="0" smtClean="0">
                <a:latin typeface="+mj-lt"/>
              </a:rPr>
              <a:t>городской конкурс на лучшую методическую разработку «Финансовая грамотность – путь к успеху»</a:t>
            </a:r>
          </a:p>
          <a:p>
            <a:pPr lvl="0"/>
            <a:endParaRPr lang="ru-RU" sz="4800" b="1" dirty="0" smtClean="0"/>
          </a:p>
          <a:p>
            <a:pPr lvl="0"/>
            <a:endParaRPr lang="ru-RU" sz="4800" b="1" dirty="0" smtClean="0"/>
          </a:p>
          <a:p>
            <a:endParaRPr lang="ru-RU" sz="4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260648"/>
          <a:ext cx="7704856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Взаимодействие с педагогами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Система оценки качества образования и образовательных результатов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89" t="31813" r="21326" b="15687"/>
          <a:stretch/>
        </p:blipFill>
        <p:spPr bwMode="auto">
          <a:xfrm>
            <a:off x="1046954" y="1340768"/>
            <a:ext cx="755749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Управление качеством образования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rcRect l="1634" t="8587" r="2906" b="19818"/>
          <a:stretch>
            <a:fillRect/>
          </a:stretch>
        </p:blipFill>
        <p:spPr bwMode="auto">
          <a:xfrm>
            <a:off x="755576" y="1268760"/>
            <a:ext cx="7776864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Управление качеством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168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Управление качеством образования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rcRect l="1634" t="14951" r="4180" b="13454"/>
          <a:stretch>
            <a:fillRect/>
          </a:stretch>
        </p:blipFill>
        <p:spPr bwMode="auto">
          <a:xfrm>
            <a:off x="467544" y="1628800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Управление качеством образования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Модель городской методической службы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4141" t="15789" r="19919" b="5433"/>
          <a:stretch>
            <a:fillRect/>
          </a:stretch>
        </p:blipFill>
        <p:spPr bwMode="auto">
          <a:xfrm>
            <a:off x="971600" y="1052736"/>
            <a:ext cx="36004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857" t="17446" r="3942"/>
          <a:stretch>
            <a:fillRect/>
          </a:stretch>
        </p:blipFill>
        <p:spPr bwMode="auto">
          <a:xfrm>
            <a:off x="3347864" y="3573016"/>
            <a:ext cx="540060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Основные направления деятельности МО: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81642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900" dirty="0" smtClean="0"/>
          </a:p>
          <a:p>
            <a:r>
              <a:rPr lang="ru-RU" sz="2400" b="1" dirty="0" smtClean="0"/>
              <a:t>1</a:t>
            </a:r>
            <a:r>
              <a:rPr lang="ru-RU" b="1" dirty="0" smtClean="0"/>
              <a:t>. </a:t>
            </a:r>
            <a:r>
              <a:rPr lang="ru-RU" sz="2400" b="1" dirty="0" smtClean="0"/>
              <a:t>Инновационная деятельность.</a:t>
            </a:r>
          </a:p>
          <a:p>
            <a:r>
              <a:rPr lang="ru-RU" sz="2400" b="1" dirty="0" smtClean="0"/>
              <a:t>2. Организационно-методическая и консультационная деятельность.</a:t>
            </a:r>
          </a:p>
          <a:p>
            <a:r>
              <a:rPr lang="ru-RU" sz="2400" b="1" dirty="0" smtClean="0"/>
              <a:t>3. Мониторинговая и информационно-аналитическая деятельность.</a:t>
            </a:r>
          </a:p>
          <a:p>
            <a:r>
              <a:rPr lang="ru-RU" sz="2400" b="1" dirty="0" smtClean="0"/>
              <a:t>4. Информационно-методическая </a:t>
            </a:r>
            <a:r>
              <a:rPr lang="ru-RU" sz="2400" b="1" dirty="0" smtClean="0"/>
              <a:t>деятельность.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Инновационная деятельность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«Информационное, методическое сопровождение деятельности педагогов по внедрению робототехники в образовательный процесс»:</a:t>
            </a:r>
          </a:p>
          <a:p>
            <a:pPr marL="87313" indent="-87313" algn="just">
              <a:buFontTx/>
              <a:buChar char="-"/>
            </a:pPr>
            <a:r>
              <a:rPr lang="ru-RU" sz="1800" b="1" dirty="0" smtClean="0"/>
              <a:t>проведен мониторинг по внедрению образовательной робототехники в школах города на наличие оборудования по образовательной робототехнике; планированию приобретения оборудования по образовательной робототехнике; на наличие педагогов, ведущих курс образовательной робототехники, кружки по образовательной робототехнике; на наличие имеющихся достижений в области образовательной робототехники. </a:t>
            </a:r>
          </a:p>
          <a:p>
            <a:pPr marL="87313" indent="-87313" algn="just">
              <a:buFontTx/>
              <a:buChar char="-"/>
            </a:pPr>
            <a:r>
              <a:rPr lang="ru-RU" sz="1800" b="1" dirty="0" smtClean="0"/>
              <a:t> обобщен имеющийся опыт использования образовательной робототехники в муниципальных образовательных учреждениях: «Гимназия № 4», «СШ № 27 им. Э.А. </a:t>
            </a:r>
            <a:r>
              <a:rPr lang="ru-RU" sz="1800" b="1" dirty="0" err="1" smtClean="0"/>
              <a:t>Хиля</a:t>
            </a:r>
            <a:r>
              <a:rPr lang="ru-RU" sz="1800" b="1" dirty="0" smtClean="0"/>
              <a:t>», «СШ № 29», «СШ № 34».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sz="1800" b="1" dirty="0" smtClean="0"/>
              <a:t>круглый стол «Подходы к модернизации содержания и технологий обучения в предметной области «Технология»;</a:t>
            </a:r>
          </a:p>
          <a:p>
            <a:pPr>
              <a:buNone/>
            </a:pPr>
            <a:r>
              <a:rPr lang="ru-RU" sz="1800" b="1" dirty="0" smtClean="0"/>
              <a:t>- круглый стол «Образовательная робототехника как составляющая технология подготовки обучающихся в условиях реализации ФГОС».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8501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Организационно-методическая и консультационная деятельность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9" t="16542" r="4179" b="5499"/>
          <a:stretch>
            <a:fillRect/>
          </a:stretch>
        </p:blipFill>
        <p:spPr bwMode="auto">
          <a:xfrm>
            <a:off x="4716016" y="1124744"/>
            <a:ext cx="423230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 smtClean="0">
                <a:solidFill>
                  <a:srgbClr val="C00000"/>
                </a:solidFill>
              </a:rPr>
              <a:t>Методическое сопровождение ГИА</a:t>
            </a: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Работали 4 постоянно – действующих семинара 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 7 проблемных групп учителей – предметников «Методические особенности подготовки обучающихся  к ГИА».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В работе проблемных групп приняли участие около 85 % педагогов большинства образовательных организаций города. Всего по данному направлению проведено: заседаний проблемных групп – 42, семинаров – практикумов – 7, постоянно-действующих семинаров – 14, методических семинаров – 2, методических совещаний – 4, практико-ориентированных семинаров – 1.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842</Words>
  <Application>Microsoft Office PowerPoint</Application>
  <PresentationFormat>Экран (4:3)</PresentationFormat>
  <Paragraphs>84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Методическое сопровождение педагогов как фактор повышения качества предметного образования</vt:lpstr>
      <vt:lpstr>Система оценки качества образования и образовательных результатов</vt:lpstr>
      <vt:lpstr>Управление качеством образования</vt:lpstr>
      <vt:lpstr>Управление качеством образования</vt:lpstr>
      <vt:lpstr>Управление качеством образования</vt:lpstr>
      <vt:lpstr>Управление качеством образования Модель городской методической службы</vt:lpstr>
      <vt:lpstr>Основные направления деятельности МО:</vt:lpstr>
      <vt:lpstr> Инновационная деятельность </vt:lpstr>
      <vt:lpstr>Организационно-методическая и консультационная деятельность</vt:lpstr>
      <vt:lpstr>Слайд 10</vt:lpstr>
      <vt:lpstr>Мониторинговая и информационно-аналитическая деятельность. </vt:lpstr>
      <vt:lpstr>Анализ результатов ВПР </vt:lpstr>
      <vt:lpstr>Слайд 13</vt:lpstr>
      <vt:lpstr>Методические материалы</vt:lpstr>
      <vt:lpstr>  </vt:lpstr>
      <vt:lpstr>Информационно-методическая деятельность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педагогов как фактор повышения качества предметного образования</dc:title>
  <dc:creator>Наталья</dc:creator>
  <cp:lastModifiedBy>Васинова</cp:lastModifiedBy>
  <cp:revision>88</cp:revision>
  <dcterms:created xsi:type="dcterms:W3CDTF">2020-09-09T07:11:56Z</dcterms:created>
  <dcterms:modified xsi:type="dcterms:W3CDTF">2020-09-17T10:47:45Z</dcterms:modified>
</cp:coreProperties>
</file>