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40"/>
  </p:notesMasterIdLst>
  <p:sldIdLst>
    <p:sldId id="256" r:id="rId2"/>
    <p:sldId id="332" r:id="rId3"/>
    <p:sldId id="333" r:id="rId4"/>
    <p:sldId id="335" r:id="rId5"/>
    <p:sldId id="336" r:id="rId6"/>
    <p:sldId id="358" r:id="rId7"/>
    <p:sldId id="359" r:id="rId8"/>
    <p:sldId id="337" r:id="rId9"/>
    <p:sldId id="338" r:id="rId10"/>
    <p:sldId id="259" r:id="rId11"/>
    <p:sldId id="293" r:id="rId12"/>
    <p:sldId id="260" r:id="rId13"/>
    <p:sldId id="261" r:id="rId14"/>
    <p:sldId id="262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7" r:id="rId23"/>
    <p:sldId id="348" r:id="rId24"/>
    <p:sldId id="349" r:id="rId25"/>
    <p:sldId id="350" r:id="rId26"/>
    <p:sldId id="351" r:id="rId27"/>
    <p:sldId id="354" r:id="rId28"/>
    <p:sldId id="355" r:id="rId29"/>
    <p:sldId id="352" r:id="rId30"/>
    <p:sldId id="353" r:id="rId31"/>
    <p:sldId id="356" r:id="rId32"/>
    <p:sldId id="357" r:id="rId33"/>
    <p:sldId id="303" r:id="rId34"/>
    <p:sldId id="279" r:id="rId35"/>
    <p:sldId id="285" r:id="rId36"/>
    <p:sldId id="292" r:id="rId37"/>
    <p:sldId id="329" r:id="rId38"/>
    <p:sldId id="32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CC"/>
    <a:srgbClr val="FFFF66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1" autoAdjust="0"/>
    <p:restoredTop sz="90648" autoAdjust="0"/>
  </p:normalViewPr>
  <p:slideViewPr>
    <p:cSldViewPr>
      <p:cViewPr>
        <p:scale>
          <a:sx n="100" d="100"/>
          <a:sy n="100" d="100"/>
        </p:scale>
        <p:origin x="-13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F0375-1A64-4CFC-BE02-C24ECBD62AC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B4C11A-EC69-48B8-BF3F-1A352E01F4D7}">
      <dgm:prSet phldrT="[Текст]" custT="1"/>
      <dgm:spPr/>
      <dgm:t>
        <a:bodyPr/>
        <a:lstStyle/>
        <a:p>
          <a:r>
            <a:rPr lang="ru-RU" sz="1100" b="1" dirty="0"/>
            <a:t>оказывает содействие в сборе, обработке и представление информации о состоянии и динамике развития муниципальной системы оценки качества образования, а также передаче информации о муниципальной системе образования на региональный уровень</a:t>
          </a:r>
        </a:p>
      </dgm:t>
    </dgm:pt>
    <dgm:pt modelId="{2042C81B-F5F2-4BA3-8C49-291B58C91F2A}" type="sibTrans" cxnId="{2165ECA4-6CDD-4550-BDBF-A500958E37B8}">
      <dgm:prSet/>
      <dgm:spPr/>
      <dgm:t>
        <a:bodyPr/>
        <a:lstStyle/>
        <a:p>
          <a:endParaRPr lang="ru-RU"/>
        </a:p>
      </dgm:t>
    </dgm:pt>
    <dgm:pt modelId="{9CBA9C3F-D6AA-4A38-83E3-D6F0EE7A6408}" type="parTrans" cxnId="{2165ECA4-6CDD-4550-BDBF-A500958E37B8}">
      <dgm:prSet/>
      <dgm:spPr/>
      <dgm:t>
        <a:bodyPr/>
        <a:lstStyle/>
        <a:p>
          <a:endParaRPr lang="ru-RU"/>
        </a:p>
      </dgm:t>
    </dgm:pt>
    <dgm:pt modelId="{A12DFD4F-6AB2-4F38-95B6-EB38263F37E8}">
      <dgm:prSet phldrT="[Текст]" custT="1"/>
      <dgm:spPr/>
      <dgm:t>
        <a:bodyPr/>
        <a:lstStyle/>
        <a:p>
          <a:pPr algn="ctr"/>
          <a:r>
            <a:rPr lang="ru-RU" sz="1100" b="1" dirty="0"/>
            <a:t>формирует и пополняет муниципальный банк контрольно- измерительных материалов в области оценки качества образования</a:t>
          </a:r>
        </a:p>
      </dgm:t>
    </dgm:pt>
    <dgm:pt modelId="{7A4923B7-A6B2-46D2-ABE8-873C09D0BEAB}" type="sibTrans" cxnId="{0F320590-643B-4CFA-A206-4FA3439C58C7}">
      <dgm:prSet/>
      <dgm:spPr/>
      <dgm:t>
        <a:bodyPr/>
        <a:lstStyle/>
        <a:p>
          <a:endParaRPr lang="ru-RU"/>
        </a:p>
      </dgm:t>
    </dgm:pt>
    <dgm:pt modelId="{A3922E08-1496-412B-AC50-5569D9F0C072}" type="parTrans" cxnId="{0F320590-643B-4CFA-A206-4FA3439C58C7}">
      <dgm:prSet/>
      <dgm:spPr/>
      <dgm:t>
        <a:bodyPr/>
        <a:lstStyle/>
        <a:p>
          <a:endParaRPr lang="ru-RU"/>
        </a:p>
      </dgm:t>
    </dgm:pt>
    <dgm:pt modelId="{46D866D7-AEF5-4AB9-BD01-5EB5878107C0}">
      <dgm:prSet custT="1"/>
      <dgm:spPr/>
      <dgm:t>
        <a:bodyPr/>
        <a:lstStyle/>
        <a:p>
          <a:r>
            <a:rPr lang="ru-RU" sz="1100" b="1" dirty="0"/>
            <a:t>осуществляет методическое обеспечение оценки качества образования в муниципалитете</a:t>
          </a:r>
        </a:p>
      </dgm:t>
    </dgm:pt>
    <dgm:pt modelId="{6E32015D-BB06-45AB-8D5D-EBBDA89B238C}" type="parTrans" cxnId="{9B3F67EC-6E31-4C78-944A-093C09C43707}">
      <dgm:prSet/>
      <dgm:spPr/>
      <dgm:t>
        <a:bodyPr/>
        <a:lstStyle/>
        <a:p>
          <a:endParaRPr lang="ru-RU"/>
        </a:p>
      </dgm:t>
    </dgm:pt>
    <dgm:pt modelId="{EE36E5D9-DB9E-46F7-926B-3AFEADA95970}" type="sibTrans" cxnId="{9B3F67EC-6E31-4C78-944A-093C09C43707}">
      <dgm:prSet/>
      <dgm:spPr/>
      <dgm:t>
        <a:bodyPr/>
        <a:lstStyle/>
        <a:p>
          <a:endParaRPr lang="ru-RU"/>
        </a:p>
      </dgm:t>
    </dgm:pt>
    <dgm:pt modelId="{D56A3E2F-10A8-49B0-8739-1774EC1CA93D}">
      <dgm:prSet custT="1"/>
      <dgm:spPr/>
      <dgm:t>
        <a:bodyPr/>
        <a:lstStyle/>
        <a:p>
          <a:r>
            <a:rPr lang="ru-RU" sz="1100" b="1" dirty="0"/>
            <a:t>оказывает методическую поддержку по разработке и реализации программ по улучшению образовательных результатов в муниципальных образовательных организациях со стабильно низкими результатами, программ развития ОО, основных образовательных программ</a:t>
          </a:r>
        </a:p>
      </dgm:t>
    </dgm:pt>
    <dgm:pt modelId="{52F5FF75-FDE3-477B-A187-3363658C281C}" type="parTrans" cxnId="{B18210A6-6848-40EC-951E-8473F6AC2198}">
      <dgm:prSet/>
      <dgm:spPr/>
      <dgm:t>
        <a:bodyPr/>
        <a:lstStyle/>
        <a:p>
          <a:endParaRPr lang="ru-RU"/>
        </a:p>
      </dgm:t>
    </dgm:pt>
    <dgm:pt modelId="{82F48958-1BA7-4DAA-8963-64A85FD5E331}" type="sibTrans" cxnId="{B18210A6-6848-40EC-951E-8473F6AC2198}">
      <dgm:prSet/>
      <dgm:spPr/>
      <dgm:t>
        <a:bodyPr/>
        <a:lstStyle/>
        <a:p>
          <a:endParaRPr lang="ru-RU"/>
        </a:p>
      </dgm:t>
    </dgm:pt>
    <dgm:pt modelId="{51658C5A-4C00-4DB6-83C8-B5CC745FCA15}">
      <dgm:prSet custT="1"/>
      <dgm:spPr/>
      <dgm:t>
        <a:bodyPr/>
        <a:lstStyle/>
        <a:p>
          <a:r>
            <a:rPr lang="ru-RU" sz="1100" b="1" dirty="0"/>
            <a:t>проводит экспертизу контрольно-измерительных материалов в области оценки качества образования</a:t>
          </a:r>
        </a:p>
      </dgm:t>
    </dgm:pt>
    <dgm:pt modelId="{FB7D6E0C-3081-47F4-8238-133F5C36A9E2}" type="parTrans" cxnId="{1C4748D9-4E6A-4793-89A7-622E2DC45F13}">
      <dgm:prSet/>
      <dgm:spPr/>
      <dgm:t>
        <a:bodyPr/>
        <a:lstStyle/>
        <a:p>
          <a:endParaRPr lang="ru-RU"/>
        </a:p>
      </dgm:t>
    </dgm:pt>
    <dgm:pt modelId="{3F4DF188-A668-462F-8BC5-B1FD18439941}" type="sibTrans" cxnId="{1C4748D9-4E6A-4793-89A7-622E2DC45F13}">
      <dgm:prSet/>
      <dgm:spPr/>
      <dgm:t>
        <a:bodyPr/>
        <a:lstStyle/>
        <a:p>
          <a:endParaRPr lang="ru-RU"/>
        </a:p>
      </dgm:t>
    </dgm:pt>
    <dgm:pt modelId="{C1B6B68D-7198-4C2F-AE92-E93F66DD4F3D}">
      <dgm:prSet custT="1"/>
      <dgm:spPr/>
      <dgm:t>
        <a:bodyPr/>
        <a:lstStyle/>
        <a:p>
          <a:r>
            <a:rPr lang="ru-RU" sz="1100" b="1" dirty="0"/>
            <a:t>проводит экспертизу контрольно-измерительных материалов в области оценки качества образования</a:t>
          </a:r>
        </a:p>
      </dgm:t>
    </dgm:pt>
    <dgm:pt modelId="{6E4D8C72-5815-4ABA-AFC5-6E365065F713}" type="parTrans" cxnId="{10B89D70-14B4-48CE-9549-2BFE4E4A2D1E}">
      <dgm:prSet/>
      <dgm:spPr/>
      <dgm:t>
        <a:bodyPr/>
        <a:lstStyle/>
        <a:p>
          <a:endParaRPr lang="ru-RU"/>
        </a:p>
      </dgm:t>
    </dgm:pt>
    <dgm:pt modelId="{3C35195A-4F85-4ECC-B478-F68AD033F439}" type="sibTrans" cxnId="{10B89D70-14B4-48CE-9549-2BFE4E4A2D1E}">
      <dgm:prSet/>
      <dgm:spPr/>
      <dgm:t>
        <a:bodyPr/>
        <a:lstStyle/>
        <a:p>
          <a:endParaRPr lang="ru-RU"/>
        </a:p>
      </dgm:t>
    </dgm:pt>
    <dgm:pt modelId="{C95A4640-ECC7-4EBA-AB60-46989E7019EF}">
      <dgm:prSet custT="1"/>
      <dgm:spPr/>
      <dgm:t>
        <a:bodyPr/>
        <a:lstStyle/>
        <a:p>
          <a:r>
            <a:rPr lang="ru-RU" sz="1100" b="1" dirty="0"/>
            <a:t>организует и проводит инструктивно-методические совещания по вопросам разработки программ деятельности образовательных организаций по улучшению образовательных результатов</a:t>
          </a:r>
        </a:p>
      </dgm:t>
    </dgm:pt>
    <dgm:pt modelId="{2B3F88BC-D731-4F5A-AFC8-C4A95EA4FF92}" type="parTrans" cxnId="{16E51249-2994-4628-AFFF-C47DC1755DCC}">
      <dgm:prSet/>
      <dgm:spPr/>
      <dgm:t>
        <a:bodyPr/>
        <a:lstStyle/>
        <a:p>
          <a:endParaRPr lang="ru-RU"/>
        </a:p>
      </dgm:t>
    </dgm:pt>
    <dgm:pt modelId="{A975906A-D493-461D-974A-F99A6C34FCE4}" type="sibTrans" cxnId="{16E51249-2994-4628-AFFF-C47DC1755DCC}">
      <dgm:prSet/>
      <dgm:spPr/>
      <dgm:t>
        <a:bodyPr/>
        <a:lstStyle/>
        <a:p>
          <a:endParaRPr lang="ru-RU"/>
        </a:p>
      </dgm:t>
    </dgm:pt>
    <dgm:pt modelId="{55D1C43D-2C53-4AE6-8FEA-5278A30E4522}">
      <dgm:prSet custT="1"/>
      <dgm:spPr/>
      <dgm:t>
        <a:bodyPr/>
        <a:lstStyle/>
        <a:p>
          <a:r>
            <a:rPr lang="ru-RU" sz="1100" b="1" dirty="0"/>
            <a:t>проводит комплексный анализ результатов по нескольким процедурам (в т.ч. ГИА, ВПР, НИКО, региональные мониторинги, региональная оценка по модели </a:t>
          </a:r>
          <a:r>
            <a:rPr lang="en-US" sz="1100" b="1" dirty="0"/>
            <a:t>PISA</a:t>
          </a:r>
          <a:r>
            <a:rPr lang="ru-RU" sz="1100" b="1" dirty="0"/>
            <a:t> и др.)</a:t>
          </a:r>
        </a:p>
      </dgm:t>
    </dgm:pt>
    <dgm:pt modelId="{E8E412BE-2CAB-4E99-830D-C6FA8CA822AF}" type="parTrans" cxnId="{5CCE6A86-2EE9-4521-BB6A-DD8C827C3601}">
      <dgm:prSet/>
      <dgm:spPr/>
      <dgm:t>
        <a:bodyPr/>
        <a:lstStyle/>
        <a:p>
          <a:endParaRPr lang="ru-RU"/>
        </a:p>
      </dgm:t>
    </dgm:pt>
    <dgm:pt modelId="{646A7F96-D487-4C5C-80AF-27F1D9E3CAEF}" type="sibTrans" cxnId="{5CCE6A86-2EE9-4521-BB6A-DD8C827C3601}">
      <dgm:prSet/>
      <dgm:spPr/>
      <dgm:t>
        <a:bodyPr/>
        <a:lstStyle/>
        <a:p>
          <a:endParaRPr lang="ru-RU"/>
        </a:p>
      </dgm:t>
    </dgm:pt>
    <dgm:pt modelId="{AE7160D3-B6D3-4DBD-8950-466D1D2868B7}">
      <dgm:prSet custT="1"/>
      <dgm:spPr/>
      <dgm:t>
        <a:bodyPr/>
        <a:lstStyle/>
        <a:p>
          <a:r>
            <a:rPr lang="ru-RU" sz="1100" b="1" dirty="0"/>
            <a:t>оказывает содействие в проведении мониторинга уровня квалификации и профессиональных компетенций педагогических работников и управленческих кадров</a:t>
          </a:r>
        </a:p>
      </dgm:t>
    </dgm:pt>
    <dgm:pt modelId="{AA13A5C0-9147-48E8-85BC-74993A3C2047}" type="parTrans" cxnId="{FB51B841-B44E-4791-A795-591C3A846ACA}">
      <dgm:prSet/>
      <dgm:spPr/>
      <dgm:t>
        <a:bodyPr/>
        <a:lstStyle/>
        <a:p>
          <a:endParaRPr lang="ru-RU"/>
        </a:p>
      </dgm:t>
    </dgm:pt>
    <dgm:pt modelId="{BCDC6F68-C361-49F7-8C5A-8E76D05E9243}" type="sibTrans" cxnId="{FB51B841-B44E-4791-A795-591C3A846ACA}">
      <dgm:prSet/>
      <dgm:spPr/>
      <dgm:t>
        <a:bodyPr/>
        <a:lstStyle/>
        <a:p>
          <a:endParaRPr lang="ru-RU"/>
        </a:p>
      </dgm:t>
    </dgm:pt>
    <dgm:pt modelId="{D1C3A010-313C-4EB9-821D-689A74BC82EE}" type="pres">
      <dgm:prSet presAssocID="{B26F0375-1A64-4CFC-BE02-C24ECBD62AC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D7A0701-7C12-4955-A995-694A7996C5B6}" type="pres">
      <dgm:prSet presAssocID="{B26F0375-1A64-4CFC-BE02-C24ECBD62ACD}" presName="pyramid" presStyleLbl="node1" presStyleIdx="0" presStyleCnt="1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34A83C19-C002-438B-991D-D85FFC005C6A}" type="pres">
      <dgm:prSet presAssocID="{B26F0375-1A64-4CFC-BE02-C24ECBD62ACD}" presName="theList" presStyleCnt="0"/>
      <dgm:spPr/>
    </dgm:pt>
    <dgm:pt modelId="{14A3942A-055C-434E-B1AF-7A26D83FB540}" type="pres">
      <dgm:prSet presAssocID="{A12DFD4F-6AB2-4F38-95B6-EB38263F37E8}" presName="aNode" presStyleLbl="fgAcc1" presStyleIdx="0" presStyleCnt="9" custScaleX="200694" custScaleY="180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4070C-7EF7-4590-8909-6E20C719B059}" type="pres">
      <dgm:prSet presAssocID="{A12DFD4F-6AB2-4F38-95B6-EB38263F37E8}" presName="aSpace" presStyleCnt="0"/>
      <dgm:spPr/>
    </dgm:pt>
    <dgm:pt modelId="{2C766EBA-6370-4B5B-9FFF-1A24F78EB316}" type="pres">
      <dgm:prSet presAssocID="{D56A3E2F-10A8-49B0-8739-1774EC1CA93D}" presName="aNode" presStyleLbl="fgAcc1" presStyleIdx="1" presStyleCnt="9" custScaleX="200917" custScaleY="220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FF40F-3424-4146-9CA5-09D03B2C0C43}" type="pres">
      <dgm:prSet presAssocID="{D56A3E2F-10A8-49B0-8739-1774EC1CA93D}" presName="aSpace" presStyleCnt="0"/>
      <dgm:spPr/>
    </dgm:pt>
    <dgm:pt modelId="{AD09A152-A217-48E1-BD35-4F4A418CCAD1}" type="pres">
      <dgm:prSet presAssocID="{46D866D7-AEF5-4AB9-BD01-5EB5878107C0}" presName="aNode" presStyleLbl="fgAcc1" presStyleIdx="2" presStyleCnt="9" custScaleX="200640" custScaleY="177279" custLinFactNeighborX="-27" custLinFactNeighborY="-35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24712-1C4B-4101-B4C3-338DAA8E6FCF}" type="pres">
      <dgm:prSet presAssocID="{46D866D7-AEF5-4AB9-BD01-5EB5878107C0}" presName="aSpace" presStyleCnt="0"/>
      <dgm:spPr/>
    </dgm:pt>
    <dgm:pt modelId="{8E65F0BF-EC00-4820-9EBA-450B4E7720DB}" type="pres">
      <dgm:prSet presAssocID="{EFB4C11A-EC69-48B8-BF3F-1A352E01F4D7}" presName="aNode" presStyleLbl="fgAcc1" presStyleIdx="3" presStyleCnt="9" custScaleX="200694" custScaleY="252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40256-C889-4DCF-8C5E-DF6BF8646CAB}" type="pres">
      <dgm:prSet presAssocID="{EFB4C11A-EC69-48B8-BF3F-1A352E01F4D7}" presName="aSpace" presStyleCnt="0"/>
      <dgm:spPr/>
    </dgm:pt>
    <dgm:pt modelId="{5FEE6E94-4B79-4713-889C-68B6BDFEB571}" type="pres">
      <dgm:prSet presAssocID="{AE7160D3-B6D3-4DBD-8950-466D1D2868B7}" presName="aNode" presStyleLbl="fgAcc1" presStyleIdx="4" presStyleCnt="9" custScaleX="200694" custScaleY="20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16340-8E90-4A49-AB7B-79BEDD967E70}" type="pres">
      <dgm:prSet presAssocID="{AE7160D3-B6D3-4DBD-8950-466D1D2868B7}" presName="aSpace" presStyleCnt="0"/>
      <dgm:spPr/>
    </dgm:pt>
    <dgm:pt modelId="{BB55BC4B-2F4D-46F5-9BFC-2C1EADD29A6E}" type="pres">
      <dgm:prSet presAssocID="{55D1C43D-2C53-4AE6-8FEA-5278A30E4522}" presName="aNode" presStyleLbl="fgAcc1" presStyleIdx="5" presStyleCnt="9" custScaleX="200696" custScaleY="180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2AFEE-FD19-4F05-B186-5051DA5EF054}" type="pres">
      <dgm:prSet presAssocID="{55D1C43D-2C53-4AE6-8FEA-5278A30E4522}" presName="aSpace" presStyleCnt="0"/>
      <dgm:spPr/>
    </dgm:pt>
    <dgm:pt modelId="{BA50290A-F800-4F46-A164-7AE71130F345}" type="pres">
      <dgm:prSet presAssocID="{C95A4640-ECC7-4EBA-AB60-46989E7019EF}" presName="aNode" presStyleLbl="fgAcc1" presStyleIdx="6" presStyleCnt="9" custScaleX="200694" custScaleY="199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9DEBE-6C68-4CEF-8CC4-CC5DDFC3E16F}" type="pres">
      <dgm:prSet presAssocID="{C95A4640-ECC7-4EBA-AB60-46989E7019EF}" presName="aSpace" presStyleCnt="0"/>
      <dgm:spPr/>
    </dgm:pt>
    <dgm:pt modelId="{2720BF65-60C2-4381-A8A8-8140A084CCB1}" type="pres">
      <dgm:prSet presAssocID="{C1B6B68D-7198-4C2F-AE92-E93F66DD4F3D}" presName="aNode" presStyleLbl="fgAcc1" presStyleIdx="7" presStyleCnt="9" custScaleX="200694" custScaleY="169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FFECB-014A-4C13-8191-AE064B24E854}" type="pres">
      <dgm:prSet presAssocID="{C1B6B68D-7198-4C2F-AE92-E93F66DD4F3D}" presName="aSpace" presStyleCnt="0"/>
      <dgm:spPr/>
    </dgm:pt>
    <dgm:pt modelId="{0FD61509-DB30-48E5-BC12-872DF3BAC24C}" type="pres">
      <dgm:prSet presAssocID="{51658C5A-4C00-4DB6-83C8-B5CC745FCA15}" presName="aNode" presStyleLbl="fgAcc1" presStyleIdx="8" presStyleCnt="9" custScaleX="200696" custScaleY="197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2EFFC-E838-490F-885E-0A131EF63166}" type="pres">
      <dgm:prSet presAssocID="{51658C5A-4C00-4DB6-83C8-B5CC745FCA15}" presName="aSpace" presStyleCnt="0"/>
      <dgm:spPr/>
    </dgm:pt>
  </dgm:ptLst>
  <dgm:cxnLst>
    <dgm:cxn modelId="{9B3F67EC-6E31-4C78-944A-093C09C43707}" srcId="{B26F0375-1A64-4CFC-BE02-C24ECBD62ACD}" destId="{46D866D7-AEF5-4AB9-BD01-5EB5878107C0}" srcOrd="2" destOrd="0" parTransId="{6E32015D-BB06-45AB-8D5D-EBBDA89B238C}" sibTransId="{EE36E5D9-DB9E-46F7-926B-3AFEADA95970}"/>
    <dgm:cxn modelId="{10B89D70-14B4-48CE-9549-2BFE4E4A2D1E}" srcId="{B26F0375-1A64-4CFC-BE02-C24ECBD62ACD}" destId="{C1B6B68D-7198-4C2F-AE92-E93F66DD4F3D}" srcOrd="7" destOrd="0" parTransId="{6E4D8C72-5815-4ABA-AFC5-6E365065F713}" sibTransId="{3C35195A-4F85-4ECC-B478-F68AD033F439}"/>
    <dgm:cxn modelId="{B18210A6-6848-40EC-951E-8473F6AC2198}" srcId="{B26F0375-1A64-4CFC-BE02-C24ECBD62ACD}" destId="{D56A3E2F-10A8-49B0-8739-1774EC1CA93D}" srcOrd="1" destOrd="0" parTransId="{52F5FF75-FDE3-477B-A187-3363658C281C}" sibTransId="{82F48958-1BA7-4DAA-8963-64A85FD5E331}"/>
    <dgm:cxn modelId="{A2375344-C462-440C-9F9E-58FBF7473448}" type="presOf" srcId="{51658C5A-4C00-4DB6-83C8-B5CC745FCA15}" destId="{0FD61509-DB30-48E5-BC12-872DF3BAC24C}" srcOrd="0" destOrd="0" presId="urn:microsoft.com/office/officeart/2005/8/layout/pyramid2"/>
    <dgm:cxn modelId="{16E51249-2994-4628-AFFF-C47DC1755DCC}" srcId="{B26F0375-1A64-4CFC-BE02-C24ECBD62ACD}" destId="{C95A4640-ECC7-4EBA-AB60-46989E7019EF}" srcOrd="6" destOrd="0" parTransId="{2B3F88BC-D731-4F5A-AFC8-C4A95EA4FF92}" sibTransId="{A975906A-D493-461D-974A-F99A6C34FCE4}"/>
    <dgm:cxn modelId="{47B0D609-E9A7-41DA-A4D5-524E57BBE270}" type="presOf" srcId="{46D866D7-AEF5-4AB9-BD01-5EB5878107C0}" destId="{AD09A152-A217-48E1-BD35-4F4A418CCAD1}" srcOrd="0" destOrd="0" presId="urn:microsoft.com/office/officeart/2005/8/layout/pyramid2"/>
    <dgm:cxn modelId="{5CCE6A86-2EE9-4521-BB6A-DD8C827C3601}" srcId="{B26F0375-1A64-4CFC-BE02-C24ECBD62ACD}" destId="{55D1C43D-2C53-4AE6-8FEA-5278A30E4522}" srcOrd="5" destOrd="0" parTransId="{E8E412BE-2CAB-4E99-830D-C6FA8CA822AF}" sibTransId="{646A7F96-D487-4C5C-80AF-27F1D9E3CAEF}"/>
    <dgm:cxn modelId="{0F320590-643B-4CFA-A206-4FA3439C58C7}" srcId="{B26F0375-1A64-4CFC-BE02-C24ECBD62ACD}" destId="{A12DFD4F-6AB2-4F38-95B6-EB38263F37E8}" srcOrd="0" destOrd="0" parTransId="{A3922E08-1496-412B-AC50-5569D9F0C072}" sibTransId="{7A4923B7-A6B2-46D2-ABE8-873C09D0BEAB}"/>
    <dgm:cxn modelId="{EB61D74C-A2F6-4192-B783-677D8162B923}" type="presOf" srcId="{55D1C43D-2C53-4AE6-8FEA-5278A30E4522}" destId="{BB55BC4B-2F4D-46F5-9BFC-2C1EADD29A6E}" srcOrd="0" destOrd="0" presId="urn:microsoft.com/office/officeart/2005/8/layout/pyramid2"/>
    <dgm:cxn modelId="{7AA3D876-D767-4958-85B5-28230BB6B8BB}" type="presOf" srcId="{A12DFD4F-6AB2-4F38-95B6-EB38263F37E8}" destId="{14A3942A-055C-434E-B1AF-7A26D83FB540}" srcOrd="0" destOrd="0" presId="urn:microsoft.com/office/officeart/2005/8/layout/pyramid2"/>
    <dgm:cxn modelId="{2165ECA4-6CDD-4550-BDBF-A500958E37B8}" srcId="{B26F0375-1A64-4CFC-BE02-C24ECBD62ACD}" destId="{EFB4C11A-EC69-48B8-BF3F-1A352E01F4D7}" srcOrd="3" destOrd="0" parTransId="{9CBA9C3F-D6AA-4A38-83E3-D6F0EE7A6408}" sibTransId="{2042C81B-F5F2-4BA3-8C49-291B58C91F2A}"/>
    <dgm:cxn modelId="{738524C5-79E8-4A30-B4AF-4B5642DD364F}" type="presOf" srcId="{C95A4640-ECC7-4EBA-AB60-46989E7019EF}" destId="{BA50290A-F800-4F46-A164-7AE71130F345}" srcOrd="0" destOrd="0" presId="urn:microsoft.com/office/officeart/2005/8/layout/pyramid2"/>
    <dgm:cxn modelId="{C8C2C49F-4CF0-4A74-BB96-4CD97D03CBF6}" type="presOf" srcId="{C1B6B68D-7198-4C2F-AE92-E93F66DD4F3D}" destId="{2720BF65-60C2-4381-A8A8-8140A084CCB1}" srcOrd="0" destOrd="0" presId="urn:microsoft.com/office/officeart/2005/8/layout/pyramid2"/>
    <dgm:cxn modelId="{432AFBFA-697A-4DAE-9FF0-41AA32D22046}" type="presOf" srcId="{D56A3E2F-10A8-49B0-8739-1774EC1CA93D}" destId="{2C766EBA-6370-4B5B-9FFF-1A24F78EB316}" srcOrd="0" destOrd="0" presId="urn:microsoft.com/office/officeart/2005/8/layout/pyramid2"/>
    <dgm:cxn modelId="{DFE1AB62-2209-4B42-838A-4A6BFB51F53D}" type="presOf" srcId="{AE7160D3-B6D3-4DBD-8950-466D1D2868B7}" destId="{5FEE6E94-4B79-4713-889C-68B6BDFEB571}" srcOrd="0" destOrd="0" presId="urn:microsoft.com/office/officeart/2005/8/layout/pyramid2"/>
    <dgm:cxn modelId="{1C4748D9-4E6A-4793-89A7-622E2DC45F13}" srcId="{B26F0375-1A64-4CFC-BE02-C24ECBD62ACD}" destId="{51658C5A-4C00-4DB6-83C8-B5CC745FCA15}" srcOrd="8" destOrd="0" parTransId="{FB7D6E0C-3081-47F4-8238-133F5C36A9E2}" sibTransId="{3F4DF188-A668-462F-8BC5-B1FD18439941}"/>
    <dgm:cxn modelId="{FB51B841-B44E-4791-A795-591C3A846ACA}" srcId="{B26F0375-1A64-4CFC-BE02-C24ECBD62ACD}" destId="{AE7160D3-B6D3-4DBD-8950-466D1D2868B7}" srcOrd="4" destOrd="0" parTransId="{AA13A5C0-9147-48E8-85BC-74993A3C2047}" sibTransId="{BCDC6F68-C361-49F7-8C5A-8E76D05E9243}"/>
    <dgm:cxn modelId="{8222341A-806E-49E7-B6A6-3A29E442EF95}" type="presOf" srcId="{B26F0375-1A64-4CFC-BE02-C24ECBD62ACD}" destId="{D1C3A010-313C-4EB9-821D-689A74BC82EE}" srcOrd="0" destOrd="0" presId="urn:microsoft.com/office/officeart/2005/8/layout/pyramid2"/>
    <dgm:cxn modelId="{05A40149-4B2E-4E29-936F-9E3AE18E2BC2}" type="presOf" srcId="{EFB4C11A-EC69-48B8-BF3F-1A352E01F4D7}" destId="{8E65F0BF-EC00-4820-9EBA-450B4E7720DB}" srcOrd="0" destOrd="0" presId="urn:microsoft.com/office/officeart/2005/8/layout/pyramid2"/>
    <dgm:cxn modelId="{F1B09B3F-D17F-4A1F-A38D-FB7378CA7A0F}" type="presParOf" srcId="{D1C3A010-313C-4EB9-821D-689A74BC82EE}" destId="{3D7A0701-7C12-4955-A995-694A7996C5B6}" srcOrd="0" destOrd="0" presId="urn:microsoft.com/office/officeart/2005/8/layout/pyramid2"/>
    <dgm:cxn modelId="{FFE46F01-83B6-430A-83A8-059D03C495AE}" type="presParOf" srcId="{D1C3A010-313C-4EB9-821D-689A74BC82EE}" destId="{34A83C19-C002-438B-991D-D85FFC005C6A}" srcOrd="1" destOrd="0" presId="urn:microsoft.com/office/officeart/2005/8/layout/pyramid2"/>
    <dgm:cxn modelId="{5EB7D112-8514-4E86-B720-E052C8E0E7CF}" type="presParOf" srcId="{34A83C19-C002-438B-991D-D85FFC005C6A}" destId="{14A3942A-055C-434E-B1AF-7A26D83FB540}" srcOrd="0" destOrd="0" presId="urn:microsoft.com/office/officeart/2005/8/layout/pyramid2"/>
    <dgm:cxn modelId="{FDD6E925-FDE9-497B-B4DC-4E64B4AAA350}" type="presParOf" srcId="{34A83C19-C002-438B-991D-D85FFC005C6A}" destId="{0D04070C-7EF7-4590-8909-6E20C719B059}" srcOrd="1" destOrd="0" presId="urn:microsoft.com/office/officeart/2005/8/layout/pyramid2"/>
    <dgm:cxn modelId="{C14AD166-55A9-4377-A9B2-D2A5984C65CC}" type="presParOf" srcId="{34A83C19-C002-438B-991D-D85FFC005C6A}" destId="{2C766EBA-6370-4B5B-9FFF-1A24F78EB316}" srcOrd="2" destOrd="0" presId="urn:microsoft.com/office/officeart/2005/8/layout/pyramid2"/>
    <dgm:cxn modelId="{6CB0489D-CE6C-4018-8217-8049E86F318C}" type="presParOf" srcId="{34A83C19-C002-438B-991D-D85FFC005C6A}" destId="{648FF40F-3424-4146-9CA5-09D03B2C0C43}" srcOrd="3" destOrd="0" presId="urn:microsoft.com/office/officeart/2005/8/layout/pyramid2"/>
    <dgm:cxn modelId="{2B007930-6E87-479F-A0B7-BF2C9C8930FE}" type="presParOf" srcId="{34A83C19-C002-438B-991D-D85FFC005C6A}" destId="{AD09A152-A217-48E1-BD35-4F4A418CCAD1}" srcOrd="4" destOrd="0" presId="urn:microsoft.com/office/officeart/2005/8/layout/pyramid2"/>
    <dgm:cxn modelId="{3F9DD7C4-377E-44B2-BA78-8889E539D8C7}" type="presParOf" srcId="{34A83C19-C002-438B-991D-D85FFC005C6A}" destId="{62C24712-1C4B-4101-B4C3-338DAA8E6FCF}" srcOrd="5" destOrd="0" presId="urn:microsoft.com/office/officeart/2005/8/layout/pyramid2"/>
    <dgm:cxn modelId="{363C3B58-5092-45B0-B056-8CB76ADC53A2}" type="presParOf" srcId="{34A83C19-C002-438B-991D-D85FFC005C6A}" destId="{8E65F0BF-EC00-4820-9EBA-450B4E7720DB}" srcOrd="6" destOrd="0" presId="urn:microsoft.com/office/officeart/2005/8/layout/pyramid2"/>
    <dgm:cxn modelId="{6E1346C4-820D-42D3-8465-68DED12D56B5}" type="presParOf" srcId="{34A83C19-C002-438B-991D-D85FFC005C6A}" destId="{58940256-C889-4DCF-8C5E-DF6BF8646CAB}" srcOrd="7" destOrd="0" presId="urn:microsoft.com/office/officeart/2005/8/layout/pyramid2"/>
    <dgm:cxn modelId="{F1274DE2-2C80-4D67-83FF-9D4BC9DFA69A}" type="presParOf" srcId="{34A83C19-C002-438B-991D-D85FFC005C6A}" destId="{5FEE6E94-4B79-4713-889C-68B6BDFEB571}" srcOrd="8" destOrd="0" presId="urn:microsoft.com/office/officeart/2005/8/layout/pyramid2"/>
    <dgm:cxn modelId="{E292A64A-ACAC-45F1-B708-FD947E856BF0}" type="presParOf" srcId="{34A83C19-C002-438B-991D-D85FFC005C6A}" destId="{A8916340-8E90-4A49-AB7B-79BEDD967E70}" srcOrd="9" destOrd="0" presId="urn:microsoft.com/office/officeart/2005/8/layout/pyramid2"/>
    <dgm:cxn modelId="{C83CB217-C1F0-423B-9FAE-01D17C677F68}" type="presParOf" srcId="{34A83C19-C002-438B-991D-D85FFC005C6A}" destId="{BB55BC4B-2F4D-46F5-9BFC-2C1EADD29A6E}" srcOrd="10" destOrd="0" presId="urn:microsoft.com/office/officeart/2005/8/layout/pyramid2"/>
    <dgm:cxn modelId="{A7E94DB1-C72A-4DBF-A423-321F55A649FD}" type="presParOf" srcId="{34A83C19-C002-438B-991D-D85FFC005C6A}" destId="{5692AFEE-FD19-4F05-B186-5051DA5EF054}" srcOrd="11" destOrd="0" presId="urn:microsoft.com/office/officeart/2005/8/layout/pyramid2"/>
    <dgm:cxn modelId="{77B616B2-C36F-4ABD-B070-6CBC935E4309}" type="presParOf" srcId="{34A83C19-C002-438B-991D-D85FFC005C6A}" destId="{BA50290A-F800-4F46-A164-7AE71130F345}" srcOrd="12" destOrd="0" presId="urn:microsoft.com/office/officeart/2005/8/layout/pyramid2"/>
    <dgm:cxn modelId="{DFE10BF1-F90A-453A-BB82-BA3A270047FD}" type="presParOf" srcId="{34A83C19-C002-438B-991D-D85FFC005C6A}" destId="{5D19DEBE-6C68-4CEF-8CC4-CC5DDFC3E16F}" srcOrd="13" destOrd="0" presId="urn:microsoft.com/office/officeart/2005/8/layout/pyramid2"/>
    <dgm:cxn modelId="{862E4899-6A49-47EF-B26C-062710BE7678}" type="presParOf" srcId="{34A83C19-C002-438B-991D-D85FFC005C6A}" destId="{2720BF65-60C2-4381-A8A8-8140A084CCB1}" srcOrd="14" destOrd="0" presId="urn:microsoft.com/office/officeart/2005/8/layout/pyramid2"/>
    <dgm:cxn modelId="{1B593A25-40B1-481C-87D4-E2EEDF4B4252}" type="presParOf" srcId="{34A83C19-C002-438B-991D-D85FFC005C6A}" destId="{54CFFECB-014A-4C13-8191-AE064B24E854}" srcOrd="15" destOrd="0" presId="urn:microsoft.com/office/officeart/2005/8/layout/pyramid2"/>
    <dgm:cxn modelId="{5CE4E466-02EA-4C74-B7B8-877719044BE1}" type="presParOf" srcId="{34A83C19-C002-438B-991D-D85FFC005C6A}" destId="{0FD61509-DB30-48E5-BC12-872DF3BAC24C}" srcOrd="16" destOrd="0" presId="urn:microsoft.com/office/officeart/2005/8/layout/pyramid2"/>
    <dgm:cxn modelId="{93CD25D6-467F-45B8-A32D-365A6698C221}" type="presParOf" srcId="{34A83C19-C002-438B-991D-D85FFC005C6A}" destId="{AE92EFFC-E838-490F-885E-0A131EF63166}" srcOrd="1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E7DC2-FA60-42EF-81D6-0CA6B1958B9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DC90D70-4A5C-4758-93E4-11C8E573A204}">
      <dgm:prSet custT="1"/>
      <dgm:spPr/>
      <dgm:t>
        <a:bodyPr/>
        <a:lstStyle/>
        <a:p>
          <a:pPr algn="ctr"/>
          <a:r>
            <a:rPr lang="ru-RU" sz="1200" b="1" dirty="0" smtClean="0">
              <a:solidFill>
                <a:srgbClr val="C00000"/>
              </a:solidFill>
            </a:rPr>
            <a:t>«Механизмы управления качеством образовательных результатов»</a:t>
          </a:r>
        </a:p>
        <a:p>
          <a:pPr algn="l"/>
          <a:r>
            <a:rPr lang="ru-RU" sz="1200" dirty="0" smtClean="0"/>
            <a:t>- «Система оценки качества подготовки обучающихся»;</a:t>
          </a:r>
        </a:p>
        <a:p>
          <a:pPr algn="l"/>
          <a:r>
            <a:rPr lang="ru-RU" sz="1200" dirty="0" smtClean="0"/>
            <a:t>- «Система работы со школами с низкими результатами обучения и/или школами, функционирующими в неблагоприятных социальных условиях»;</a:t>
          </a:r>
        </a:p>
        <a:p>
          <a:pPr algn="l"/>
          <a:r>
            <a:rPr lang="ru-RU" sz="1200" dirty="0" smtClean="0"/>
            <a:t>- «Система выявления, поддержки и развития способностей и талантов у детей и молодёжи»;</a:t>
          </a:r>
        </a:p>
        <a:p>
          <a:pPr algn="l"/>
          <a:r>
            <a:rPr lang="ru-RU" sz="1200" dirty="0" smtClean="0"/>
            <a:t>- «Система работы по самоопределению и профессиональной ориентации обучающихся» </a:t>
          </a:r>
          <a:endParaRPr lang="ru-RU" sz="1200" dirty="0"/>
        </a:p>
      </dgm:t>
    </dgm:pt>
    <dgm:pt modelId="{BF11A279-5BA1-477F-A59A-6272F417DAFF}" type="parTrans" cxnId="{0382F557-A894-4E27-9294-BAD524EC1FD9}">
      <dgm:prSet/>
      <dgm:spPr/>
      <dgm:t>
        <a:bodyPr/>
        <a:lstStyle/>
        <a:p>
          <a:endParaRPr lang="ru-RU"/>
        </a:p>
      </dgm:t>
    </dgm:pt>
    <dgm:pt modelId="{B246C6FA-F98F-4D92-BC9B-DFF52E62FF91}" type="sibTrans" cxnId="{0382F557-A894-4E27-9294-BAD524EC1FD9}">
      <dgm:prSet/>
      <dgm:spPr/>
      <dgm:t>
        <a:bodyPr/>
        <a:lstStyle/>
        <a:p>
          <a:endParaRPr lang="ru-RU"/>
        </a:p>
      </dgm:t>
    </dgm:pt>
    <dgm:pt modelId="{705A8D29-3CA5-41BA-8A40-ADE2E9CA8256}">
      <dgm:prSet custT="1"/>
      <dgm:spPr/>
      <dgm:t>
        <a:bodyPr/>
        <a:lstStyle/>
        <a:p>
          <a:pPr algn="ctr"/>
          <a:r>
            <a:rPr lang="ru-RU" sz="1200" b="1" dirty="0" smtClean="0">
              <a:solidFill>
                <a:srgbClr val="C00000"/>
              </a:solidFill>
            </a:rPr>
            <a:t>«Механизмы управления качеством образовательной деятельности»</a:t>
          </a:r>
        </a:p>
        <a:p>
          <a:pPr algn="l"/>
          <a:r>
            <a:rPr lang="ru-RU" sz="1200" dirty="0" smtClean="0"/>
            <a:t>- «Система объективности процедур оценки качества образования и олимпиад школьников»;</a:t>
          </a:r>
        </a:p>
        <a:p>
          <a:pPr algn="l"/>
          <a:r>
            <a:rPr lang="ru-RU" sz="1200" dirty="0" smtClean="0"/>
            <a:t>- «Система мониторинга эффективности руководителей всех образовательных организаций региона»;</a:t>
          </a:r>
        </a:p>
        <a:p>
          <a:pPr algn="l"/>
          <a:r>
            <a:rPr lang="ru-RU" sz="1200" dirty="0" smtClean="0"/>
            <a:t>- «Система мониторинга качества дополнительного профессионального образования педагогических работников»;</a:t>
          </a:r>
        </a:p>
        <a:p>
          <a:pPr algn="l"/>
          <a:r>
            <a:rPr lang="ru-RU" sz="1200" dirty="0" smtClean="0"/>
            <a:t>- «Система методической работы»;</a:t>
          </a:r>
        </a:p>
        <a:p>
          <a:pPr algn="l"/>
          <a:r>
            <a:rPr lang="ru-RU" sz="1200" dirty="0" smtClean="0"/>
            <a:t>- «Система организации воспитания и социализации обучающихся»</a:t>
          </a:r>
          <a:endParaRPr lang="ru-RU" sz="1200" dirty="0"/>
        </a:p>
      </dgm:t>
    </dgm:pt>
    <dgm:pt modelId="{A61FEBFA-01E0-4CAE-9417-FCC0D7B7CA7A}" type="parTrans" cxnId="{49DEFAA1-9BAE-42C2-98D6-E5C1DC2A9F64}">
      <dgm:prSet/>
      <dgm:spPr/>
      <dgm:t>
        <a:bodyPr/>
        <a:lstStyle/>
        <a:p>
          <a:endParaRPr lang="ru-RU"/>
        </a:p>
      </dgm:t>
    </dgm:pt>
    <dgm:pt modelId="{488159CF-A970-4C92-B9CA-6CF754D21949}" type="sibTrans" cxnId="{49DEFAA1-9BAE-42C2-98D6-E5C1DC2A9F64}">
      <dgm:prSet/>
      <dgm:spPr/>
      <dgm:t>
        <a:bodyPr/>
        <a:lstStyle/>
        <a:p>
          <a:endParaRPr lang="ru-RU"/>
        </a:p>
      </dgm:t>
    </dgm:pt>
    <dgm:pt modelId="{90A97F09-7EA6-483D-91EE-FE97801A7346}" type="pres">
      <dgm:prSet presAssocID="{497E7DC2-FA60-42EF-81D6-0CA6B1958B92}" presName="compositeShape" presStyleCnt="0">
        <dgm:presLayoutVars>
          <dgm:dir/>
          <dgm:resizeHandles/>
        </dgm:presLayoutVars>
      </dgm:prSet>
      <dgm:spPr/>
    </dgm:pt>
    <dgm:pt modelId="{8BF9E370-CF87-4835-9C67-10118C2FD14B}" type="pres">
      <dgm:prSet presAssocID="{497E7DC2-FA60-42EF-81D6-0CA6B1958B92}" presName="pyramid" presStyleLbl="node1" presStyleIdx="0" presStyleCnt="1" custScaleX="125008"/>
      <dgm:spPr>
        <a:solidFill>
          <a:schemeClr val="accent2"/>
        </a:solidFill>
      </dgm:spPr>
    </dgm:pt>
    <dgm:pt modelId="{1DC59F2C-E9EE-4EB8-A23D-D8C2566CE1F3}" type="pres">
      <dgm:prSet presAssocID="{497E7DC2-FA60-42EF-81D6-0CA6B1958B92}" presName="theList" presStyleCnt="0"/>
      <dgm:spPr/>
    </dgm:pt>
    <dgm:pt modelId="{1D88A37C-A71F-4BAF-A884-A4730732285A}" type="pres">
      <dgm:prSet presAssocID="{4DC90D70-4A5C-4758-93E4-11C8E573A204}" presName="aNode" presStyleLbl="fgAcc1" presStyleIdx="0" presStyleCnt="2" custScaleX="190654" custScaleY="351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52070-2A96-4B9B-BC32-3D6D7A13A0B1}" type="pres">
      <dgm:prSet presAssocID="{4DC90D70-4A5C-4758-93E4-11C8E573A204}" presName="aSpace" presStyleCnt="0"/>
      <dgm:spPr/>
    </dgm:pt>
    <dgm:pt modelId="{9FAB3790-203F-4E58-8C72-25836E758070}" type="pres">
      <dgm:prSet presAssocID="{705A8D29-3CA5-41BA-8A40-ADE2E9CA8256}" presName="aNode" presStyleLbl="fgAcc1" presStyleIdx="1" presStyleCnt="2" custScaleX="192799" custScaleY="378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ED9A9-B89A-4C73-A23A-D0410C5A1EA9}" type="pres">
      <dgm:prSet presAssocID="{705A8D29-3CA5-41BA-8A40-ADE2E9CA8256}" presName="aSpace" presStyleCnt="0"/>
      <dgm:spPr/>
    </dgm:pt>
  </dgm:ptLst>
  <dgm:cxnLst>
    <dgm:cxn modelId="{0382F557-A894-4E27-9294-BAD524EC1FD9}" srcId="{497E7DC2-FA60-42EF-81D6-0CA6B1958B92}" destId="{4DC90D70-4A5C-4758-93E4-11C8E573A204}" srcOrd="0" destOrd="0" parTransId="{BF11A279-5BA1-477F-A59A-6272F417DAFF}" sibTransId="{B246C6FA-F98F-4D92-BC9B-DFF52E62FF91}"/>
    <dgm:cxn modelId="{49DEFAA1-9BAE-42C2-98D6-E5C1DC2A9F64}" srcId="{497E7DC2-FA60-42EF-81D6-0CA6B1958B92}" destId="{705A8D29-3CA5-41BA-8A40-ADE2E9CA8256}" srcOrd="1" destOrd="0" parTransId="{A61FEBFA-01E0-4CAE-9417-FCC0D7B7CA7A}" sibTransId="{488159CF-A970-4C92-B9CA-6CF754D21949}"/>
    <dgm:cxn modelId="{3111268F-8FA9-4559-B24F-F22111535E02}" type="presOf" srcId="{4DC90D70-4A5C-4758-93E4-11C8E573A204}" destId="{1D88A37C-A71F-4BAF-A884-A4730732285A}" srcOrd="0" destOrd="0" presId="urn:microsoft.com/office/officeart/2005/8/layout/pyramid2"/>
    <dgm:cxn modelId="{7F123C7F-008B-45D6-A697-65E774287CDD}" type="presOf" srcId="{497E7DC2-FA60-42EF-81D6-0CA6B1958B92}" destId="{90A97F09-7EA6-483D-91EE-FE97801A7346}" srcOrd="0" destOrd="0" presId="urn:microsoft.com/office/officeart/2005/8/layout/pyramid2"/>
    <dgm:cxn modelId="{43C916B3-10C4-4DA8-A781-2C6270A9459C}" type="presOf" srcId="{705A8D29-3CA5-41BA-8A40-ADE2E9CA8256}" destId="{9FAB3790-203F-4E58-8C72-25836E758070}" srcOrd="0" destOrd="0" presId="urn:microsoft.com/office/officeart/2005/8/layout/pyramid2"/>
    <dgm:cxn modelId="{48D357C2-9C0F-4F71-9FB0-3CFCACE358B1}" type="presParOf" srcId="{90A97F09-7EA6-483D-91EE-FE97801A7346}" destId="{8BF9E370-CF87-4835-9C67-10118C2FD14B}" srcOrd="0" destOrd="0" presId="urn:microsoft.com/office/officeart/2005/8/layout/pyramid2"/>
    <dgm:cxn modelId="{4482BDF0-FC31-4490-899B-940A2A0FB5C7}" type="presParOf" srcId="{90A97F09-7EA6-483D-91EE-FE97801A7346}" destId="{1DC59F2C-E9EE-4EB8-A23D-D8C2566CE1F3}" srcOrd="1" destOrd="0" presId="urn:microsoft.com/office/officeart/2005/8/layout/pyramid2"/>
    <dgm:cxn modelId="{B756D007-34DD-4241-A6DA-46738B8F5BD9}" type="presParOf" srcId="{1DC59F2C-E9EE-4EB8-A23D-D8C2566CE1F3}" destId="{1D88A37C-A71F-4BAF-A884-A4730732285A}" srcOrd="0" destOrd="0" presId="urn:microsoft.com/office/officeart/2005/8/layout/pyramid2"/>
    <dgm:cxn modelId="{3E3982A4-D095-43BF-BC78-2D5F225FB69C}" type="presParOf" srcId="{1DC59F2C-E9EE-4EB8-A23D-D8C2566CE1F3}" destId="{9D552070-2A96-4B9B-BC32-3D6D7A13A0B1}" srcOrd="1" destOrd="0" presId="urn:microsoft.com/office/officeart/2005/8/layout/pyramid2"/>
    <dgm:cxn modelId="{4E09621A-F5B5-4B68-ABE1-A9F7F46DCF4A}" type="presParOf" srcId="{1DC59F2C-E9EE-4EB8-A23D-D8C2566CE1F3}" destId="{9FAB3790-203F-4E58-8C72-25836E758070}" srcOrd="2" destOrd="0" presId="urn:microsoft.com/office/officeart/2005/8/layout/pyramid2"/>
    <dgm:cxn modelId="{2D4C4F19-00F0-49A9-8DE3-DABDF6FC06FC}" type="presParOf" srcId="{1DC59F2C-E9EE-4EB8-A23D-D8C2566CE1F3}" destId="{171ED9A9-B89A-4C73-A23A-D0410C5A1EA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7A0701-7C12-4955-A995-694A7996C5B6}">
      <dsp:nvSpPr>
        <dsp:cNvPr id="0" name=""/>
        <dsp:cNvSpPr/>
      </dsp:nvSpPr>
      <dsp:spPr>
        <a:xfrm>
          <a:off x="140403" y="0"/>
          <a:ext cx="5023103" cy="5023103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3942A-055C-434E-B1AF-7A26D83FB540}">
      <dsp:nvSpPr>
        <dsp:cNvPr id="0" name=""/>
        <dsp:cNvSpPr/>
      </dsp:nvSpPr>
      <dsp:spPr>
        <a:xfrm>
          <a:off x="1008117" y="503762"/>
          <a:ext cx="6552694" cy="3823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формирует и пополняет муниципальный банк контрольно- измерительных материалов в области оценки качества образования</a:t>
          </a:r>
        </a:p>
      </dsp:txBody>
      <dsp:txXfrm>
        <a:off x="1008117" y="503762"/>
        <a:ext cx="6552694" cy="382397"/>
      </dsp:txXfrm>
    </dsp:sp>
    <dsp:sp modelId="{2C766EBA-6370-4B5B-9FFF-1A24F78EB316}">
      <dsp:nvSpPr>
        <dsp:cNvPr id="0" name=""/>
        <dsp:cNvSpPr/>
      </dsp:nvSpPr>
      <dsp:spPr>
        <a:xfrm>
          <a:off x="1004476" y="912617"/>
          <a:ext cx="6559975" cy="4659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оказывает методическую поддержку по разработке и реализации программ по улучшению образовательных результатов в муниципальных образовательных организациях со стабильно низкими результатами, программ развития ОО, основных образовательных программ</a:t>
          </a:r>
        </a:p>
      </dsp:txBody>
      <dsp:txXfrm>
        <a:off x="1004476" y="912617"/>
        <a:ext cx="6559975" cy="465933"/>
      </dsp:txXfrm>
    </dsp:sp>
    <dsp:sp modelId="{AD09A152-A217-48E1-BD35-4F4A418CCAD1}">
      <dsp:nvSpPr>
        <dsp:cNvPr id="0" name=""/>
        <dsp:cNvSpPr/>
      </dsp:nvSpPr>
      <dsp:spPr>
        <a:xfrm>
          <a:off x="1008117" y="1395557"/>
          <a:ext cx="6550931" cy="3752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осуществляет методическое обеспечение оценки качества образования в муниципалитете</a:t>
          </a:r>
        </a:p>
      </dsp:txBody>
      <dsp:txXfrm>
        <a:off x="1008117" y="1395557"/>
        <a:ext cx="6550931" cy="375241"/>
      </dsp:txXfrm>
    </dsp:sp>
    <dsp:sp modelId="{8E65F0BF-EC00-4820-9EBA-450B4E7720DB}">
      <dsp:nvSpPr>
        <dsp:cNvPr id="0" name=""/>
        <dsp:cNvSpPr/>
      </dsp:nvSpPr>
      <dsp:spPr>
        <a:xfrm>
          <a:off x="1008117" y="1806709"/>
          <a:ext cx="6552694" cy="5354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оказывает содействие в сборе, обработке и представление информации о состоянии и динамике развития муниципальной системы оценки качества образования, а также передаче информации о муниципальной системе образования на региональный уровень</a:t>
          </a:r>
        </a:p>
      </dsp:txBody>
      <dsp:txXfrm>
        <a:off x="1008117" y="1806709"/>
        <a:ext cx="6552694" cy="535496"/>
      </dsp:txXfrm>
    </dsp:sp>
    <dsp:sp modelId="{5FEE6E94-4B79-4713-889C-68B6BDFEB571}">
      <dsp:nvSpPr>
        <dsp:cNvPr id="0" name=""/>
        <dsp:cNvSpPr/>
      </dsp:nvSpPr>
      <dsp:spPr>
        <a:xfrm>
          <a:off x="1008117" y="2368664"/>
          <a:ext cx="6552694" cy="435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оказывает содействие в проведении мониторинга уровня квалификации и профессиональных компетенций педагогических работников и управленческих кадров</a:t>
          </a:r>
        </a:p>
      </dsp:txBody>
      <dsp:txXfrm>
        <a:off x="1008117" y="2368664"/>
        <a:ext cx="6552694" cy="435445"/>
      </dsp:txXfrm>
    </dsp:sp>
    <dsp:sp modelId="{BB55BC4B-2F4D-46F5-9BFC-2C1EADD29A6E}">
      <dsp:nvSpPr>
        <dsp:cNvPr id="0" name=""/>
        <dsp:cNvSpPr/>
      </dsp:nvSpPr>
      <dsp:spPr>
        <a:xfrm>
          <a:off x="1008084" y="2830567"/>
          <a:ext cx="6552759" cy="3830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проводит комплексный анализ результатов по нескольким процедурам (в т.ч. ГИА, ВПР, НИКО, региональные мониторинги, региональная оценка по модели </a:t>
          </a:r>
          <a:r>
            <a:rPr lang="en-US" sz="1100" b="1" kern="1200" dirty="0"/>
            <a:t>PISA</a:t>
          </a:r>
          <a:r>
            <a:rPr lang="ru-RU" sz="1100" b="1" kern="1200" dirty="0"/>
            <a:t> и др.)</a:t>
          </a:r>
        </a:p>
      </dsp:txBody>
      <dsp:txXfrm>
        <a:off x="1008084" y="2830567"/>
        <a:ext cx="6552759" cy="383062"/>
      </dsp:txXfrm>
    </dsp:sp>
    <dsp:sp modelId="{BA50290A-F800-4F46-A164-7AE71130F345}">
      <dsp:nvSpPr>
        <dsp:cNvPr id="0" name=""/>
        <dsp:cNvSpPr/>
      </dsp:nvSpPr>
      <dsp:spPr>
        <a:xfrm>
          <a:off x="1008117" y="3240088"/>
          <a:ext cx="6552694" cy="4226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организует и проводит инструктивно-методические совещания по вопросам разработки программ деятельности образовательных организаций по улучшению образовательных результатов</a:t>
          </a:r>
        </a:p>
      </dsp:txBody>
      <dsp:txXfrm>
        <a:off x="1008117" y="3240088"/>
        <a:ext cx="6552694" cy="422677"/>
      </dsp:txXfrm>
    </dsp:sp>
    <dsp:sp modelId="{2720BF65-60C2-4381-A8A8-8140A084CCB1}">
      <dsp:nvSpPr>
        <dsp:cNvPr id="0" name=""/>
        <dsp:cNvSpPr/>
      </dsp:nvSpPr>
      <dsp:spPr>
        <a:xfrm>
          <a:off x="1008117" y="3689224"/>
          <a:ext cx="6552694" cy="3595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проводит экспертизу контрольно-измерительных материалов в области оценки качества образования</a:t>
          </a:r>
        </a:p>
      </dsp:txBody>
      <dsp:txXfrm>
        <a:off x="1008117" y="3689224"/>
        <a:ext cx="6552694" cy="359531"/>
      </dsp:txXfrm>
    </dsp:sp>
    <dsp:sp modelId="{0FD61509-DB30-48E5-BC12-872DF3BAC24C}">
      <dsp:nvSpPr>
        <dsp:cNvPr id="0" name=""/>
        <dsp:cNvSpPr/>
      </dsp:nvSpPr>
      <dsp:spPr>
        <a:xfrm>
          <a:off x="1008084" y="4075213"/>
          <a:ext cx="6552759" cy="4176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проводит экспертизу контрольно-измерительных материалов в области оценки качества образования</a:t>
          </a:r>
        </a:p>
      </dsp:txBody>
      <dsp:txXfrm>
        <a:off x="1008084" y="4075213"/>
        <a:ext cx="6552759" cy="4176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9E370-CF87-4835-9C67-10118C2FD14B}">
      <dsp:nvSpPr>
        <dsp:cNvPr id="0" name=""/>
        <dsp:cNvSpPr/>
      </dsp:nvSpPr>
      <dsp:spPr>
        <a:xfrm>
          <a:off x="546900" y="0"/>
          <a:ext cx="5657815" cy="4525963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8A37C-A71F-4BAF-A884-A4730732285A}">
      <dsp:nvSpPr>
        <dsp:cNvPr id="0" name=""/>
        <dsp:cNvSpPr/>
      </dsp:nvSpPr>
      <dsp:spPr>
        <a:xfrm>
          <a:off x="2042344" y="454801"/>
          <a:ext cx="5608804" cy="1682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C00000"/>
              </a:solidFill>
            </a:rPr>
            <a:t>«Механизмы управления качеством образовательных результатов»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оценки качества подготовки обучающихся»;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работы со школами с низкими результатами обучения и/или школами, функционирующими в неблагоприятных социальных условиях»;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выявления, поддержки и развития способностей и талантов у детей и молодёжи»;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работы по самоопределению и профессиональной ориентации обучающихся» </a:t>
          </a:r>
          <a:endParaRPr lang="ru-RU" sz="1200" kern="1200" dirty="0"/>
        </a:p>
      </dsp:txBody>
      <dsp:txXfrm>
        <a:off x="2042344" y="454801"/>
        <a:ext cx="5608804" cy="1682299"/>
      </dsp:txXfrm>
    </dsp:sp>
    <dsp:sp modelId="{9FAB3790-203F-4E58-8C72-25836E758070}">
      <dsp:nvSpPr>
        <dsp:cNvPr id="0" name=""/>
        <dsp:cNvSpPr/>
      </dsp:nvSpPr>
      <dsp:spPr>
        <a:xfrm>
          <a:off x="2010792" y="2196990"/>
          <a:ext cx="5671907" cy="1814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C00000"/>
              </a:solidFill>
            </a:rPr>
            <a:t>«Механизмы управления качеством образовательной деятельности»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объективности процедур оценки качества образования и олимпиад школьников»;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мониторинга эффективности руководителей всех образовательных организаций региона»;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мониторинга качества дополнительного профессионального образования педагогических работников»;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методической работы»;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«Система организации воспитания и социализации обучающихся»</a:t>
          </a:r>
          <a:endParaRPr lang="ru-RU" sz="1200" kern="1200" dirty="0"/>
        </a:p>
      </dsp:txBody>
      <dsp:txXfrm>
        <a:off x="2010792" y="2196990"/>
        <a:ext cx="5671907" cy="181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03046-3D04-48D5-A93A-D09A0773D1D7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BEF79-A39B-413E-BDF7-5F43E9901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F79-A39B-413E-BDF7-5F43E990172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F79-A39B-413E-BDF7-5F43E990172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F79-A39B-413E-BDF7-5F43E990172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F79-A39B-413E-BDF7-5F43E9901729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smolmetod2017.admin-smolensk.ru/itogovaya-attestaciy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работы методического отдела в рамках муниципальной системы оценки качества образования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005064"/>
            <a:ext cx="6336704" cy="1079234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19.05.2021</a:t>
            </a: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Васинова Н.Д., методист методического</a:t>
            </a: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отдела МБУ ДО «ЦДО», член методического совета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715200" cy="779686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Городская методическая служба. Задачи.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i="1" dirty="0" smtClean="0"/>
              <a:t>организация системы методической поддержки по повышению предметных компетенций педагогов;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организация системы методической работы по повышению методических компетенций педагогов;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организация системы наставничества;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организация системы методической работы, направленной на развитие профессиональных компетенций педагогов с целью повышения качества знаний по предметам;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формирование системы профессиональных конкурсов в целях предоставления руководящим и педагогическим работникам возможности для профессионального и карьерного роста;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создание условий для обобщения и тиражирования положительного педагогического опыта; 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создание условий для участия образовательных организаций, руководящих и педагогических работников в грантах, конкурсах, социальных проектах;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методическая поддержка образовательных организаций «зоны риска»;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изучение и распространение эффективных педагогических практик руководящих и педагогических работников образовательных организаций.</a:t>
            </a:r>
            <a:endParaRPr lang="ru-RU" sz="1400" b="1" dirty="0" smtClean="0"/>
          </a:p>
          <a:p>
            <a:pPr lvl="0"/>
            <a:r>
              <a:rPr lang="ru-RU" sz="1400" b="1" i="1" dirty="0" smtClean="0"/>
              <a:t>наполнение городского банка положительного педагогического опыта.</a:t>
            </a:r>
            <a:endParaRPr lang="ru-RU" sz="1400" b="1" dirty="0" smtClean="0"/>
          </a:p>
          <a:p>
            <a:pPr lvl="0"/>
            <a:endParaRPr lang="ru-RU" sz="3000" b="1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/>
            <a:endParaRPr lang="ru-RU" sz="1600" b="1" dirty="0" smtClean="0">
              <a:solidFill>
                <a:schemeClr val="tx2"/>
              </a:solidFill>
            </a:endParaRPr>
          </a:p>
          <a:p>
            <a:pPr lvl="0"/>
            <a:endParaRPr lang="ru-RU" sz="1600" b="1" dirty="0" smtClean="0">
              <a:solidFill>
                <a:schemeClr val="tx2"/>
              </a:solidFill>
            </a:endParaRPr>
          </a:p>
          <a:p>
            <a:pPr lvl="0"/>
            <a:r>
              <a:rPr lang="ru-RU" sz="1600" b="1" dirty="0" smtClean="0">
                <a:solidFill>
                  <a:schemeClr val="accent2"/>
                </a:solidFill>
              </a:rPr>
              <a:t>Создать </a:t>
            </a:r>
            <a:r>
              <a:rPr lang="ru-RU" sz="1600" b="1" dirty="0" smtClean="0">
                <a:solidFill>
                  <a:schemeClr val="accent2"/>
                </a:solidFill>
              </a:rPr>
              <a:t>благоприятные условия для внедрения национальной системы профессионального роста педагогических и руководящих работников муниципальных образовательных организаций города Смоленска:</a:t>
            </a:r>
            <a:endParaRPr lang="ru-RU" sz="1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6" name="Рисунок 5" descr="https://img2.freepng.ru/20180330/use/kisspng-task-coach-android-todoist-portable-application-exam-5abe35ef0f9443.39193094152241508706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625719" cy="69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912768" cy="90872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 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chemeClr val="tx2"/>
                </a:solidFill>
              </a:rPr>
              <a:t>Городская </a:t>
            </a:r>
            <a:r>
              <a:rPr lang="ru-RU" sz="2700" dirty="0" smtClean="0">
                <a:solidFill>
                  <a:schemeClr val="tx2"/>
                </a:solidFill>
              </a:rPr>
              <a:t>методическая </a:t>
            </a:r>
            <a:r>
              <a:rPr lang="ru-RU" sz="2700" dirty="0" smtClean="0">
                <a:solidFill>
                  <a:schemeClr val="tx2"/>
                </a:solidFill>
              </a:rPr>
              <a:t>служба. Задачи.</a:t>
            </a:r>
            <a:r>
              <a:rPr lang="ru-RU" sz="4000" dirty="0" smtClean="0">
                <a:solidFill>
                  <a:schemeClr val="tx2"/>
                </a:solidFill>
              </a:rPr>
              <a:t/>
            </a:r>
            <a:br>
              <a:rPr lang="ru-RU" sz="4000" dirty="0" smtClean="0">
                <a:solidFill>
                  <a:schemeClr val="tx2"/>
                </a:solidFill>
              </a:rPr>
            </a:b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139952" y="1340768"/>
            <a:ext cx="4392488" cy="478539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600" b="1" i="1" dirty="0" smtClean="0"/>
              <a:t>организация мероприятий с целью создания условий для интеллектуального развития обучающихся, реализации их личностного потенциала, социализации, профессиональной ориентации</a:t>
            </a:r>
            <a:r>
              <a:rPr lang="ru-RU" sz="2600" b="1" i="1" dirty="0" smtClean="0"/>
              <a:t>;</a:t>
            </a:r>
          </a:p>
          <a:p>
            <a:pPr lvl="0" algn="just">
              <a:buNone/>
            </a:pPr>
            <a:endParaRPr lang="ru-RU" sz="2600" b="1" dirty="0" smtClean="0"/>
          </a:p>
          <a:p>
            <a:pPr lvl="0" algn="just"/>
            <a:r>
              <a:rPr lang="ru-RU" sz="2600" b="1" i="1" dirty="0" smtClean="0"/>
              <a:t>организация и проведение всероссийской олимпиады школьников, интеллектуальных конкурсов, фестивалей в предметных областях, научно - практических </a:t>
            </a:r>
            <a:r>
              <a:rPr lang="ru-RU" sz="2600" b="1" i="1" dirty="0" smtClean="0"/>
              <a:t>конференциях</a:t>
            </a:r>
            <a:r>
              <a:rPr lang="ru-RU" sz="2600" b="1" i="1" dirty="0" smtClean="0"/>
              <a:t>;</a:t>
            </a:r>
            <a:endParaRPr lang="ru-RU" sz="2600" b="1" i="1" dirty="0" smtClean="0"/>
          </a:p>
          <a:p>
            <a:pPr lvl="0" algn="just">
              <a:buNone/>
            </a:pPr>
            <a:endParaRPr lang="ru-RU" sz="2600" b="1" dirty="0" smtClean="0"/>
          </a:p>
          <a:p>
            <a:pPr lvl="0" algn="just"/>
            <a:r>
              <a:rPr lang="ru-RU" sz="2600" b="1" i="1" dirty="0" smtClean="0"/>
              <a:t>формирование городского банка одаренных детей</a:t>
            </a:r>
            <a:r>
              <a:rPr lang="ru-RU" b="1" i="1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600" b="1" dirty="0" smtClean="0">
                <a:solidFill>
                  <a:schemeClr val="accent2"/>
                </a:solidFill>
              </a:rPr>
              <a:t>Создать условия для реализации образовательных потребностей и возможностей обучающихся: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5102225" y="1535113"/>
            <a:ext cx="4041775" cy="750887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https://img2.freepng.ru/20180330/use/kisspng-task-coach-android-todoist-portable-application-exam-5abe35ef0f9443.39193094152241508706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625719" cy="69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/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Городская методическая служба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ru-RU" sz="3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0">
              <a:buNone/>
            </a:pPr>
            <a:r>
              <a:rPr lang="ru-RU" sz="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Направления:</a:t>
            </a:r>
          </a:p>
          <a:p>
            <a:pPr lvl="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0"/>
            <a:r>
              <a:rPr lang="ru-RU" dirty="0" smtClean="0"/>
              <a:t>Реализации ФГОС, обновление образовательных технологий и содержания образования с учетом концепций преподавания предметов;</a:t>
            </a:r>
          </a:p>
          <a:p>
            <a:pPr lvl="0"/>
            <a:r>
              <a:rPr lang="ru-RU" dirty="0" smtClean="0"/>
              <a:t>Информационное, методическое сопровождение деятельности педагогов по подготовке обучающихся к итоговой аттестации;</a:t>
            </a:r>
          </a:p>
          <a:p>
            <a:pPr lvl="0"/>
            <a:r>
              <a:rPr lang="ru-RU" dirty="0" smtClean="0"/>
              <a:t>Информационное, методическое сопровождение деятельности педагогов, работающих с детьми с ограниченными возможностями здоровья и детьми-инвалидами;</a:t>
            </a:r>
          </a:p>
          <a:p>
            <a:pPr lvl="0"/>
            <a:r>
              <a:rPr lang="ru-RU" dirty="0" smtClean="0"/>
              <a:t>Информационное, методическое сопровождение деятельности педагогов по выявлению, сопровождению и развитию одаренных детей;</a:t>
            </a:r>
          </a:p>
          <a:p>
            <a:pPr lvl="0"/>
            <a:r>
              <a:rPr lang="ru-RU" dirty="0" smtClean="0"/>
              <a:t>Информационное, методическое сопровождение деятельности педагогов по профильному обучению;</a:t>
            </a:r>
          </a:p>
          <a:p>
            <a:pPr lvl="0"/>
            <a:r>
              <a:rPr lang="ru-RU" dirty="0" smtClean="0"/>
              <a:t>Информационное, методическое сопровождение деятельности педагогов по </a:t>
            </a:r>
            <a:r>
              <a:rPr lang="ru-RU" dirty="0" err="1" smtClean="0"/>
              <a:t>цифровизации</a:t>
            </a:r>
            <a:r>
              <a:rPr lang="ru-RU" dirty="0" smtClean="0"/>
              <a:t> обучения;</a:t>
            </a:r>
          </a:p>
          <a:p>
            <a:pPr lvl="0"/>
            <a:r>
              <a:rPr lang="ru-RU" dirty="0" smtClean="0"/>
              <a:t>Информационное, методическое сопровождение деятельности педагогов по внедрению  робототехники  в образовательный процесс.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Модель муниципальной методической службы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23528" y="980728"/>
            <a:ext cx="8496944" cy="5328592"/>
            <a:chOff x="839" y="2659"/>
            <a:chExt cx="15461" cy="613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839" y="4491"/>
              <a:ext cx="3194" cy="3609"/>
              <a:chOff x="1434" y="3629"/>
              <a:chExt cx="3194" cy="3609"/>
            </a:xfrm>
          </p:grpSpPr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434" y="3629"/>
                <a:ext cx="3194" cy="96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E5B8B7"/>
                  </a:gs>
                </a:gsLst>
                <a:lin ang="5400000" scaled="1"/>
              </a:gradFill>
              <a:ln w="12700">
                <a:solidFill>
                  <a:srgbClr val="D99594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Городской методический совет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1434" y="6274"/>
                <a:ext cx="3194" cy="96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E5B8B7"/>
                  </a:gs>
                </a:gsLst>
                <a:lin ang="5400000" scaled="1"/>
              </a:gradFill>
              <a:ln w="12700">
                <a:solidFill>
                  <a:srgbClr val="D99594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ГАУ</a:t>
                </a:r>
                <a:r>
                  <a:rPr kumimoji="0" lang="ru-RU" sz="14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ДПО 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СОИРО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2875" y="4616"/>
                <a:ext cx="75" cy="1675"/>
              </a:xfrm>
              <a:prstGeom prst="straightConnector1">
                <a:avLst/>
              </a:prstGeom>
              <a:noFill/>
              <a:ln w="38100">
                <a:solidFill>
                  <a:srgbClr val="622423"/>
                </a:solidFill>
                <a:round/>
                <a:headEnd type="stealth" w="med" len="med"/>
                <a:tailEnd type="stealth" w="med" len="med"/>
              </a:ln>
            </p:spPr>
          </p:cxn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2444" y="2659"/>
              <a:ext cx="7955" cy="1829"/>
              <a:chOff x="3124" y="1797"/>
              <a:chExt cx="7955" cy="1829"/>
            </a:xfrm>
          </p:grpSpPr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3124" y="1797"/>
                <a:ext cx="7955" cy="13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Управление образования и молодежной политики Администрации города Смоленска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5" name="AutoShape 11"/>
              <p:cNvCxnSpPr>
                <a:cxnSpLocks noChangeShapeType="1"/>
              </p:cNvCxnSpPr>
              <p:nvPr/>
            </p:nvCxnSpPr>
            <p:spPr bwMode="auto">
              <a:xfrm flipH="1">
                <a:off x="3523" y="3195"/>
                <a:ext cx="1915" cy="431"/>
              </a:xfrm>
              <a:prstGeom prst="straightConnector1">
                <a:avLst/>
              </a:prstGeom>
              <a:noFill/>
              <a:ln w="38100">
                <a:solidFill>
                  <a:srgbClr val="4E6128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>
                <a:off x="6951" y="3198"/>
                <a:ext cx="2486" cy="428"/>
              </a:xfrm>
              <a:prstGeom prst="straightConnector1">
                <a:avLst/>
              </a:prstGeom>
              <a:noFill/>
              <a:ln w="38100">
                <a:solidFill>
                  <a:srgbClr val="4E6128"/>
                </a:solidFill>
                <a:round/>
                <a:headEnd/>
                <a:tailEnd type="stealth" w="med" len="med"/>
              </a:ln>
            </p:spPr>
          </p:cxnSp>
        </p:grpSp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4502" y="5493"/>
              <a:ext cx="11424" cy="3301"/>
              <a:chOff x="4502" y="5493"/>
              <a:chExt cx="11424" cy="3301"/>
            </a:xfrm>
          </p:grpSpPr>
          <p:cxnSp>
            <p:nvCxnSpPr>
              <p:cNvPr id="1038" name="AutoShape 14"/>
              <p:cNvCxnSpPr>
                <a:cxnSpLocks noChangeShapeType="1"/>
              </p:cNvCxnSpPr>
              <p:nvPr/>
            </p:nvCxnSpPr>
            <p:spPr bwMode="auto">
              <a:xfrm>
                <a:off x="10399" y="5499"/>
                <a:ext cx="708" cy="2353"/>
              </a:xfrm>
              <a:prstGeom prst="straightConnector1">
                <a:avLst/>
              </a:prstGeom>
              <a:noFill/>
              <a:ln w="38100">
                <a:solidFill>
                  <a:srgbClr val="3F3151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8757" y="5493"/>
                <a:ext cx="708" cy="2353"/>
              </a:xfrm>
              <a:prstGeom prst="straightConnector1">
                <a:avLst/>
              </a:prstGeom>
              <a:noFill/>
              <a:ln w="38100">
                <a:solidFill>
                  <a:srgbClr val="3F3151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40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6480" y="5493"/>
                <a:ext cx="1590" cy="2359"/>
              </a:xfrm>
              <a:prstGeom prst="straightConnector1">
                <a:avLst/>
              </a:prstGeom>
              <a:noFill/>
              <a:ln w="38100">
                <a:solidFill>
                  <a:srgbClr val="3F3151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11982" y="5493"/>
                <a:ext cx="1590" cy="2359"/>
              </a:xfrm>
              <a:prstGeom prst="straightConnector1">
                <a:avLst/>
              </a:prstGeom>
              <a:noFill/>
              <a:ln w="38100">
                <a:solidFill>
                  <a:srgbClr val="3F3151"/>
                </a:solidFill>
                <a:round/>
                <a:headEnd/>
                <a:tailEnd type="stealth" w="med" len="med"/>
              </a:ln>
            </p:spPr>
          </p:cxn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4502" y="7852"/>
                <a:ext cx="2356" cy="94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ФГБОУ ВО</a:t>
                </a:r>
                <a:r>
                  <a:rPr kumimoji="0" lang="ru-RU" sz="14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«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СмолГУ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»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7038" y="7852"/>
                <a:ext cx="2356" cy="94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ru-RU" sz="900" dirty="0" smtClean="0"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ru-RU" sz="1400" b="1" dirty="0" smtClean="0">
                    <a:latin typeface="Calibri" pitchFamily="34" charset="0"/>
                    <a:cs typeface="Arial" pitchFamily="34" charset="0"/>
                  </a:rPr>
                  <a:t>ИЦАЭ</a:t>
                </a: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9576" y="7852"/>
                <a:ext cx="2356" cy="94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/>
                <a:endParaRPr lang="ru-RU" sz="900" dirty="0" smtClean="0"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Международный юридический институт,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ru-RU" sz="900" b="1" dirty="0" smtClean="0">
                    <a:latin typeface="Calibri" pitchFamily="34" charset="0"/>
                    <a:cs typeface="Arial" pitchFamily="34" charset="0"/>
                  </a:rPr>
                  <a:t>ФГБОУ ВО МЭИ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12120" y="7852"/>
                <a:ext cx="3806" cy="94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Муниципальный центр поддержки и сопровождения одаренных детей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«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Академики будущего</a:t>
                </a: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»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4313" y="4491"/>
              <a:ext cx="11987" cy="2898"/>
              <a:chOff x="4313" y="4491"/>
              <a:chExt cx="11987" cy="2898"/>
            </a:xfrm>
          </p:grpSpPr>
          <p:sp>
            <p:nvSpPr>
              <p:cNvPr id="1047" name="Text Box 23"/>
              <p:cNvSpPr txBox="1">
                <a:spLocks noChangeArrowheads="1"/>
              </p:cNvSpPr>
              <p:nvPr/>
            </p:nvSpPr>
            <p:spPr bwMode="auto">
              <a:xfrm>
                <a:off x="7242" y="4491"/>
                <a:ext cx="5632" cy="96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E5B8B7"/>
                  </a:gs>
                </a:gsLst>
                <a:lin ang="5400000" scaled="1"/>
              </a:gradFill>
              <a:ln w="12700">
                <a:solidFill>
                  <a:srgbClr val="D99594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Методический отдел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Text Box 24"/>
              <p:cNvSpPr txBox="1">
                <a:spLocks noChangeArrowheads="1"/>
              </p:cNvSpPr>
              <p:nvPr/>
            </p:nvSpPr>
            <p:spPr bwMode="auto">
              <a:xfrm>
                <a:off x="4313" y="5924"/>
                <a:ext cx="2390" cy="145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C0D9"/>
                  </a:gs>
                </a:gsLst>
                <a:lin ang="5400000" scaled="1"/>
              </a:gradFill>
              <a:ln w="12700">
                <a:solidFill>
                  <a:srgbClr val="B2A1C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3F315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Городские проблемные и творческие группы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Text Box 25"/>
              <p:cNvSpPr txBox="1">
                <a:spLocks noChangeArrowheads="1"/>
              </p:cNvSpPr>
              <p:nvPr/>
            </p:nvSpPr>
            <p:spPr bwMode="auto">
              <a:xfrm>
                <a:off x="6858" y="5924"/>
                <a:ext cx="2064" cy="145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C0D9"/>
                  </a:gs>
                </a:gsLst>
                <a:lin ang="5400000" scaled="1"/>
              </a:gradFill>
              <a:ln w="12700">
                <a:solidFill>
                  <a:srgbClr val="B2A1C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3F315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3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Городские методические объединения</a:t>
                </a:r>
                <a:endPara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9068" y="5935"/>
                <a:ext cx="2318" cy="145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C0D9"/>
                  </a:gs>
                </a:gsLst>
                <a:lin ang="5400000" scaled="1"/>
              </a:gradFill>
              <a:ln w="12700">
                <a:solidFill>
                  <a:srgbClr val="B2A1C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3F315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Мастерские педагогического опыта</a:t>
                </a:r>
                <a:endPara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>
                <a:off x="11532" y="5924"/>
                <a:ext cx="1754" cy="145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C0D9"/>
                  </a:gs>
                </a:gsLst>
                <a:lin ang="5400000" scaled="1"/>
              </a:gradFill>
              <a:ln w="12700">
                <a:solidFill>
                  <a:srgbClr val="B2A1C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3F315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Школа молодого учителя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5914" y="5493"/>
                <a:ext cx="1915" cy="431"/>
              </a:xfrm>
              <a:prstGeom prst="straightConnector1">
                <a:avLst/>
              </a:prstGeom>
              <a:noFill/>
              <a:ln w="38100">
                <a:solidFill>
                  <a:srgbClr val="622423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8021" y="5493"/>
                <a:ext cx="667" cy="431"/>
              </a:xfrm>
              <a:prstGeom prst="straightConnector1">
                <a:avLst/>
              </a:prstGeom>
              <a:noFill/>
              <a:ln w="38100">
                <a:solidFill>
                  <a:srgbClr val="622423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11480" y="5493"/>
                <a:ext cx="667" cy="431"/>
              </a:xfrm>
              <a:prstGeom prst="straightConnector1">
                <a:avLst/>
              </a:prstGeom>
              <a:noFill/>
              <a:ln w="38100">
                <a:solidFill>
                  <a:srgbClr val="622423"/>
                </a:solidFill>
                <a:round/>
                <a:headEnd/>
                <a:tailEnd type="stealth" w="med" len="med"/>
              </a:ln>
            </p:spPr>
          </p:cxn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13423" y="5914"/>
                <a:ext cx="2877" cy="1464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C0D9"/>
                  </a:gs>
                </a:gsLst>
                <a:lin ang="5400000" scaled="1"/>
              </a:gradFill>
              <a:ln w="12700">
                <a:solidFill>
                  <a:srgbClr val="B2A1C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3F315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Образовательный центр поддержки и развития муниципальной системы образования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>
                <a:off x="12664" y="5493"/>
                <a:ext cx="1915" cy="431"/>
              </a:xfrm>
              <a:prstGeom prst="straightConnector1">
                <a:avLst/>
              </a:prstGeom>
              <a:noFill/>
              <a:ln w="38100">
                <a:solidFill>
                  <a:srgbClr val="622423"/>
                </a:solidFill>
                <a:round/>
                <a:headEnd/>
                <a:tailEnd type="stealth" w="med" len="med"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>
                <a:off x="9896" y="5483"/>
                <a:ext cx="0" cy="531"/>
              </a:xfrm>
              <a:prstGeom prst="straightConnector1">
                <a:avLst/>
              </a:prstGeom>
              <a:noFill/>
              <a:ln w="38100">
                <a:solidFill>
                  <a:srgbClr val="622423"/>
                </a:solidFill>
                <a:round/>
                <a:headEnd/>
                <a:tailEnd type="stealth" w="med" len="med"/>
              </a:ln>
            </p:spPr>
          </p:cxn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Городская методическая служба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8064896" cy="489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C00000"/>
                </a:solidFill>
              </a:rPr>
              <a:t>В </a:t>
            </a:r>
            <a:r>
              <a:rPr lang="ru-RU" sz="2300" b="1" dirty="0">
                <a:solidFill>
                  <a:srgbClr val="C00000"/>
                </a:solidFill>
              </a:rPr>
              <a:t>2020-2021 учебном году городская методическая служба включала </a:t>
            </a:r>
            <a:r>
              <a:rPr lang="ru-RU" sz="2300" b="1" dirty="0" smtClean="0">
                <a:solidFill>
                  <a:srgbClr val="C00000"/>
                </a:solidFill>
              </a:rPr>
              <a:t>в себя</a:t>
            </a:r>
            <a:r>
              <a:rPr lang="ru-RU" sz="2300" b="1" dirty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ru-RU" sz="2400" dirty="0" smtClean="0"/>
              <a:t>городской </a:t>
            </a:r>
            <a:r>
              <a:rPr lang="ru-RU" sz="2400" dirty="0"/>
              <a:t>методический совет </a:t>
            </a:r>
            <a:r>
              <a:rPr lang="ru-RU" sz="2400" dirty="0" smtClean="0"/>
              <a:t>-1</a:t>
            </a:r>
            <a:r>
              <a:rPr lang="ru-RU" sz="2400" dirty="0"/>
              <a:t>,</a:t>
            </a:r>
          </a:p>
          <a:p>
            <a:pPr algn="just"/>
            <a:r>
              <a:rPr lang="ru-RU" sz="2400" dirty="0" smtClean="0"/>
              <a:t>городские </a:t>
            </a:r>
            <a:r>
              <a:rPr lang="ru-RU" sz="2400" dirty="0"/>
              <a:t>методические объединения учителей – предметников - </a:t>
            </a:r>
            <a:r>
              <a:rPr lang="ru-RU" sz="2400" dirty="0" smtClean="0"/>
              <a:t>13,</a:t>
            </a:r>
            <a:endParaRPr lang="ru-RU" sz="2400" dirty="0"/>
          </a:p>
          <a:p>
            <a:pPr algn="just"/>
            <a:r>
              <a:rPr lang="ru-RU" sz="2400" dirty="0" smtClean="0"/>
              <a:t>творческие </a:t>
            </a:r>
            <a:r>
              <a:rPr lang="ru-RU" sz="2400" dirty="0"/>
              <a:t>и проблемные группы </a:t>
            </a:r>
            <a:r>
              <a:rPr lang="ru-RU" sz="2400" dirty="0" smtClean="0"/>
              <a:t>педагогов </a:t>
            </a:r>
            <a:r>
              <a:rPr lang="ru-RU" sz="2400" dirty="0" smtClean="0"/>
              <a:t>общеобразовательных </a:t>
            </a:r>
            <a:r>
              <a:rPr lang="ru-RU" sz="2400" dirty="0"/>
              <a:t>учреждений города - 16, </a:t>
            </a:r>
          </a:p>
          <a:p>
            <a:pPr algn="just"/>
            <a:r>
              <a:rPr lang="ru-RU" sz="2400" dirty="0" smtClean="0"/>
              <a:t>школу </a:t>
            </a:r>
            <a:r>
              <a:rPr lang="ru-RU" sz="2400" dirty="0"/>
              <a:t>молодого учителя - 1,</a:t>
            </a:r>
          </a:p>
          <a:p>
            <a:pPr algn="just"/>
            <a:r>
              <a:rPr lang="ru-RU" sz="2400" dirty="0" smtClean="0"/>
              <a:t>муниципальный </a:t>
            </a:r>
            <a:r>
              <a:rPr lang="ru-RU" sz="2400" dirty="0"/>
              <a:t>образовательный центр поддержки и развития образования города Смоленска - 1,</a:t>
            </a:r>
          </a:p>
          <a:p>
            <a:pPr algn="just"/>
            <a:r>
              <a:rPr lang="ru-RU" sz="2400" dirty="0" smtClean="0"/>
              <a:t>муниципальный </a:t>
            </a:r>
            <a:r>
              <a:rPr lang="ru-RU" sz="2400" dirty="0"/>
              <a:t>центр поддержки и сопровождения интеллектуально одаренных детей на базе МБУ ДО «ЦДО» «Академики будущего» (информационно-методическое сопровождение) - 1.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600" b="1" dirty="0" smtClean="0">
                <a:solidFill>
                  <a:schemeClr val="tx2"/>
                </a:solidFill>
              </a:rPr>
              <a:t>Дорожная </a:t>
            </a:r>
            <a:r>
              <a:rPr lang="ru-RU" sz="1600" b="1" dirty="0">
                <a:solidFill>
                  <a:schemeClr val="tx2"/>
                </a:solidFill>
              </a:rPr>
              <a:t>карта по развитию муниципальной системы оценки качества образования муниципальных механизмов управления качеством образования на территории муниципального образования г. </a:t>
            </a:r>
            <a:r>
              <a:rPr lang="ru-RU" sz="1600" b="1" dirty="0" smtClean="0">
                <a:solidFill>
                  <a:schemeClr val="tx2"/>
                </a:solidFill>
              </a:rPr>
              <a:t>Смоленска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accent2"/>
                </a:solidFill>
              </a:rPr>
              <a:t>II. «Механизмы управления качеством образовательной деятельности»</a:t>
            </a:r>
            <a:br>
              <a:rPr lang="ru-RU" sz="1600" b="1" dirty="0" smtClean="0">
                <a:solidFill>
                  <a:schemeClr val="accent2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980729"/>
          <a:ext cx="8136905" cy="5366224"/>
        </p:xfrm>
        <a:graphic>
          <a:graphicData uri="http://schemas.openxmlformats.org/drawingml/2006/table">
            <a:tbl>
              <a:tblPr/>
              <a:tblGrid>
                <a:gridCol w="648072"/>
                <a:gridCol w="2880320"/>
                <a:gridCol w="4608513"/>
              </a:tblGrid>
              <a:tr h="366462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2.4.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Система</a:t>
                      </a: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методической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39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2.4.1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работы муниципальной методической службы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Приказ управления образования и молодежной политики Администрации города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Смоленска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 2017 г. № «О…»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2.4.2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Разработка плана деятельности муниципальной методической службы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План работы МО на 2020-2021 учебный год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765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Calibri"/>
                          <a:cs typeface="Times New Roman"/>
                        </a:rPr>
                        <a:t>2.4.3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поддержки школьных методических объединений 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Решение заседания городского методического совета при МБУ ДО «ЦДО» (протокол  от 16.09.2020 № 1)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. 2. Согласовать работу проектных, творческих и проблемных групп в 2020-2021 учебном году и рекомендовать методическому отделу МБУ ДО «ЦДО»: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indent="-936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2.3. Продолжить работу городских методических объединений (приложение 3).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990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2.4.4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Разработка муниципальных показателей системы методической службы: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- по осуществлению методической поддержке педагогов;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- по поддержке молодых педагогов и/или системы наставничества;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- по организации сетевых форм взаимодействия педагогов на муниципальном уровне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Школа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молодого учителя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2.4.5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Проведение анализа результатов мониторинга показателей системы методической работы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-90170"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Анализ  </a:t>
                      </a: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результатов мониторинга  показателей системы методической работы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81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2.4.6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Принятие управленческих решений по результатам анализа системы методической работы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355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Calibri"/>
                          <a:cs typeface="Times New Roman"/>
                        </a:rPr>
                        <a:t>2.4.7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Проведение мероприятий с различными категориями специалистов муниципальной системы образования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План работы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 на 2020-2021 учебный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год: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Планы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работы городских проблемных и творческих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9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работы методического совета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План проведения совещаний для заместителей директоров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План проведения мероприятий по направлениям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323528" y="1196752"/>
            <a:ext cx="29523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88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Вопросы, выносимые на заседания Методического совета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1844824"/>
          <a:ext cx="3816424" cy="3600399"/>
        </p:xfrm>
        <a:graphic>
          <a:graphicData uri="http://schemas.openxmlformats.org/drawingml/2006/table">
            <a:tbl>
              <a:tblPr/>
              <a:tblGrid>
                <a:gridCol w="2782809"/>
                <a:gridCol w="1033615"/>
              </a:tblGrid>
              <a:tr h="41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Рассматриваемые вопросы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Методическое сопровождение педагогов как фактор повышения качества предметного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alibri"/>
                        </a:rPr>
                        <a:t>Технология формирования функциональной грамотности обучающихся: эффективные педагогические практики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Управление качеством дошкольного образования в соответствии с ФГОС ДОО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Совершенствование воспитательных систем в образовательных организациях города Смоленска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 результатах методической деятельности муниципальной системы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315"/>
            <a:ext cx="8363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ru-RU" sz="1600" b="1" dirty="0">
                <a:solidFill>
                  <a:schemeClr val="tx2"/>
                </a:solidFill>
              </a:rPr>
              <a:t>Мероприятия, планируемые в 2020-2021 учебном году были ориентированы на реализацию приоритетных направлений системы образования  города в рамках муниципальной оценки качества образования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1196752"/>
            <a:ext cx="40705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Совещания с заместителями директоров общеобразовательных организаций</a:t>
            </a:r>
            <a:endParaRPr lang="ru-RU" sz="90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(методическая работа)</a:t>
            </a:r>
            <a:endParaRPr lang="ru-RU" sz="90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72000" y="1844824"/>
          <a:ext cx="4176464" cy="3600401"/>
        </p:xfrm>
        <a:graphic>
          <a:graphicData uri="http://schemas.openxmlformats.org/drawingml/2006/table">
            <a:tbl>
              <a:tblPr/>
              <a:tblGrid>
                <a:gridCol w="3294282"/>
                <a:gridCol w="882182"/>
              </a:tblGrid>
              <a:tr h="32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Тема совещания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Дистанционная форма обучения как инновационная образовательная модель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alibri"/>
                        </a:rPr>
                        <a:t>Повышение профессиональных компетенций учителя как механизм управления качеством 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 положительных практиках работы с детьми с особыми образовательными потребностями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87">
                <a:tc>
                  <a:txBody>
                    <a:bodyPr/>
                    <a:lstStyle/>
                    <a:p>
                      <a:pPr marL="21590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олимпиады школьников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как один из элементов оценки образовательных результатов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Круглый стол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«Повышение качества образования в школах с низкими результатами обучения.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Опыт. Поиски. Проблемы. Перспективы»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Мероприятия, направленные на развитие профессионального мастерства педагогических </a:t>
            </a:r>
            <a:r>
              <a:rPr lang="ru-RU" sz="1600" b="1" dirty="0" smtClean="0">
                <a:solidFill>
                  <a:schemeClr val="tx2"/>
                </a:solidFill>
              </a:rPr>
              <a:t>и руководящих </a:t>
            </a:r>
            <a:r>
              <a:rPr lang="ru-RU" sz="1600" b="1" dirty="0">
                <a:solidFill>
                  <a:schemeClr val="tx2"/>
                </a:solidFill>
              </a:rPr>
              <a:t>работников в контексте  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приоритетного </a:t>
            </a:r>
            <a:r>
              <a:rPr lang="ru-RU" sz="1600" b="1" dirty="0">
                <a:solidFill>
                  <a:schemeClr val="tx2"/>
                </a:solidFill>
              </a:rPr>
              <a:t>национального проекта</a:t>
            </a:r>
            <a:endParaRPr lang="ru-RU" sz="16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836710"/>
          <a:ext cx="7776864" cy="3994433"/>
        </p:xfrm>
        <a:graphic>
          <a:graphicData uri="http://schemas.openxmlformats.org/drawingml/2006/table">
            <a:tbl>
              <a:tblPr/>
              <a:tblGrid>
                <a:gridCol w="3726585"/>
                <a:gridCol w="856169"/>
                <a:gridCol w="3194110"/>
              </a:tblGrid>
              <a:tr h="15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9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Проект «Современная школа»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Реализации ФГОС, обновление образовательных технологий и содержания образования с учетом концепций преподавания предметов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Проблемный семинар «Организация содержания образования в контексте развития функциональной грамотности школьников на всех уровнях обучения как приоритетной задачи ФГОС»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Г4, СШ №№ 2, 6-2, 7, 17, 25, 29, 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Практический семинар «Технология формирования и оценивания функциональной грамотности»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Г1, Г4, СШ №№ 2, 6 - 2, 7, 17, 30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«Опыт успешного освоения ФГОС: проблемы и их решения» (преемственность дошкольного и начального образования в условиях реализации ФГОС НОО и ФГОС ДО)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СШ №№ 5, 6, 12, 16, 19, 21 – 2, 28.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 по подготовке обучающихся к итоговой аттестации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Проблемные группы «Методические особенности подготовки учащихся к государственной итоговой аттестации» (математика, физика, информатика, биология, химия, география, история, обществознание)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октябрь -апрель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7 (проведено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51)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Постоянно действующий семинар «Система работы учителя по подготовке обучающихся к государственной итоговой аттестации» (русский язык, литература, иностранные языки)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октябрь -апрель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 (проведено – 8)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Методическое совещание «Мониторинговые исследования как средство повышения качества образования»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январь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Л1, Г1, Г 4 -2, СШ №№ 3, 5, 6, 21, 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Методическое совещание «Оценка функциональной грамотности школьников – ключ к качественному результату на ГИА»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Г4-2, СШ №№ 2, 7, 16,24, 25-2, 30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9" y="4797349"/>
          <a:ext cx="7776864" cy="1800003"/>
        </p:xfrm>
        <a:graphic>
          <a:graphicData uri="http://schemas.openxmlformats.org/drawingml/2006/table">
            <a:tbl>
              <a:tblPr/>
              <a:tblGrid>
                <a:gridCol w="3726586"/>
                <a:gridCol w="856169"/>
                <a:gridCol w="3194109"/>
              </a:tblGrid>
              <a:tr h="257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 по внедрению робототехники в образовательный процесс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Круглый стол «Робототехника как средство развития у обучающихся способностей к научной и творческой деятельности»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Л1, Г4, СШ № № 13, 29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Семинар – практикум «Экспериментальная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деятеьность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по формированию функциональной грамотности обучающихся на занятиях образовательной робототехники»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дистанционно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IY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Всероссийская научно-практическая конференция «Развитие научно-технического творчества детей и молодежи»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Мероприятия, направленные на развитие профессионального мастерства педагогических и руководящих работников в контексте  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приоритетного национального проекта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052736"/>
          <a:ext cx="7920880" cy="288032"/>
        </p:xfrm>
        <a:graphic>
          <a:graphicData uri="http://schemas.openxmlformats.org/drawingml/2006/table">
            <a:tbl>
              <a:tblPr/>
              <a:tblGrid>
                <a:gridCol w="4176464"/>
                <a:gridCol w="792088"/>
                <a:gridCol w="295232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340768"/>
          <a:ext cx="7920880" cy="3996676"/>
        </p:xfrm>
        <a:graphic>
          <a:graphicData uri="http://schemas.openxmlformats.org/drawingml/2006/table">
            <a:tbl>
              <a:tblPr/>
              <a:tblGrid>
                <a:gridCol w="4219448"/>
                <a:gridCol w="782427"/>
                <a:gridCol w="2919005"/>
              </a:tblGrid>
              <a:tr h="29911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Проект «Цифровая образовательная среда»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11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 по </a:t>
                      </a:r>
                      <a:endParaRPr lang="ru-RU" sz="12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цифровизации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обучения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Круглый стол  «Дистанционные образовательные технологии – ответ на вызовы времени»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Л1, Г1, Г4-3, СШ №№ 2,3,5,6,8,12,19,21,24,25,28,29,35,36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Практико-семинарское занятие «Формирование функциональной грамотности с использованием цифровых решений»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Г4, СШ №№ 6,7,8,25,33,35,36,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Круглый стол «Цифровые технологии как одно из средств повышения качества образования и усилитель мощи естественного интеллекта человека»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Л1-2, СШ № 2,5-2, 12,16, 17, 19, 25, 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Вебинар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«Цифровая трансформация образования: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ТРУДНОСТИ И ПЕРСПЕКТИВЫ»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СШ № 5, 6, 8, 13, 16, 25, 35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Мероприятия, направленные на развитие профессионального мастерства педагогических и руководящих работников в контексте  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приоритетного национального проекта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764704"/>
          <a:ext cx="8856984" cy="288032"/>
        </p:xfrm>
        <a:graphic>
          <a:graphicData uri="http://schemas.openxmlformats.org/drawingml/2006/table">
            <a:tbl>
              <a:tblPr/>
              <a:tblGrid>
                <a:gridCol w="4464496"/>
                <a:gridCol w="1224136"/>
                <a:gridCol w="3168352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052739"/>
          <a:ext cx="8856984" cy="5696431"/>
        </p:xfrm>
        <a:graphic>
          <a:graphicData uri="http://schemas.openxmlformats.org/drawingml/2006/table">
            <a:tbl>
              <a:tblPr/>
              <a:tblGrid>
                <a:gridCol w="4466342"/>
                <a:gridCol w="1286912"/>
                <a:gridCol w="3103730"/>
              </a:tblGrid>
              <a:tr h="1946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 «Успех каждого ребенка»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 по социализации обучающихся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Инновационная работа с книгой.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Мастер-класс по созданию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буктрейлера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декабрь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Презентация опыта работы «Театр начинается с библиотеки»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март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профилизации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обучения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Диалоговая площадка «Навыки XXI века: новая реальность в образовании»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Г1, Г4-4, СШ №№ 2, 6-3, 16, 19, 25 - 2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Семинар «Развитие функциональной грамотности в условиях профильного обучения»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Л1,СШ № 33, 35, 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педагогов, работающих с детьми с особыми образовательными потребностями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Проблемный семинар: «Организационно-управленческие условия научно-методического сопровождения педагогов, работающих с детьми с особыми образовательными потребностями»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Л1, 25, 35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Семинар-практикум: «Механизмы и критерии эффективного включения ребёнка с ООП в образовательный процесс на разных уровнях образования»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СШ №№ 6, 13, 19-2, 25-4, 28, 33, 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стол: «Система оценки качества образования обучающихся с ОВЗ. Динамика учебных достижений обучающихся, как фактор успешности освоения АООП»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СШ  №№ 2, 6, 16, 17, 25-2, 29, 35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Творческий конкурс для детей с ограниченными возможностями здоровья «Весенняя капель»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март-апрель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Представлено работ – 23 (СШ №№ 1, 2, 3-2, 5, 6-2, 10, 12, 17, 21, 26, 31, 35, 37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Информационное, методическое сопровождение деятельности педагогов по выявлению, сопровождению и развитию одаренных и высокомотивированных детей и подростков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Заседания творческих групп по разработке заданий школьного этапа всероссийской олимпиады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сентябрь-октябрь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Дискуссионная площадка: «Работа с одаренными детьми как один из механизмов управления качеством образования»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Л1, Г1, Г4-2, СШ №№ 5, 6-2, 7, 8, 12, 13, 24, 25, 29, 35, 36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Круглый стол: «Роль педагога в формировании одаренности у детей в условиях внедрения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профстандарта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«Педагог»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r>
                        <a:rPr lang="ru-RU" sz="1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Л1, Г4 – 2, СШ №№ 2, 6, 7, 8, 12, 17, 25, 28, 35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27" marR="3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5544616" cy="2475706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национального проекта РФ «Образование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глобальной конкурентоспособности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российского образования,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вхождение РФ в число 10 ведущих стран мира по качеству общего образования.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традиций.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779912" y="3861048"/>
            <a:ext cx="4752528" cy="2376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sz="1600" b="1" dirty="0" smtClean="0"/>
          </a:p>
          <a:p>
            <a:pPr algn="l"/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Oдним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вeдyщиx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пpиopитeтoв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нa</a:t>
            </a:r>
            <a:r>
              <a:rPr lang="sk-SK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иoнaльнoй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oбpaзoвaтeльнoй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пoлитики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являeтcя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coздaниe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oбщepoccийcкoй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cиcтeмы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eнки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кaчecтвa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oбpa</a:t>
            </a:r>
            <a:r>
              <a:rPr lang="sk-SK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вaния</a:t>
            </a: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(OCOKO).</a:t>
            </a:r>
          </a:p>
          <a:p>
            <a:pPr algn="l"/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Цeль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coвepшeнcтвoвaния</a:t>
            </a:r>
            <a:r>
              <a:rPr lang="ru-RU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cиcтeмы</a:t>
            </a:r>
            <a:r>
              <a:rPr lang="ru-RU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yпpaвлeния</a:t>
            </a:r>
            <a:r>
              <a:rPr lang="ru-RU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кaчecтвoм</a:t>
            </a:r>
            <a:r>
              <a:rPr lang="ru-RU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oбpaзoвaния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Poccии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тaкжe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oбecпeчeния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вcex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yчacтникoв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oбpaзoвaтeльнoro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пpоцecca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oбщecтвa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цeлoм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oбьeктивнoй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инфopмaциeй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cocтoянии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cиcтeмы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oбpaзoвaния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нa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paзличныx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ypoвняx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тeндeн̶ияx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paзвития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b="1" dirty="0" smtClean="0"/>
          </a:p>
          <a:p>
            <a:endParaRPr lang="ru-RU" sz="1600" b="1" dirty="0"/>
          </a:p>
          <a:p>
            <a:endParaRPr lang="ru-RU" sz="1600" b="1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Мероприятия, направленные на развитие профессионального мастерства педагогических и руководящих работников в контексте  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приоритетного национального проекта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397000"/>
          <a:ext cx="7920880" cy="5418202"/>
        </p:xfrm>
        <a:graphic>
          <a:graphicData uri="http://schemas.openxmlformats.org/drawingml/2006/table">
            <a:tbl>
              <a:tblPr/>
              <a:tblGrid>
                <a:gridCol w="3758095"/>
                <a:gridCol w="879951"/>
                <a:gridCol w="3282834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«Учитель будущего»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национальной системы профессионального роста педагогических работников,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системы профессиональных конкурсов в целях предоставления гражданам возможностей для профессионального и карьерного роста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Круглый стол «Функциональная грамотность учителя – основа формирования функциональной грамотности обучающихся»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СШ № 6, 13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Круглый стол «Внедрение профессионального стандарта «Педагог» - новый шаг к качеству образования»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Г1, СШ №№ 2,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- 3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16, 28, 36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Семинар «Развитие профессиональных компетенций педагогов в условиях формирования современной цифровой образовательной среды»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Л1 - 2,  Г1, Г4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СШ №№ 2, 5, 16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конкурсов профессионального мастерства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Методическая выставка «Инновационные технологии в моей деятельности»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октябрь-март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Представлено работ  – 11,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Л1- 2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Г1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- 1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Г4 – 1, СШ № № 19,21 – 2, 27, 28, 29, 39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Приняли участие – 16 человек.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Заочный конкурс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видеоуроков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«Лучший современный урок»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октябрь-апрель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Приняли участие – 18 человек  (СШ №№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2 - 1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5 - 2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12 - 1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17- 2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21 - 1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25 - 4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32 - 1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37- 1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40 - 5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Третьи городские педагогические чтения: «Развиваем традиции, создаем новое»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октябрь – май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Конкурс для педагогов работающих с детьми с ОВЗ "Лучшая инклюзивная практика в образовательном процессе"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Ноябрь-апрель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Приняли участие – 3 (СШ №№ 3, 6, 17)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Конкурс творческих проектов по технологии, ИЗО «Калейдоскоп педагогических идей»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март-май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Приняли участие – 4 (СШ №№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9, 17, 31)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Конкурс «Учитель года – 2021»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январь-март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системы наставничества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Школа молодого учителя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четвертый понедельник каждого месяца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44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052736"/>
          <a:ext cx="7920880" cy="288032"/>
        </p:xfrm>
        <a:graphic>
          <a:graphicData uri="http://schemas.openxmlformats.org/drawingml/2006/table">
            <a:tbl>
              <a:tblPr/>
              <a:tblGrid>
                <a:gridCol w="3744416"/>
                <a:gridCol w="864096"/>
                <a:gridCol w="331236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Участие педагогов в конкурсах профессионального мастерства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3744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Городская методическая выставка </a:t>
            </a:r>
            <a:endParaRPr lang="ru-RU" sz="1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Инновационные технологии  в моей деятельности</a:t>
            </a:r>
            <a:r>
              <a:rPr lang="ru-RU" sz="11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sz="1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700808"/>
          <a:ext cx="3891723" cy="4554108"/>
        </p:xfrm>
        <a:graphic>
          <a:graphicData uri="http://schemas.openxmlformats.org/drawingml/2006/table">
            <a:tbl>
              <a:tblPr/>
              <a:tblGrid>
                <a:gridCol w="137566"/>
                <a:gridCol w="1655085"/>
                <a:gridCol w="1092880"/>
                <a:gridCol w="334753"/>
                <a:gridCol w="671439"/>
              </a:tblGrid>
              <a:tr h="346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7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Фамилия, имя, отчество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результат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Место/статус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4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Авторские методические пособия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Лукашева Анна Валерьевна, Лемчужникова Галина Владимировна, Копылова Анна Александровна, Костылева Анастасия Игоревна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27 им. Э.А. 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Хиля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"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/победитель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Бронникова Марина Геннадьевна, Пряхина Наталья Владимировна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"Гимназия № 1 им. Н.М. Пржевальского"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/призер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3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Юшкова Елена Анатольевна, Айриян Инна Михайловна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19 им. Героя России Панова"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36,8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/призер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Павлова Ирина Александровна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«СШ № 21 им. Н.И.  Рыленкова»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Астафьева Елена Виктровна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"Гимназия № 4"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Драгун Елена Александровна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21 им. Н.И. Рыленкова"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4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Кошенко Ольга Васильевна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"СШ № 39"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28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ru-RU" sz="70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85725" algn="l"/>
                        </a:tabLst>
                      </a:pPr>
                      <a:r>
                        <a:rPr lang="ru-RU" sz="7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Герасимова Нина Александровна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«СШ № 28»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12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4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Авторские электронные образовательные ресурсы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4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latin typeface="Times New Roman"/>
                          <a:ea typeface="Calibri"/>
                          <a:cs typeface="Times New Roman"/>
                        </a:rPr>
                        <a:t>Стальнова Татьяна Викторовна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МБОУ "СШ № 29"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96,8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/победитель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smtClean="0">
                          <a:latin typeface="Times New Roman"/>
                          <a:ea typeface="Calibri"/>
                          <a:cs typeface="Times New Roman"/>
                        </a:rPr>
                        <a:t>Песчаницкая Светлана Изяславовна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МБОУ "Лицей № 1 им. академика Б.Н. Петрова"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72,4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/призер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7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Calibri"/>
                          <a:cs typeface="Times New Roman"/>
                        </a:rPr>
                        <a:t>Ермолаева Ольга Анатольевна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МБОУ "Лицей № 1 им. академика Б.Н. Петрова"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860032" y="855367"/>
            <a:ext cx="39604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Городской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методических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разработок для педагогов, работающих с детьми с ООП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«Лучшая инклюзивная практика в образовательном процессе»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44008" y="1661943"/>
          <a:ext cx="4176464" cy="4503362"/>
        </p:xfrm>
        <a:graphic>
          <a:graphicData uri="http://schemas.openxmlformats.org/drawingml/2006/table">
            <a:tbl>
              <a:tblPr/>
              <a:tblGrid>
                <a:gridCol w="278980"/>
                <a:gridCol w="1213734"/>
                <a:gridCol w="892244"/>
                <a:gridCol w="947134"/>
                <a:gridCol w="844372"/>
              </a:tblGrid>
              <a:tr h="681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Ф.И.О. автора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Название методической разработки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Статус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Масальцева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Л. В.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«СШ № 3»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Адаптированная образовательная программа по физической культуре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Ларионова И. 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«СШ № 6»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Школа будущего первоклассника как основа преемственности образовательных организаций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Горенкова О. Г.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МБОУ «СШ № 17 им. Героя Российской Федерации А.Б. Буханова»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Учебно-игровой комплект «Буквознайка»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56" marR="65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Участие педагогов в конкурсах профессионального мастерства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764704"/>
            <a:ext cx="720080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Конкурса профессионального мастерства </a:t>
            </a:r>
            <a:r>
              <a:rPr lang="ru-RU" b="1" dirty="0" smtClean="0">
                <a:solidFill>
                  <a:schemeClr val="accent2"/>
                </a:solidFill>
              </a:rPr>
              <a:t>«Учитель года 2021»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1397000"/>
          <a:ext cx="7157712" cy="4657768"/>
        </p:xfrm>
        <a:graphic>
          <a:graphicData uri="http://schemas.openxmlformats.org/drawingml/2006/table">
            <a:tbl>
              <a:tblPr/>
              <a:tblGrid>
                <a:gridCol w="3485304"/>
                <a:gridCol w="2078697"/>
                <a:gridCol w="1593711"/>
              </a:tblGrid>
              <a:tr h="1311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Участник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результат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Рейтинг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Вавдичык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Оксана Васильевна, учитель начальных классов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34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50,8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Ставер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Людмила Станиславовна, учитель истории и обществознания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1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»)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45,2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Киверова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Татьяна Сергеевна, учитель иностранных языков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40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44,5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Дворянчикова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Наталья Сергеевна, учитель французского и английского языков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32 им. С.А.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Лавочкина»)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Миронова Анастасия Стефановна, учитель истории и обществознания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(МБОУ «СШ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12»)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37,8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Саженкова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Наталья Владимировна, учитель начальных классов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18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34,2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Даниленкова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Ирина Сергеевна, учитель начальных классов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40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Щербакова Дарья Рафаиловна, заместитель директора, учитель иностранного языка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(МБОУ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«СШ № 3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751" marR="6751" marT="6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chemeClr val="tx2"/>
                </a:solidFill>
              </a:rPr>
              <a:t>Дорожная </a:t>
            </a:r>
            <a:r>
              <a:rPr lang="ru-RU" sz="1600" b="1" dirty="0">
                <a:solidFill>
                  <a:schemeClr val="tx2"/>
                </a:solidFill>
              </a:rPr>
              <a:t>карта</a:t>
            </a:r>
            <a:r>
              <a:rPr lang="ru-RU" sz="1600" dirty="0">
                <a:solidFill>
                  <a:schemeClr val="tx2"/>
                </a:solidFill>
              </a:rPr>
              <a:t/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по развитию муниципальной системы оценки качества образования муниципальных механизмов управления качеством образования на территории муниципального образования г. </a:t>
            </a:r>
            <a:r>
              <a:rPr lang="ru-RU" sz="1600" b="1" dirty="0" smtClean="0">
                <a:solidFill>
                  <a:schemeClr val="tx2"/>
                </a:solidFill>
              </a:rPr>
              <a:t>Смоленска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/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II</a:t>
            </a:r>
            <a:r>
              <a:rPr lang="ru-RU" sz="1600" b="1" dirty="0">
                <a:solidFill>
                  <a:srgbClr val="C00000"/>
                </a:solidFill>
              </a:rPr>
              <a:t>. МЕХАНИЗМЫ УПРАВЛЕНИЯ КАЧЕСТВОМ ОБРАЗОВАТЕЛЬНОЙ ДЕЯТЕЛЬНОСТИ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268760"/>
          <a:ext cx="7992888" cy="4588478"/>
        </p:xfrm>
        <a:graphic>
          <a:graphicData uri="http://schemas.openxmlformats.org/drawingml/2006/table">
            <a:tbl>
              <a:tblPr/>
              <a:tblGrid>
                <a:gridCol w="504056"/>
                <a:gridCol w="4104456"/>
                <a:gridCol w="3384376"/>
              </a:tblGrid>
              <a:tr h="206383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2.1.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Система объективности процедур оценки качества образования и олимпиад школьников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383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2.1.1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Система объективности процедуры проведения Всероссийской олимпиады школьников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523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69545"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 участие в разработке НПА по вопросам организации и проведения школьного и муниципального этапов всероссийской олимпиады школьников в соответствии с полномочиями управления образования и молодежной политики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559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69545" algn="just">
                        <a:spcAft>
                          <a:spcPts val="6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- проведение совещания с руководителями методических объединений по вопросам обеспечения единого подхода к оцениванию результатов школьного этапа всероссийской олимпиады школьников;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Дистанционно - 9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8152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133350" indent="-50800"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 заседание организационного комитета муниципального этапа всероссийской олимпиады школьников совместно с председателями предметных жюри по вопросам обеспечения единого подхода к оцениванию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Дистанционно - 8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1824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69545"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 анализ результатов школьного и муниципального этапов всероссийской олимпиады школьников;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Проедены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анализы результатов школьного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муниципального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этапов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ВсОШ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 предметам,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общий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- 22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3648">
                <a:tc>
                  <a:txBody>
                    <a:bodyPr/>
                    <a:lstStyle/>
                    <a:p>
                      <a:pPr marL="19431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2.1.2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69545"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Участие и подготовка муниципальных мероприятий (совещания, семинары,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вебинары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информационно–методические дни, дискуссионные площадки, круглые столы и др.)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Проведены: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методическое совещание для заместителей директоров ОО 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олимпиады школьников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как один из элементов оценки образовательных результатов обучающихся»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заседания ГМО «Анализ результатов школьного и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муниципального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этапов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ВсОШ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(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– 8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200" b="1" dirty="0" smtClean="0">
                <a:solidFill>
                  <a:schemeClr val="tx2"/>
                </a:solidFill>
              </a:rPr>
              <a:t>Дорожная </a:t>
            </a:r>
            <a:r>
              <a:rPr lang="ru-RU" sz="1200" b="1" dirty="0">
                <a:solidFill>
                  <a:schemeClr val="tx2"/>
                </a:solidFill>
              </a:rPr>
              <a:t>карта</a:t>
            </a:r>
            <a:r>
              <a:rPr lang="ru-RU" sz="1200" dirty="0">
                <a:solidFill>
                  <a:schemeClr val="tx2"/>
                </a:solidFill>
              </a:rPr>
              <a:t/>
            </a:r>
            <a:br>
              <a:rPr lang="ru-RU" sz="1200" dirty="0">
                <a:solidFill>
                  <a:schemeClr val="tx2"/>
                </a:solidFill>
              </a:rPr>
            </a:br>
            <a:r>
              <a:rPr lang="ru-RU" sz="1200" b="1" dirty="0">
                <a:solidFill>
                  <a:schemeClr val="tx2"/>
                </a:solidFill>
              </a:rPr>
              <a:t>по развитию муниципальной системы оценки качества образования муниципальных механизмов управления качеством образования на территории муниципального образования г. </a:t>
            </a:r>
            <a:r>
              <a:rPr lang="ru-RU" sz="1200" b="1" dirty="0" smtClean="0">
                <a:solidFill>
                  <a:schemeClr val="tx2"/>
                </a:solidFill>
              </a:rPr>
              <a:t>Смоленска</a:t>
            </a:r>
            <a:br>
              <a:rPr lang="ru-RU" sz="1200" b="1" dirty="0" smtClean="0">
                <a:solidFill>
                  <a:schemeClr val="tx2"/>
                </a:solidFill>
              </a:rPr>
            </a:br>
            <a:r>
              <a:rPr lang="ru-RU" sz="1200" b="1" dirty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II</a:t>
            </a:r>
            <a:r>
              <a:rPr lang="ru-RU" sz="1200" b="1" dirty="0">
                <a:solidFill>
                  <a:srgbClr val="C00000"/>
                </a:solidFill>
              </a:rPr>
              <a:t>. МЕХАНИЗМЫ УПРАВЛЕНИЯ КАЧЕСТВОМ ОБРАЗОВАТЕЛЬНОЙ ДЕЯТЕЛЬНОСТИ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124744"/>
          <a:ext cx="8784976" cy="5349658"/>
        </p:xfrm>
        <a:graphic>
          <a:graphicData uri="http://schemas.openxmlformats.org/drawingml/2006/table">
            <a:tbl>
              <a:tblPr/>
              <a:tblGrid>
                <a:gridCol w="439249"/>
                <a:gridCol w="4169263"/>
                <a:gridCol w="4176464"/>
              </a:tblGrid>
              <a:tr h="360040">
                <a:tc>
                  <a:txBody>
                    <a:bodyPr/>
                    <a:lstStyle/>
                    <a:p>
                      <a:pPr marL="193675" indent="-10795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2.1.3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69545" algn="just">
                        <a:spcAft>
                          <a:spcPts val="60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Программы повышения объективности оценки образовательных результатов в образовательных организациях города Смоленска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Проверка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 организована через    размещение их на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Гугол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диске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193675" indent="-10795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2.1.3.1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98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объективности образовательных результатов в рамках конкретной оценочной процедуры в ОО:</a:t>
                      </a:r>
                    </a:p>
                    <a:p>
                      <a:pPr marL="90170" marR="133350" algn="just">
                        <a:lnSpc>
                          <a:spcPct val="98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обеспечение общественного наблюдения на процедурах оценки качества образования (ВПР, ОГЭ, ГВЭ-9) с соблюдением требований к общественным наблюдателям,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Сотрудники МО -члены 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ГЭК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общественные наблюдатели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ВПР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(приказы управления образования и молодежной политики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Адинистрации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города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Смоленска)</a:t>
                      </a:r>
                    </a:p>
                    <a:p>
                      <a:pPr marL="0" indent="85725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 управления образования и молодежной политики Администрации города Смоленска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01.03.2021 № 67 « О назначении ответственных независимых наблюдателей за проведением ВПР в общеобразовательных организациях города Смоленска в 2021 году»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886">
                <a:tc>
                  <a:txBody>
                    <a:bodyPr/>
                    <a:lstStyle/>
                    <a:p>
                      <a:pPr marL="193675" indent="-10795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2.1.3.2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98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Выявление ОО с необъективными результатами и профилактическая работа с выявленными ОО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 ВПР,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9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Муниципальная перепроверка работ обучающихся  ВПР (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 управления образования и молодежной политики Администрации города Смоленска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01.03.2021 № 67 « О назначении ответственных независимых наблюдателей за проведением ВПР в общеобразовательных организациях города Смоленска в 2021 году»)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endParaRPr lang="ru-RU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19431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000" b="0" i="0" u="none" strike="noStrike" spc="0" dirty="0">
                        <a:solidFill>
                          <a:srgbClr val="000000"/>
                        </a:solidFill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Профилактическая работа с выявленными ОО:</a:t>
                      </a:r>
                    </a:p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анализ признаков необъективности,</a:t>
                      </a:r>
                    </a:p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разработка комплекса мер по устранению причин необъективности.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just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Подготовлены методические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а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нализу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признаков необъективности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85725" algn="just">
                        <a:lnSpc>
                          <a:spcPct val="100000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Разработаны методические рекомендации, план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мероприятий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профилактике необъективности, комплекса мер по устранению причин необъективности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985">
                <a:tc>
                  <a:txBody>
                    <a:bodyPr/>
                    <a:lstStyle/>
                    <a:p>
                      <a:pPr marL="19431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</a:t>
                      </a:r>
                      <a:endParaRPr lang="ru-RU" sz="1000" b="0" i="0" u="none" strike="noStrike" spc="0" dirty="0">
                        <a:solidFill>
                          <a:srgbClr val="000000"/>
                        </a:solidFill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Формирование у участников образовательных отношений позитивного отношения к объективной оценке образовательных результатов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just"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консультаций, подготовка методических рекомендаций,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образовательными организациями разработаны планы по повышению объективности оценки образовательных результатов 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4673">
                <a:tc>
                  <a:txBody>
                    <a:bodyPr/>
                    <a:lstStyle/>
                    <a:p>
                      <a:pPr marL="19431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000" b="0" i="0" u="none" strike="noStrike" spc="0">
                        <a:solidFill>
                          <a:srgbClr val="000000"/>
                        </a:solidFill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98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проведение учителями аналитической экспертной работы с результатами оценочных процедур в рамках методических объединений.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9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рамках городских методических объединений проанализированы результаты необъективных результатов ВПР, даны методические рекомендации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2"/>
                </a:solidFill>
              </a:rPr>
              <a:t>I.	МЕХАНИЗМЫ УПРАВЛЕНИЯ КАЧЕСТВОМ ОБРАЗОВАТЕЛЬНЫХ РЕЗУЛЬТАТОВ</a:t>
            </a:r>
            <a:r>
              <a:rPr lang="ru-RU" sz="1400" dirty="0">
                <a:solidFill>
                  <a:schemeClr val="tx2"/>
                </a:solidFill>
              </a:rPr>
              <a:t/>
            </a:r>
            <a:br>
              <a:rPr lang="ru-RU" sz="1400" dirty="0">
                <a:solidFill>
                  <a:schemeClr val="tx2"/>
                </a:solidFill>
              </a:rPr>
            </a:br>
            <a:endParaRPr lang="ru-RU" sz="1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692695"/>
          <a:ext cx="7920879" cy="5890956"/>
        </p:xfrm>
        <a:graphic>
          <a:graphicData uri="http://schemas.openxmlformats.org/drawingml/2006/table">
            <a:tbl>
              <a:tblPr/>
              <a:tblGrid>
                <a:gridCol w="910504"/>
                <a:gridCol w="2615187"/>
                <a:gridCol w="4395188"/>
              </a:tblGrid>
              <a:tr h="171331">
                <a:tc>
                  <a:txBody>
                    <a:bodyPr/>
                    <a:lstStyle/>
                    <a:p>
                      <a:pPr marL="90170" marR="107950" algn="just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 marR="133350" algn="just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libri"/>
                        </a:rPr>
                        <a:t>Система оценки качества подготовки обучающихся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60">
                <a:tc>
                  <a:txBody>
                    <a:bodyPr/>
                    <a:lstStyle/>
                    <a:p>
                      <a:pPr marL="90170" marR="107950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1.1.1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Мониторинг качества обучения - уровень образовательной подготовки обучающихся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54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1.1.1.1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Участие в федеральных процедурах и международных исследованиях по оценке качества подготовки обучающихся (предметных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результатов):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964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1.1.1.2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Участие в региональных процедурах по оценке качества подготовки обучающихся (предметных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результатов)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Приказы управления образования и молодежной политики Администрации города Смоленска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3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1.1.2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</a:rPr>
                        <a:t>Анализ результатов проведенных оценочных процедур</a:t>
                      </a:r>
                      <a:endParaRPr lang="ru-RU" sz="1000" b="1" dirty="0"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33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1.1.2.1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Анализ проведения федеральных оценочных процедур и международных исследований: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5223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  анализ </a:t>
                      </a:r>
                      <a:r>
                        <a:rPr lang="ru-RU" sz="10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результатов 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ВПР по предметам;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ВПР в сентябре-октябре 2020 г. являлись обучающиеся 5 -11 классов всех общеобразовательных учреждений города Смоленска, реализующих программы начального общего и основного общего образования (далее – ОО). Перечень учебных предметов соответствовал учебным предметам по программам 2019/2020 учебного года: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классы – русский язык, математика, окружающий мир (за уровень начального общего образования 2019/2020 учебного года);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классы – русский язык, математика, история, биология (за 5 класс 2019/2020 учебного года);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классы – русский язык, математика, история, биология, география, обществознание (за 6 класс 2019/2020 учебного года);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классы – русский язык, математика, история, биология, география, обществознание, физика, английский язык, немецкий язык, французский язык (за 7 класс 2019/2020 учебного года);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классы – русский язык, математика, история, биология, география, обществознание, физика, химия (за 8 класс 2019/2020 учебного года).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	11 класс -  английский язык, биология, история, немецкий язык, физика, французский язык, химия.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- 38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172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36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-анализ результатов ГИА-9 и ГИА-11, в том числе ГВЭ, в образовательных организациях (далее - ОО) г. Смоленска;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Анализ результатов ЕГЭ по русскому языку, литературе, математике, физике, астрономии, информатике, биологии, химии, географии, истории, обществознанию, иностранным языкам.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- 12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172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3652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 анализ результатов ГИА в ОО с низкими образовательными результатами ГИА;</a:t>
                      </a:r>
                      <a:endParaRPr lang="ru-RU" sz="1000">
                        <a:latin typeface="Calibri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Анализ результатов ЕГЭ по русскому языку, литературе, математике, физике, астрономии, информатике, биологии, химии, географии, истории, обществознанию, иностранным языкам.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6360" marR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- 12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I.	МЕХАНИЗМЫ УПРАВЛЕНИЯ КАЧЕСТВОМ ОБРАЗОВАТЕЛЬНЫХ РЕЗУЛЬТАТОВ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548679"/>
          <a:ext cx="8568952" cy="6092821"/>
        </p:xfrm>
        <a:graphic>
          <a:graphicData uri="http://schemas.openxmlformats.org/drawingml/2006/table">
            <a:tbl>
              <a:tblPr/>
              <a:tblGrid>
                <a:gridCol w="606652"/>
                <a:gridCol w="2881594"/>
                <a:gridCol w="5080706"/>
              </a:tblGrid>
              <a:tr h="215203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1.1.2.2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Анализ проведения мониторингов в ОО г. Смоленска в рамках региональных оценочных процедур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210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 анализ результатов тренировочных тестирований в 9, 11 классах;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748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630" marR="169545" indent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 определение уровня подготовки обучающихся ОО г. Смоленска по результатам выполнения региональной диагностической работы по оценке </a:t>
                      </a:r>
                      <a:r>
                        <a:rPr lang="ru-RU" sz="10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метапредметных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результатов обучающихся 4-х, 9-х классов;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169545" indent="8636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Анализ результатов 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региональной диагностической работы по оценке </a:t>
                      </a:r>
                      <a:r>
                        <a:rPr lang="ru-RU" sz="10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метапредметных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результатов обучающихся 4-х, 9-х классов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630" marR="169545" indent="8636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000" b="0" i="0" u="none" strike="noStrike" spc="0" dirty="0" smtClean="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87630" marR="169545" indent="8636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 smtClean="0">
                          <a:solidFill>
                            <a:srgbClr val="C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Всего </a:t>
                      </a:r>
                      <a:r>
                        <a:rPr lang="ru-RU" sz="1200" b="1" i="0" u="none" strike="noStrike" spc="0" dirty="0">
                          <a:solidFill>
                            <a:srgbClr val="C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- 2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8249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630" marR="169545" indent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определение уровня подготовки обучающихся ОО г. Смоленска по результатам выполнения 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региональной диагностической работы по математике в 9,10,11 классах;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Анализ результатов диагностических работ в 10-х классах по русскому языку,  математике, обществознанию.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6360" marR="13652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- 3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64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630" marR="169545" indent="8636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0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3652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Анализ результатов региональных диагностических работ в 9-11 классах по русскому языку, математике.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6360" marR="13652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- 4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950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630" marR="169545" indent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- определение уровня подготовки обучающихся ОО г. Смоленска в рамках региональной оценки по модели PISA.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947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Calibri"/>
                          <a:cs typeface="Times New Roman"/>
                        </a:rPr>
                        <a:t>1.1.3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Меры, направленные на повышение качества преподавания учебных дисциплин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299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1.1.3.1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Мониторинг статистических данных по кадрам и контингенту обучающихся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Созданы базы </a:t>
                      </a: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данных по </a:t>
                      </a:r>
                      <a:r>
                        <a:rPr lang="ru-RU" sz="10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кадрам </a:t>
                      </a:r>
                      <a:r>
                        <a:rPr lang="ru-RU" sz="1000" b="0" i="0" u="none" strike="noStrike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0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(учителя предметники)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22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1.1.3.2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Увеличение количества классов с углубленным изучением предметов, профильных классов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Созданы базы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данных по классам с углубленным изучением предметов, профильных классов по ОО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4974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1.1.3.4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Функционирование городских творческих и проблемных групп учителей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Работа городских проблемных групп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учителей - предметников «Методические особенности подготовки обучающихся к ГИА» (математика, физика, химия,  биология, география, история,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обществознание) - </a:t>
                      </a:r>
                      <a:r>
                        <a:rPr lang="ru-RU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– 7,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ГПГ «Мониторинг как средство управления качеством образовательных результатов»;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ГПГ «Особенности преподавания курса истории в основной школе в условиях реализации линейной концепции обучения»;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ГТГ «Проектирование образовательной среды в современной начальной школе»;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ГТГ «По ступеням финансовой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грамотности»</a:t>
                      </a:r>
                      <a:r>
                        <a:rPr lang="ru-RU" sz="10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 –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="1" u="sng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- 11</a:t>
                      </a:r>
                      <a:endParaRPr lang="ru-RU" sz="1000" b="1" u="sng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I.	МЕХАНИЗМЫ УПРАВЛЕНИЯ КАЧЕСТВОМ ОБРАЗОВАТЕЛЬНЫХ РЕЗУЛЬТАТОВ</a:t>
            </a:r>
            <a:r>
              <a:rPr lang="ru-RU" sz="1600" dirty="0" smtClean="0">
                <a:solidFill>
                  <a:schemeClr val="tx2"/>
                </a:solidFill>
              </a:rPr>
              <a:t/>
            </a:r>
            <a:br>
              <a:rPr lang="ru-RU" sz="1600" dirty="0" smtClean="0">
                <a:solidFill>
                  <a:schemeClr val="tx2"/>
                </a:solidFill>
              </a:rPr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764703"/>
          <a:ext cx="8352928" cy="6032690"/>
        </p:xfrm>
        <a:graphic>
          <a:graphicData uri="http://schemas.openxmlformats.org/drawingml/2006/table">
            <a:tbl>
              <a:tblPr/>
              <a:tblGrid>
                <a:gridCol w="648072"/>
                <a:gridCol w="3077345"/>
                <a:gridCol w="4627511"/>
              </a:tblGrid>
              <a:tr h="504057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 работы со школами с низкими результатами обучения и/или школами, функционирующими в неблагоприятных социальных условиях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946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1.2.1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Выявление школ с низкими образовательными результатами на основе региональных показателей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Приказ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управления образования и молодежной политики Администрации города Смоленска от 04.12.2020 № 313 «Об организации сопровождения </a:t>
                      </a: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образовательных организаций города Смоленска с низкими результатами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бучения в 2020 – 2021 учебном году».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47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1.2.2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мониторинга состояния школ с низкими образовательными результатами, в том числе состояния качества образования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Приказ управления образования и молодежной политики Администрации города Смоленска от 30.12.2020 № 352 «Об утверждении Комплекса мер по работе с общеобразовательными учреждениями города Смоленска с низкими результатами обучения».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47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1.2.3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95"/>
                        </a:lnSpc>
                        <a:spcAft>
                          <a:spcPts val="90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Разработка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Плана мероприятий по сопровождению </a:t>
                      </a: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образовательных организаций </a:t>
                      </a:r>
                    </a:p>
                    <a:p>
                      <a:pPr algn="just">
                        <a:lnSpc>
                          <a:spcPts val="1395"/>
                        </a:lnSpc>
                        <a:spcAft>
                          <a:spcPts val="90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г.Смоленска с низкими результатами обучения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Дорожная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карта» муниципального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«Образовательный центр поддержки и развития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муниципальной системы образования» (2020- 2021 г.г.) на базе МБУ ДО «ЦДО» города Смоленска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65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1.2.4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95"/>
                        </a:lnSpc>
                        <a:spcAft>
                          <a:spcPts val="900"/>
                        </a:spcAft>
                        <a:tabLst>
                          <a:tab pos="450215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Реализация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Плана мероприятий по сопровождению  образовательных организаций г. Смоленска с низкими результатами обучения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Отчет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 мероприятиях по повышению качества образования в  школах с низкими результатами обучения за первое полугодие 2020-2021 учебного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(письмо от 25.01.2021 № 69 «Отчет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реализации плана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мероприятий за первое полугодие 2020-2021 учебного года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сопровождению общеобразовательных учреждений города Смоленска с низкими результатами обучения» на 73 листах). Направлено в управление образование и молодежной политики Администрации города Смоленска.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081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1.2.5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анализа результатов мониторинга состояния школ с низкими образовательными результатами, в том числе состояния качества образования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Отчет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 мероприятиях по повышению качества образования в  школах с низкими результатами обучения за первое полугодие 2020-2021 учебного года</a:t>
                      </a:r>
                    </a:p>
                    <a:p>
                      <a:pPr marR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(письмо от 25.01.2021 № 69 «Отчет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реализации плана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мероприятий за первое полугодие 2020-2021 учебного года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сопровождению общеобразовательных учреждений города Смоленска с низкими результатами обучения» на 73 листах). Направлено в управление образование и молодежной политики Администрации города Смоленска.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47">
                <a:tc>
                  <a:txBody>
                    <a:bodyPr/>
                    <a:lstStyle/>
                    <a:p>
                      <a:pPr marL="90170"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1.2.7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3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методических материалов для школ с низкими результатами обучения и школ, работающих в неблагоприятных социальных условиях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1333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207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I.	МЕХАНИЗМЫ УПРАВЛЕНИЯ КАЧЕСТВОМ ОБРАЗОВАТЕЛЬНЫХ РЕЗУЛЬТАТОВ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04656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dirty="0" smtClean="0"/>
          </a:p>
          <a:p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Система работы со школами с низкими результатами обучения и/или школами, функционирующими в неблагоприятных социальных условиях </a:t>
            </a:r>
            <a:endParaRPr lang="ru-RU" sz="4300" dirty="0" smtClean="0"/>
          </a:p>
          <a:p>
            <a:endParaRPr lang="ru-RU" dirty="0" smtClean="0"/>
          </a:p>
          <a:p>
            <a:pPr lvl="0"/>
            <a:r>
              <a:rPr lang="ru-RU" sz="5600" b="1" dirty="0" smtClean="0">
                <a:solidFill>
                  <a:schemeClr val="tx2"/>
                </a:solidFill>
              </a:rPr>
              <a:t>Проведено</a:t>
            </a:r>
            <a:r>
              <a:rPr lang="ru-RU" sz="5600" b="1" dirty="0">
                <a:solidFill>
                  <a:schemeClr val="tx2"/>
                </a:solidFill>
              </a:rPr>
              <a:t>:</a:t>
            </a:r>
            <a:r>
              <a:rPr lang="ru-RU" sz="5600" dirty="0"/>
              <a:t> </a:t>
            </a:r>
          </a:p>
          <a:p>
            <a:pPr>
              <a:buNone/>
            </a:pPr>
            <a:r>
              <a:rPr lang="ru-RU" sz="4800" dirty="0"/>
              <a:t>- </a:t>
            </a:r>
            <a:r>
              <a:rPr lang="ru-RU" sz="4800" b="1" dirty="0"/>
              <a:t>Консультации и формирование пакета документов для ОУ по </a:t>
            </a:r>
            <a:r>
              <a:rPr lang="ru-RU" sz="4800" b="1" dirty="0" smtClean="0"/>
              <a:t>вопросам </a:t>
            </a:r>
            <a:r>
              <a:rPr lang="ru-RU" sz="4800" dirty="0" smtClean="0"/>
              <a:t>(</a:t>
            </a:r>
            <a:r>
              <a:rPr lang="ru-RU" sz="4800" b="1" dirty="0" smtClean="0"/>
              <a:t>13.10.2020): </a:t>
            </a:r>
            <a:endParaRPr lang="ru-RU" sz="4800" b="1" dirty="0"/>
          </a:p>
          <a:p>
            <a:r>
              <a:rPr lang="ru-RU" sz="4800" dirty="0"/>
              <a:t>1. Нормативно-правовое и учебно-методическое обеспечение в ШНРО; </a:t>
            </a:r>
          </a:p>
          <a:p>
            <a:r>
              <a:rPr lang="ru-RU" sz="4800" dirty="0"/>
              <a:t>2. Требования к написанию программы повышения качества образования в </a:t>
            </a:r>
            <a:r>
              <a:rPr lang="ru-RU" sz="4800" dirty="0" smtClean="0"/>
              <a:t>ШНРО</a:t>
            </a:r>
            <a:endParaRPr lang="ru-RU" sz="4800" dirty="0"/>
          </a:p>
          <a:p>
            <a:pPr marL="85725" indent="-85725">
              <a:buNone/>
            </a:pPr>
            <a:r>
              <a:rPr lang="ru-RU" sz="4800" dirty="0"/>
              <a:t>- </a:t>
            </a:r>
            <a:r>
              <a:rPr lang="ru-RU" sz="4800" b="1" dirty="0"/>
              <a:t>Заседание ГМО учителей математики, физики, информатики «Школьное методическое объединение как механизм управления качеством физико-математического образования» (14.10.2020).</a:t>
            </a:r>
          </a:p>
          <a:p>
            <a:pPr marL="85725" indent="-85725">
              <a:buNone/>
            </a:pPr>
            <a:r>
              <a:rPr lang="ru-RU" sz="4800" dirty="0"/>
              <a:t>- </a:t>
            </a:r>
            <a:r>
              <a:rPr lang="ru-RU" sz="4800" b="1" dirty="0"/>
              <a:t>Инструктивно-методическое совещание: «Муниципальный образовательный центр поддержки и развития муниципальной системы образования как ресурс повышения качества образования в школах с низкими образовательными результатами» (для директоров и заместителей директоров общеобразовательных учреждений города Смоленска) (28.10.2020).</a:t>
            </a:r>
          </a:p>
          <a:p>
            <a:pPr marL="85725" indent="-85725">
              <a:buNone/>
            </a:pPr>
            <a:r>
              <a:rPr lang="ru-RU" sz="4800" b="1" dirty="0"/>
              <a:t>- Методическое совещание: «Повышение профессиональных компетенций учителя как механизм управления качеством образования» (19.11.2020) (для заместителей директоров общеобразовательных учреждений города Смоленска).</a:t>
            </a:r>
          </a:p>
          <a:p>
            <a:pPr lvl="0">
              <a:buNone/>
            </a:pPr>
            <a:r>
              <a:rPr lang="ru-RU" sz="4800" b="1" dirty="0"/>
              <a:t>- Участие в собеседовании СОИРО и ШНРО «Причины, послужившие попаданию ОУ в перечень ШНРО» (13.10.2020).</a:t>
            </a:r>
          </a:p>
          <a:p>
            <a:pPr marL="85725" lvl="0" indent="-85725">
              <a:buNone/>
            </a:pPr>
            <a:r>
              <a:rPr lang="ru-RU" sz="4800" b="1" dirty="0" smtClean="0"/>
              <a:t>- Проблемный </a:t>
            </a:r>
            <a:r>
              <a:rPr lang="ru-RU" sz="4800" b="1" dirty="0"/>
              <a:t>семинар «Организация содержания образования в контексте развития функциональной грамотности школьников на всех уровнях обучения как приоритетной задачи ФГОС» (октябрь);</a:t>
            </a:r>
          </a:p>
          <a:p>
            <a:pPr lvl="0">
              <a:buNone/>
            </a:pPr>
            <a:r>
              <a:rPr lang="ru-RU" sz="4800" b="1" dirty="0" smtClean="0"/>
              <a:t>- Практический </a:t>
            </a:r>
            <a:r>
              <a:rPr lang="ru-RU" sz="4800" b="1" dirty="0"/>
              <a:t>семинар «Технология формирования и оценивания функциональной грамотности» (декабрь);</a:t>
            </a:r>
          </a:p>
          <a:p>
            <a:pPr marL="85725" lvl="0" indent="-85725">
              <a:buNone/>
            </a:pPr>
            <a:r>
              <a:rPr lang="ru-RU" sz="4800" b="1" dirty="0" smtClean="0"/>
              <a:t>- </a:t>
            </a:r>
            <a:r>
              <a:rPr lang="ru-RU" sz="4800" b="1" dirty="0" err="1" smtClean="0"/>
              <a:t>Вебинар</a:t>
            </a:r>
            <a:r>
              <a:rPr lang="ru-RU" sz="4800" b="1" dirty="0" smtClean="0"/>
              <a:t> </a:t>
            </a:r>
            <a:r>
              <a:rPr lang="ru-RU" sz="4800" b="1" dirty="0"/>
              <a:t>«Опыт успешного освоения ФГОС: проблемы и их решения» (преемственность дошкольного и </a:t>
            </a:r>
            <a:r>
              <a:rPr lang="ru-RU" sz="4800" b="1" dirty="0" smtClean="0"/>
              <a:t>начального образования </a:t>
            </a:r>
            <a:r>
              <a:rPr lang="ru-RU" sz="4800" b="1" dirty="0"/>
              <a:t>в условиях реализации ФГОС НОО и ФГОС ДО) (декабрь);</a:t>
            </a:r>
          </a:p>
          <a:p>
            <a:pPr lvl="0">
              <a:buNone/>
            </a:pPr>
            <a:r>
              <a:rPr lang="ru-RU" sz="4800" dirty="0" smtClean="0"/>
              <a:t>- </a:t>
            </a:r>
            <a:r>
              <a:rPr lang="ru-RU" sz="4800" b="1" dirty="0" smtClean="0"/>
              <a:t>Практический </a:t>
            </a:r>
            <a:r>
              <a:rPr lang="ru-RU" sz="4800" b="1" dirty="0"/>
              <a:t>семинар «Технология формирования и оценивания функциональной грамотности» (декабрь);</a:t>
            </a:r>
          </a:p>
          <a:p>
            <a:pPr marL="85725" lvl="0" indent="-85725">
              <a:buNone/>
            </a:pPr>
            <a:r>
              <a:rPr lang="ru-RU" sz="4800" b="1" dirty="0" smtClean="0"/>
              <a:t>- Круглый </a:t>
            </a:r>
            <a:r>
              <a:rPr lang="ru-RU" sz="4800" b="1" dirty="0"/>
              <a:t>стол «Робототехника как средство развития у обучающихся способностей к научной и творческой деятельности» (декабрь)</a:t>
            </a:r>
          </a:p>
          <a:p>
            <a:pPr lvl="0">
              <a:buNone/>
            </a:pPr>
            <a:r>
              <a:rPr lang="ru-RU" sz="4800" b="1" dirty="0" smtClean="0"/>
              <a:t>- Диалоговая </a:t>
            </a:r>
            <a:r>
              <a:rPr lang="ru-RU" sz="4800" b="1" dirty="0"/>
              <a:t>площадка «Навыки XXI века: новая реальность в образовании» (январь);</a:t>
            </a:r>
          </a:p>
          <a:p>
            <a:pPr lvl="0">
              <a:buNone/>
            </a:pPr>
            <a:r>
              <a:rPr lang="ru-RU" sz="4800" b="1" dirty="0" smtClean="0"/>
              <a:t>- Методическое </a:t>
            </a:r>
            <a:r>
              <a:rPr lang="ru-RU" sz="4800" b="1" dirty="0"/>
              <a:t>совещание «Мониторинговые исследования как средство повышения качества образования» (январь);</a:t>
            </a:r>
          </a:p>
          <a:p>
            <a:pPr marL="85725" lvl="0" indent="-85725">
              <a:buNone/>
            </a:pPr>
            <a:r>
              <a:rPr lang="ru-RU" sz="4800" b="1" dirty="0" smtClean="0"/>
              <a:t>- Методическое </a:t>
            </a:r>
            <a:r>
              <a:rPr lang="ru-RU" sz="4800" b="1" dirty="0"/>
              <a:t>совещание «Оценка функциональной грамотности школьников – ключ к качественному результату на ГИА» (январь);</a:t>
            </a:r>
          </a:p>
          <a:p>
            <a:pPr lvl="0">
              <a:buNone/>
            </a:pPr>
            <a:r>
              <a:rPr lang="ru-RU" sz="4800" b="1" dirty="0" smtClean="0"/>
              <a:t>- Семинар </a:t>
            </a:r>
            <a:r>
              <a:rPr lang="ru-RU" sz="4800" b="1" dirty="0"/>
              <a:t>«Развитие функциональной грамотности в условиях профильного обучения» (февраль);</a:t>
            </a:r>
          </a:p>
          <a:p>
            <a:pPr lvl="0">
              <a:buNone/>
            </a:pPr>
            <a:r>
              <a:rPr lang="ru-RU" sz="4800" b="1" dirty="0" smtClean="0"/>
              <a:t>- Круглый </a:t>
            </a:r>
            <a:r>
              <a:rPr lang="ru-RU" sz="4800" b="1" dirty="0"/>
              <a:t>стол «Внедрение профессионального стандарта «Педагог» - новый шаг к качеству образования» (март);</a:t>
            </a:r>
          </a:p>
          <a:p>
            <a:pPr marL="85725" lvl="0" indent="-85725">
              <a:buNone/>
            </a:pPr>
            <a:r>
              <a:rPr lang="ru-RU" sz="4800" b="1" dirty="0" smtClean="0"/>
              <a:t>- Проблемный </a:t>
            </a:r>
            <a:r>
              <a:rPr lang="ru-RU" sz="4800" b="1" dirty="0"/>
              <a:t>- семинар «Развитие профессиональных компетенций педагогов в условиях формирования современной цифровой образовательной среды» (апрель);</a:t>
            </a:r>
          </a:p>
          <a:p>
            <a:pPr lvl="0">
              <a:buNone/>
            </a:pPr>
            <a:r>
              <a:rPr lang="ru-RU" sz="4800" b="1" dirty="0" smtClean="0"/>
              <a:t>- Методическое </a:t>
            </a:r>
            <a:r>
              <a:rPr lang="ru-RU" sz="4800" b="1" dirty="0"/>
              <a:t>совещание для заместителей директоров: «Анализ результатов оценочных процедур» (декабрь);</a:t>
            </a:r>
          </a:p>
          <a:p>
            <a:pPr lvl="0">
              <a:buNone/>
            </a:pPr>
            <a:r>
              <a:rPr lang="ru-RU" sz="4800" b="1" dirty="0" smtClean="0"/>
              <a:t>- Методическое </a:t>
            </a:r>
            <a:r>
              <a:rPr lang="ru-RU" sz="4800" b="1" dirty="0"/>
              <a:t>совещание для заместителей директоров «Анализ  результатов оценочных процедур».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tx2"/>
                </a:solidFill>
              </a:rPr>
              <a:t>I.	МЕХАНИЗМЫ УПРАВЛЕНИЯ КАЧЕСТВОМ ОБРАЗОВАТЕЛЬНЫХ РЕЗУЛЬТАТОВ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124744"/>
          <a:ext cx="7776864" cy="4450745"/>
        </p:xfrm>
        <a:graphic>
          <a:graphicData uri="http://schemas.openxmlformats.org/drawingml/2006/table">
            <a:tbl>
              <a:tblPr/>
              <a:tblGrid>
                <a:gridCol w="864096"/>
                <a:gridCol w="2520280"/>
                <a:gridCol w="4392488"/>
              </a:tblGrid>
              <a:tr h="264041">
                <a:tc>
                  <a:txBody>
                    <a:bodyPr/>
                    <a:lstStyle/>
                    <a:p>
                      <a:pPr marL="90170" marR="107950" algn="just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 marR="133350" algn="just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Система оценки качества подготовки обучающихся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marL="90170" marR="107950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1.1.1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360" marR="136525" algn="just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Мониторинг качества обучения - уровень образовательной подготовки обучающихся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0706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1.1.3.5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Проведение мероприятий по диссеминации педагогического опыта (круглые столы, обучающие семинары, практикумы)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Согласно плану МО на 2020-2021 </a:t>
                      </a:r>
                      <a:r>
                        <a:rPr lang="ru-RU" sz="11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уч</a:t>
                      </a: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. год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6360" marR="169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Проведено – 25 мероприятий (круглые столы –7, семинар – 2, семинар – практикум – 4, проблемный семинар – 2, методическое совещание - 6, диалоговая площадка –1, дискуссионная площадка – 1, </a:t>
                      </a:r>
                      <a:r>
                        <a:rPr lang="ru-RU" sz="1100" b="0" i="0" u="none" strike="noStrike" spc="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вебинар</a:t>
                      </a: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– 2)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1.1.3.6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100" b="0" dirty="0" err="1">
                          <a:latin typeface="Times New Roman"/>
                          <a:ea typeface="Calibri"/>
                          <a:cs typeface="Times New Roman"/>
                        </a:rPr>
                        <a:t>стажировочных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 площадок в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г.Смоленске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6300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1.1.3.7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Анализ потребности и организация участия педагогических и руководящих работников в курсах повышения квалификации разных уровней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0658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1.1.3.8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Организация конкурсов профессионального мастерства: «Учитель года» и др.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69545" algn="just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Подготовка положения, приказов о проведении и об итогах, участие в жюри конкурса, работа с членами жюри конкурса, подготовка сценария награждения конкурса.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Нормативное обеспечение оценки механизмов управления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качеством образования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5060" t="36731" r="29379" b="29976"/>
          <a:stretch>
            <a:fillRect/>
          </a:stretch>
        </p:blipFill>
        <p:spPr bwMode="auto">
          <a:xfrm>
            <a:off x="971600" y="1052736"/>
            <a:ext cx="691276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3717032"/>
            <a:ext cx="6840760" cy="769441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Департамента Смоленской области по образованию и науке №1177-од от 31.12.2019 «Об утверждении Концепции региональной системы оценки качества образования Смоленской области», №200-од от 17.03.2020 «Об утверждении Положения о региональной системе оценки качества образования Смоленской области»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971600" y="4797152"/>
            <a:ext cx="6840760" cy="36933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уровень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157192"/>
            <a:ext cx="6840760" cy="646331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Приказ управления образования и молодежной политики Администрации города Смоленска от 30.12.2020 № 353 «Об утверждении Положения о муниципальной системе оценки качества образования г. Смоленска»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I.	МЕХАНИЗМЫ УПРАВЛЕНИЯ КАЧЕСТВОМ ОБРАЗОВАТЕЛЬНЫХ РЕЗУЛЬТАТОВ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9" y="1124744"/>
          <a:ext cx="7776863" cy="4392488"/>
        </p:xfrm>
        <a:graphic>
          <a:graphicData uri="http://schemas.openxmlformats.org/drawingml/2006/table">
            <a:tbl>
              <a:tblPr/>
              <a:tblGrid>
                <a:gridCol w="609950"/>
                <a:gridCol w="3058398"/>
                <a:gridCol w="1668715"/>
                <a:gridCol w="2439800"/>
              </a:tblGrid>
              <a:tr h="224316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1.3.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90170" marR="133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Система выявления, поддержки и развития способностей и талантов у детей и молодёжи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0170" marR="133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56">
                <a:tc>
                  <a:txBody>
                    <a:bodyPr/>
                    <a:lstStyle/>
                    <a:p>
                      <a:pPr marL="0" indent="85725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7800" marR="1695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Мониторинг</a:t>
                      </a:r>
                      <a:endParaRPr lang="ru-RU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7800" marR="169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5961">
                <a:tc>
                  <a:txBody>
                    <a:bodyPr/>
                    <a:lstStyle/>
                    <a:p>
                      <a:pPr marL="0" indent="85725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1.3.1.1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Мониторинг участия обучающихся в школьном и муниципальном этапах всероссийской олимпиады школьников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Статистический отчет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3974">
                <a:tc>
                  <a:txBody>
                    <a:bodyPr/>
                    <a:lstStyle/>
                    <a:p>
                      <a:pPr marL="0" indent="85725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1.3.1.2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Мониторинг охвата обучающихся дополнительным образованием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6925">
                <a:tc>
                  <a:txBody>
                    <a:bodyPr/>
                    <a:lstStyle/>
                    <a:p>
                      <a:pPr marL="0" indent="85725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1.3.1.3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Мониторинг количества обучающихся – участников региональных и всероссийских конкурсов, входящих в перечень значимых мероприятий по выявлению, поддержке и развитию способностей и талантов у детей и молодежи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Предметные олимпиады: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6858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школьный тур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6858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муниципальный тур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68580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региональный тур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Участники - 2768, победители - 220, призеры - 533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Участники - 163, победители - 5, призеры - 29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Участники - 13, победители -1 (Г4), призеры – 5 (№ 29, Г1, Г4, № 37)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0356">
                <a:tc>
                  <a:txBody>
                    <a:bodyPr/>
                    <a:lstStyle/>
                    <a:p>
                      <a:pPr indent="19431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1.3.1.4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Мониторинг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межмуниципальных, сетевых проектов/программ/планов по выявлению, поддержке и развитию способностей и талантов у детей и молодежи с нарастающим итогом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I.	МЕХАНИЗМЫ УПРАВЛЕНИЯ КАЧЕСТВОМ ОБРАЗОВАТЕЛЬНЫХ РЕЗУЛЬТАТОВ</a:t>
            </a:r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836713"/>
          <a:ext cx="8352927" cy="5867569"/>
        </p:xfrm>
        <a:graphic>
          <a:graphicData uri="http://schemas.openxmlformats.org/drawingml/2006/table">
            <a:tbl>
              <a:tblPr/>
              <a:tblGrid>
                <a:gridCol w="671217"/>
                <a:gridCol w="2013652"/>
                <a:gridCol w="5668058"/>
              </a:tblGrid>
              <a:tr h="600432">
                <a:tc>
                  <a:txBody>
                    <a:bodyPr/>
                    <a:lstStyle/>
                    <a:p>
                      <a:pPr indent="19431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C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1.3.2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0" marR="169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комплекса мер, направленных на выявление и поддержку и развитие способностей и талантов у детей и молодежи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111">
                <a:tc>
                  <a:txBody>
                    <a:bodyPr/>
                    <a:lstStyle/>
                    <a:p>
                      <a:pPr indent="19431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1.3.2.1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Проведение мероприятий, направленных на повышение доли участников школьного этапа ВСОШ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Дискуссионная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площадка: «Работа с одаренными детьми как один из механизмов управления качеством образования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Круглый стол: «Роль педагога в формировании одаренности у детей в условиях внедрения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профстандарта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«Педагог»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6097">
                <a:tc>
                  <a:txBody>
                    <a:bodyPr/>
                    <a:lstStyle/>
                    <a:p>
                      <a:pPr indent="19431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1.3.2.2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образовательных конкурсов для способных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и талантливых детей и молодежи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	(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декабрь-январь),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участники,  победители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 призеры –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19872" y="2276873"/>
          <a:ext cx="5328592" cy="4325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652980"/>
                <a:gridCol w="787180"/>
              </a:tblGrid>
              <a:tr h="48903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Конкурс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Участников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Победители и призеры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77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«Знатоки природы»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900" b="1" dirty="0"/>
                    </a:p>
                  </a:txBody>
                  <a:tcPr/>
                </a:tc>
              </a:tr>
              <a:tr h="25261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«Физики будущего»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228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72</a:t>
                      </a:r>
                      <a:endParaRPr lang="ru-RU" sz="900" b="1" dirty="0"/>
                    </a:p>
                  </a:txBody>
                  <a:tcPr/>
                </a:tc>
              </a:tr>
              <a:tr h="229302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Конкурс</a:t>
                      </a:r>
                      <a:r>
                        <a:rPr lang="ru-RU" sz="900" b="1" baseline="0" dirty="0" smtClean="0"/>
                        <a:t> «Колесо истории»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153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13</a:t>
                      </a:r>
                      <a:endParaRPr lang="ru-RU" sz="900" b="1" dirty="0"/>
                    </a:p>
                  </a:txBody>
                  <a:tcPr/>
                </a:tc>
              </a:tr>
              <a:tr h="22229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Конкурс проектов по образовательной робототехнике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5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4</a:t>
                      </a:r>
                      <a:endParaRPr lang="ru-RU" sz="900" b="1" dirty="0"/>
                    </a:p>
                  </a:txBody>
                  <a:tcPr/>
                </a:tc>
              </a:tr>
              <a:tr h="35566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Городской фестиваль по информационным технологиям»   «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Сomputer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Since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23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21</a:t>
                      </a:r>
                      <a:endParaRPr lang="ru-RU" sz="900" b="1" dirty="0"/>
                    </a:p>
                  </a:txBody>
                  <a:tcPr/>
                </a:tc>
              </a:tr>
              <a:tr h="247137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«Атомные знатоки»	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9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3</a:t>
                      </a:r>
                      <a:endParaRPr lang="ru-RU" sz="900" b="1" dirty="0"/>
                    </a:p>
                  </a:txBody>
                  <a:tcPr/>
                </a:tc>
              </a:tr>
              <a:tr h="364229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Городской конкурс исследовательских работ, обучающихся по истории, обществознанию, праву и экономике «Свет познания» 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30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18</a:t>
                      </a:r>
                      <a:endParaRPr lang="ru-RU" sz="900" b="1" dirty="0"/>
                    </a:p>
                  </a:txBody>
                  <a:tcPr/>
                </a:tc>
              </a:tr>
              <a:tr h="21449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Историко-краеведческая олимпиада «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Крепкостоятельный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 град Смоленск» 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18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18</a:t>
                      </a:r>
                      <a:endParaRPr lang="ru-RU" sz="900" b="1" dirty="0"/>
                    </a:p>
                  </a:txBody>
                  <a:tcPr/>
                </a:tc>
              </a:tr>
              <a:tr h="35566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Муниципальный этап Всероссийского конкурса сочинений «Без срока давности»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126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7</a:t>
                      </a:r>
                      <a:endParaRPr lang="ru-RU" sz="900" b="1" dirty="0"/>
                    </a:p>
                  </a:txBody>
                  <a:tcPr/>
                </a:tc>
              </a:tr>
              <a:tr h="26820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Муниципальный этап Всероссийского литературного конкурса «Класс»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13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3</a:t>
                      </a:r>
                      <a:endParaRPr lang="ru-RU" sz="900" b="1" dirty="0"/>
                    </a:p>
                  </a:txBody>
                  <a:tcPr/>
                </a:tc>
              </a:tr>
              <a:tr h="310678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Муниципальный этап всероссийского конкурса сочинений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41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13</a:t>
                      </a:r>
                      <a:endParaRPr lang="ru-RU" sz="900" b="1" dirty="0"/>
                    </a:p>
                  </a:txBody>
                  <a:tcPr/>
                </a:tc>
              </a:tr>
              <a:tr h="46783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Городской конкурс проектных и исследовательских работ «Хочу всё знать» 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23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	МЕХАНИЗМЫ УПРАВЛЕНИЯ КАЧЕСТВОМ ОБРАЗОВАТЕЛЬНЫХ РЕЗУЛЬТАТОВ</a:t>
            </a:r>
            <a:r>
              <a:rPr lang="ru-RU" sz="1200" dirty="0" smtClean="0">
                <a:solidFill>
                  <a:srgbClr val="C00000"/>
                </a:solidFill>
              </a:rPr>
              <a:t/>
            </a:r>
            <a:br>
              <a:rPr lang="ru-RU" sz="1200" dirty="0" smtClean="0">
                <a:solidFill>
                  <a:srgbClr val="C00000"/>
                </a:solidFill>
              </a:rPr>
            </a:b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836712"/>
          <a:ext cx="8064896" cy="4920835"/>
        </p:xfrm>
        <a:graphic>
          <a:graphicData uri="http://schemas.openxmlformats.org/drawingml/2006/table">
            <a:tbl>
              <a:tblPr/>
              <a:tblGrid>
                <a:gridCol w="1766596"/>
                <a:gridCol w="2150639"/>
                <a:gridCol w="4147661"/>
              </a:tblGrid>
              <a:tr h="708499">
                <a:tc>
                  <a:txBody>
                    <a:bodyPr/>
                    <a:lstStyle/>
                    <a:p>
                      <a:pPr indent="19431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1.3.2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7800" marR="169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комплекса мер, направленных на выявление и поддержку и развитие способностей и талантов у детей и молодежи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363">
                <a:tc>
                  <a:txBody>
                    <a:bodyPr/>
                    <a:lstStyle/>
                    <a:p>
                      <a:pPr indent="19431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1.3.2.3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Проведение мероприятий, ориентированных на выявление, поддержку и развитие способностей и талантов у детей и молодежи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Заседания творческих групп по разработке заданий школьного этапа всероссийской олимпиады (сентябрь-октябрь)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Дискуссионная площадка: «Работа с одаренными детьми как один из механизмов управления качеством образования»	(ноябрь)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marR="1695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 Круглый стол: «Роль педагога в формировании одаренности у детей в условиях внедрения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профстандарта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«Педагог»	 (февраль)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44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 marR="133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Система работы по самоопределению и профессиональной ориентации обучающихся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523">
                <a:tc>
                  <a:txBody>
                    <a:bodyPr/>
                    <a:lstStyle/>
                    <a:p>
                      <a:pPr marL="90170" marR="107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1.4.5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630" marR="79375" algn="just"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Проведение мероприятий, направленных на профессиональную ориентацию обучающихся с ограниченными возможностями здоровья, направленных на популяризацию конкурсного движения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профмастерства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(в том числе среди лиц с ОВЗ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Творческий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конкурс для детей с ограниченными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возможностями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здоровья «Весенняя капель»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Деятельност</a:t>
            </a:r>
            <a:r>
              <a:rPr lang="ru-RU" sz="2400" b="1" dirty="0" smtClean="0">
                <a:solidFill>
                  <a:schemeClr val="tx2"/>
                </a:solidFill>
              </a:rPr>
              <a:t>ь го</a:t>
            </a:r>
            <a:r>
              <a:rPr lang="ru-RU" sz="2400" b="1" dirty="0" smtClean="0">
                <a:solidFill>
                  <a:schemeClr val="tx2"/>
                </a:solidFill>
              </a:rPr>
              <a:t>родского методического отдела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8075240" cy="4248472"/>
          </a:xfrm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sz="2900" b="1" dirty="0" smtClean="0">
                <a:solidFill>
                  <a:srgbClr val="002060"/>
                </a:solidFill>
              </a:rPr>
              <a:t>Мероприятия, направленные на поддержку одаренных детей</a:t>
            </a:r>
          </a:p>
          <a:p>
            <a:pPr>
              <a:buNone/>
            </a:pPr>
            <a:endParaRPr lang="ru-RU" sz="2900" b="1" dirty="0" smtClean="0">
              <a:solidFill>
                <a:srgbClr val="3333FF"/>
              </a:solidFill>
            </a:endParaRPr>
          </a:p>
          <a:p>
            <a:r>
              <a:rPr lang="ru-RU" sz="2900" b="1" dirty="0" smtClean="0">
                <a:solidFill>
                  <a:srgbClr val="3333FF"/>
                </a:solidFill>
              </a:rPr>
              <a:t>Городская Неделя школьной Науки</a:t>
            </a:r>
            <a:r>
              <a:rPr lang="ru-RU" sz="2900" b="1" dirty="0" smtClean="0">
                <a:solidFill>
                  <a:srgbClr val="3333FF"/>
                </a:solidFill>
              </a:rPr>
              <a:t>:</a:t>
            </a:r>
          </a:p>
          <a:p>
            <a:endParaRPr lang="ru-RU" sz="1200" dirty="0" smtClean="0"/>
          </a:p>
          <a:p>
            <a:pPr>
              <a:buNone/>
            </a:pPr>
            <a:endParaRPr lang="ru-RU" sz="2900" dirty="0" smtClean="0"/>
          </a:p>
          <a:p>
            <a:endParaRPr lang="ru-RU" sz="1200" dirty="0" smtClean="0"/>
          </a:p>
          <a:p>
            <a:r>
              <a:rPr lang="ru-RU" sz="2600" b="1" dirty="0" smtClean="0">
                <a:solidFill>
                  <a:schemeClr val="tx2"/>
                </a:solidFill>
              </a:rPr>
              <a:t>Защита проектов, исследовательских работ</a:t>
            </a:r>
            <a:endParaRPr lang="ru-RU" sz="2600" b="1" dirty="0" smtClean="0">
              <a:solidFill>
                <a:schemeClr val="tx2"/>
              </a:solidFill>
            </a:endParaRP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       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 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755576" y="3861048"/>
          <a:ext cx="7200800" cy="17632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7770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Площадки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Секций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Представленных работ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Обучающихся,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принявших участие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МЮИ</a:t>
                      </a: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/>
                        <a:t>СмолГУ</a:t>
                      </a: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146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178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Городская Неделя школьной Науки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4" y="908722"/>
          <a:ext cx="7560840" cy="5600727"/>
        </p:xfrm>
        <a:graphic>
          <a:graphicData uri="http://schemas.openxmlformats.org/drawingml/2006/table">
            <a:tbl>
              <a:tblPr/>
              <a:tblGrid>
                <a:gridCol w="545311"/>
                <a:gridCol w="1702714"/>
                <a:gridCol w="1498042"/>
                <a:gridCol w="816764"/>
                <a:gridCol w="1566747"/>
                <a:gridCol w="1431262"/>
              </a:tblGrid>
              <a:tr h="376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7396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535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15.03.21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Открытие городской Недели школьной науки «Первые шаги в науку»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Руководители, педагогические работники, обучающиеся общеобразовательных учреждений города Смоленска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Видеоконференция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Информационный центр по атомной энергии г.Смоленск, ул. Пржевальского, д. 4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Youtube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: 278 просмотров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Гугл-диск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: 64 просмотра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ОО - 15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384 обучающихся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91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Викторина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«Юрий Гагарин. Уроки жизни»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Обучающиеся общеобразовательных учреждений, руководители ШНО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Дистанционно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СОГБУК «Музей Ю.А. Гагарина»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Смоленская область, г. Гагарин, ул. </a:t>
                      </a:r>
                      <a:r>
                        <a:rPr lang="ru-RU" sz="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Гагарина, д. 74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 обучающихся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16.03.21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Командная интеллектуальная </a:t>
                      </a: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онлайн-игра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 «Красиво атомы сложились: атомные знатоки» (Отборочный этап VIII городских интеллектуальных игр «Атомные знатоки – 2021»)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8-11 классов  общеобразовательных учреждений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Дистанционно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Информационный центр по атомной энергии г.Смоленск, ул. Пржевальского, д. 4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30 команд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180 обучающихся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64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17.03.21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Заседания ШНО «Наука и Технологии. Астрономия и Космонавтика»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Обучающиеся, члены школьных научных обществ общеобразовательных учреждений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Очно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 по плану работы  общеобразовательных учреждений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Общеобразовательные учреждения города Смоленска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22 образовательные организации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1465 обучающихся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18.03.21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Заседание научного общества гимназистов «Через тернии к звездам»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Обучающиеся общеобразовательных учреждений, руководители ШНО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Дистанционно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МБОУ «Гимназия № 1 им. Н.М. Пржевальского»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Адрес: г. Смоленск, ул. Ленина, д. 4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933 просмотра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16,17,18.03.21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Экскурсия по астрономии и космонавтике с показом звездного неба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Обучающиеся 11-х классов МБОУ «Лицей № 1 им. академика Б.Н. Петрова», 7-х классов МБОУ «СШ № 27 им. Э.А. Хиля», 6-х классов МБОУ «СШ № 28»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Очно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МБУК «Планетарий» города Смоленска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Адрес: г. Смоленск, ул. Войкова, д. 9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обучающихся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78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19.03.21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Городская математическая игра «Умка»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Гугол Форма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МБУ ДО «ЦДО»</a:t>
                      </a:r>
                      <a:endParaRPr lang="ru-RU" sz="9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222 обучающихся – заявлено, 109 - участвовали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025" marR="17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Деятельность городского методического отдела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5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 целью обеспечения информационного, методического сопровождения деятельности педагогических работников, развития их профессиональной компетентности в городе работали 16 ГМО учителей предметников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Городские методические объединения</a:t>
            </a:r>
            <a:r>
              <a:rPr lang="ru-RU" sz="5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русского языка и литературы – руководитель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Кузьмина О.В.., учитель русского языка и литературы МБОУ «СШ  № 29»;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истории православной культуры земли Смоленской и основ духовно – нравственной культуры народов России – руководитель Терёхина О.В., методист МБУ ДО «ЦДО»;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иностранных языков, руководитель Ковалева Н.Г.,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учитель иностранного языка МБОУ «СШ № 26 им. А.С. Пушкина»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математики, руководитель - Васинова Н.Д., методист МБУ ДО «ЦДО»;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физики, руководитель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Гайжутене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Е.И., учитель физики МБОУ «СШ № 33»;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информатики и ИКТ, руководитель –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Ерасова Л.В.,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учитель информатики и ИКТ МБОУ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Гимназия № 1 им. Н.М. Пржевальского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географии и экологии, руководитель -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Хлимановская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О.В., учитель географии МБОУ «СШ № 7»;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химии, руководитель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– Звонарёва Г.Н.,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учитель химии МБОУ «СШ №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37»;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биологии, руководитель - Перлина Н.Б., методист МБУ ДО «ЦДО»;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эстетического цикла, руководитель - Меркушева Е.А., учитель ИЗО МБОУ «СШ № 37»;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истории, обществознания и права, руководитель – Каштанова О.Н., учитель истории и обществознания МБОУ «СШ № 14»;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физической культуры, руководитель – Марченкова Т.В., учитель физической культуры МБОУ «СШ № 29»;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организаторов-преподавателей основ безопасности жизнедеятельности, руководитель -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Зайченко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М.В., организатор – преподаватель основ безопасности жизнедеятельности МБОУ «Гимназия № 1 им. Н.М. Пржевальского»;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учителей начальных классов, руководитель -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Амельченкова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Н.А., учитель начальных классов МБОУ «СШ № 33»;</a:t>
            </a:r>
          </a:p>
          <a:p>
            <a:pPr lvl="0"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заведующих школьными библиотеками, руководитель – Иващенко И.В., методист МБУ ДО «ЦДО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4887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МС, </a:t>
            </a:r>
            <a:r>
              <a:rPr lang="ru-RU" sz="2400" b="1" dirty="0" smtClean="0">
                <a:solidFill>
                  <a:schemeClr val="tx2"/>
                </a:solidFill>
              </a:rPr>
              <a:t>19.05.2021: Планируемый </a:t>
            </a:r>
            <a:r>
              <a:rPr lang="ru-RU" sz="2400" b="1" dirty="0" smtClean="0">
                <a:solidFill>
                  <a:schemeClr val="tx2"/>
                </a:solidFill>
              </a:rPr>
              <a:t>результат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 Продолжить формирование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банка положительного педагогического опыта.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. Продолжить формирование  банка данных по направлению «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Информационное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методическое сопровождение деятельности педагогов по выявлению, сопровождению и развитию одаренных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детей» (</a:t>
            </a:r>
            <a:r>
              <a:rPr lang="ru-RU" sz="3200" dirty="0" smtClean="0"/>
              <a:t>обобщение </a:t>
            </a:r>
            <a:r>
              <a:rPr lang="ru-RU" sz="3200" dirty="0"/>
              <a:t>и </a:t>
            </a:r>
            <a:r>
              <a:rPr lang="ru-RU" sz="3200" dirty="0" smtClean="0"/>
              <a:t>тиражирование </a:t>
            </a:r>
            <a:r>
              <a:rPr lang="ru-RU" sz="3200" dirty="0"/>
              <a:t>положительного опыта управленческой и педагогической деятельности по внедрению и реализации ФГОС, деятельности инновационных и экспериментальных площадок, действующих на базе образовательных учреждений города </a:t>
            </a:r>
            <a:r>
              <a:rPr lang="ru-RU" sz="3200" dirty="0" smtClean="0"/>
              <a:t>Смоленска).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886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92088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Деятельность городского методического отдела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Главная цель приоритетного национального проекта «Образование» - выявление лучших учителей и общеобразовательных учреждений, внедряющих инновационные образовательные программы и распространение их положительного опыта работы в профессиональном сообществе с тем, чтобы повысить качество общего образования в целом.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Возрастает потребность в направленности работы муниципальной методической службы на создание системы профессионального роста специалиста на разных этапах карьеры (из задач нацпроекта «Образование»)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67944" y="386104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978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Городская методическая служба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http://smolmetod2017.admin-smolensk.ru/itogovaya-attestaciya/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Направления ОСОКО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9092" r="24905" b="26814"/>
          <a:stretch>
            <a:fillRect/>
          </a:stretch>
        </p:blipFill>
        <p:spPr bwMode="auto">
          <a:xfrm>
            <a:off x="683568" y="1052736"/>
            <a:ext cx="518457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/>
          <p:cNvPicPr/>
          <p:nvPr/>
        </p:nvPicPr>
        <p:blipFill>
          <a:blip r:embed="rId3" cstate="print"/>
          <a:srcRect t="14830" r="24349" b="30862"/>
          <a:stretch>
            <a:fillRect/>
          </a:stretch>
        </p:blipFill>
        <p:spPr bwMode="auto">
          <a:xfrm>
            <a:off x="5004048" y="4221088"/>
            <a:ext cx="3625230" cy="22212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Муниципальная система оценки качества образования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b="1" dirty="0" smtClean="0">
              <a:solidFill>
                <a:srgbClr val="C00000"/>
              </a:solidFill>
            </a:endParaRPr>
          </a:p>
          <a:p>
            <a:pPr lvl="0"/>
            <a:endParaRPr lang="ru-RU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Приказ </a:t>
            </a:r>
            <a:r>
              <a:rPr lang="ru-RU" b="1" dirty="0">
                <a:solidFill>
                  <a:srgbClr val="C00000"/>
                </a:solidFill>
              </a:rPr>
              <a:t>управления образования и молодёжной политики </a:t>
            </a:r>
            <a:r>
              <a:rPr lang="ru-RU" b="1" dirty="0" smtClean="0">
                <a:solidFill>
                  <a:srgbClr val="C00000"/>
                </a:solidFill>
              </a:rPr>
              <a:t>Администрации </a:t>
            </a:r>
            <a:r>
              <a:rPr lang="ru-RU" b="1" dirty="0">
                <a:solidFill>
                  <a:srgbClr val="C00000"/>
                </a:solidFill>
              </a:rPr>
              <a:t>города Смоленска от 30.12.2020 №353 «Об утверждении Положения о муниципальной системе оценки качества образования г. Смоленска» 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b="1" dirty="0" smtClean="0"/>
              <a:t>		</a:t>
            </a:r>
            <a:r>
              <a:rPr lang="ru-RU" b="1" dirty="0" smtClean="0">
                <a:solidFill>
                  <a:schemeClr val="tx2"/>
                </a:solidFill>
              </a:rPr>
              <a:t>Утверждены</a:t>
            </a:r>
            <a:r>
              <a:rPr lang="ru-RU" b="1" dirty="0">
                <a:solidFill>
                  <a:schemeClr val="tx2"/>
                </a:solidFill>
              </a:rPr>
              <a:t>:</a:t>
            </a:r>
          </a:p>
          <a:p>
            <a:pPr lvl="0" algn="just"/>
            <a:r>
              <a:rPr lang="ru-RU" dirty="0"/>
              <a:t>Положение о МСОКО, </a:t>
            </a:r>
          </a:p>
          <a:p>
            <a:pPr lvl="0" algn="just"/>
            <a:r>
              <a:rPr lang="ru-RU" dirty="0"/>
              <a:t>Дорожная карта по развитию МСОКО и муниципальных механизмов управления качеством образования на территории муниципального образования города Смоленска на 2021-2024 годы;</a:t>
            </a:r>
          </a:p>
          <a:p>
            <a:pPr lvl="0" algn="just"/>
            <a:r>
              <a:rPr lang="ru-RU" dirty="0"/>
              <a:t>Состав рабочей группы по разработке и наполнению информацией раздела «Муниципальные управленческие механизмы оценки качества образования» на официальном сайте управления образования и молодежной политики Администрации города Смоленска.</a:t>
            </a:r>
          </a:p>
          <a:p>
            <a:pPr>
              <a:buNone/>
            </a:pPr>
            <a:r>
              <a:rPr lang="ru-RU" b="1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Деятельность городского методического отдела в рамках МСОКО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908720"/>
          <a:ext cx="7704856" cy="5023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sz="1600" b="1" dirty="0" smtClean="0">
                <a:solidFill>
                  <a:schemeClr val="tx2"/>
                </a:solidFill>
              </a:rPr>
              <a:t>Дорожная карта по развитию МСОКО и муниципальных механизмов управления качеством образования на территории муниципального образования города Смоленска на 2021-2024 годы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 Методическая </a:t>
            </a:r>
            <a:r>
              <a:rPr lang="ru-RU" b="1" dirty="0">
                <a:solidFill>
                  <a:schemeClr val="tx2"/>
                </a:solidFill>
              </a:rPr>
              <a:t>работа в 2020-2021 учебном году была направлена </a:t>
            </a:r>
            <a:r>
              <a:rPr lang="ru-RU" b="1" dirty="0" smtClean="0">
                <a:solidFill>
                  <a:schemeClr val="tx2"/>
                </a:solidFill>
              </a:rPr>
              <a:t>на: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повышение </a:t>
            </a:r>
            <a:r>
              <a:rPr lang="ru-RU" b="1" dirty="0">
                <a:solidFill>
                  <a:srgbClr val="C00000"/>
                </a:solidFill>
              </a:rPr>
              <a:t>качества образования посредством создания единого информационно-методического пространства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обеспечения </a:t>
            </a:r>
            <a:r>
              <a:rPr lang="ru-RU" b="1" dirty="0"/>
              <a:t>условий для деятельности общественно-профессиональных структур, </a:t>
            </a:r>
            <a:endParaRPr lang="ru-RU" b="1" dirty="0" smtClean="0"/>
          </a:p>
          <a:p>
            <a:r>
              <a:rPr lang="ru-RU" b="1" dirty="0" smtClean="0"/>
              <a:t>стимулирования </a:t>
            </a:r>
            <a:r>
              <a:rPr lang="ru-RU" b="1" dirty="0"/>
              <a:t>инновационных подходов к организации методической работы на уровне муниципалитета и образовательной организации, </a:t>
            </a:r>
            <a:endParaRPr lang="ru-RU" b="1" dirty="0" smtClean="0"/>
          </a:p>
          <a:p>
            <a:r>
              <a:rPr lang="ru-RU" b="1" dirty="0" smtClean="0"/>
              <a:t>оказания </a:t>
            </a:r>
            <a:r>
              <a:rPr lang="ru-RU" b="1" dirty="0"/>
              <a:t>адресной помощи педагогу с учетом результатов статистических данных, прямо или косвенно подтверждающих наличие профессиональных дефицитов педагогических работников, </a:t>
            </a: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изучение результатов </a:t>
            </a:r>
            <a:r>
              <a:rPr lang="ru-RU" b="1" dirty="0" smtClean="0">
                <a:solidFill>
                  <a:srgbClr val="C00000"/>
                </a:solidFill>
              </a:rPr>
              <a:t>их </a:t>
            </a:r>
            <a:r>
              <a:rPr lang="ru-RU" b="1" dirty="0">
                <a:solidFill>
                  <a:srgbClr val="C00000"/>
                </a:solidFill>
              </a:rPr>
              <a:t>удовлетворенности качеством методического сопровождения в рамках единой системы оценки качества образования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Деятельность городского методического отдела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/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Цель: </a:t>
            </a:r>
            <a:r>
              <a:rPr lang="ru-RU" sz="1600" b="1" dirty="0" smtClean="0"/>
              <a:t> </a:t>
            </a:r>
            <a:r>
              <a:rPr lang="ru-RU" sz="1600" b="1" dirty="0"/>
              <a:t>создание условий для реализации творческого потенциала руководящих и педагогических работников образовательных организаций при переходе на обновлённое содержание образования и эффективные педагогические технологии, и была построена с учетом направлений национального проекта «Образование» и </a:t>
            </a:r>
            <a:endParaRPr lang="ru-RU" sz="1600" b="1" dirty="0" smtClean="0"/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З</a:t>
            </a:r>
            <a:r>
              <a:rPr lang="ru-RU" sz="2000" b="1" dirty="0" smtClean="0">
                <a:solidFill>
                  <a:srgbClr val="C00000"/>
                </a:solidFill>
              </a:rPr>
              <a:t>адачи</a:t>
            </a:r>
            <a:r>
              <a:rPr lang="ru-RU" sz="1600" b="1" dirty="0" smtClean="0">
                <a:solidFill>
                  <a:srgbClr val="C00000"/>
                </a:solidFill>
              </a:rPr>
              <a:t>: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 smtClean="0"/>
              <a:t>Создать благоприятные условия для внедрения национальной системы профессионального роста педагогических и руководящих работников муниципальных образовательных организаций города Смоленска</a:t>
            </a:r>
            <a:r>
              <a:rPr lang="ru-RU" sz="1600" b="1" dirty="0" smtClean="0"/>
              <a:t>.</a:t>
            </a:r>
          </a:p>
          <a:p>
            <a:pPr algn="just">
              <a:buNone/>
            </a:pPr>
            <a:endParaRPr lang="ru-RU" sz="800" b="1" dirty="0"/>
          </a:p>
          <a:p>
            <a:pPr algn="just"/>
            <a:r>
              <a:rPr lang="ru-RU" sz="1600" b="1" dirty="0" smtClean="0"/>
              <a:t>Создать условия для повышения качества образования в общеобразовательных организациях, показывающих необъективные и низкие результаты обучения</a:t>
            </a:r>
            <a:r>
              <a:rPr lang="ru-RU" sz="1600" b="1" dirty="0" smtClean="0"/>
              <a:t>.</a:t>
            </a:r>
          </a:p>
          <a:p>
            <a:pPr algn="just">
              <a:buNone/>
            </a:pPr>
            <a:r>
              <a:rPr lang="ru-RU" sz="1600" b="1" dirty="0" smtClean="0"/>
              <a:t> 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Создать </a:t>
            </a:r>
            <a:r>
              <a:rPr lang="ru-RU" sz="1600" b="1" dirty="0" smtClean="0"/>
              <a:t>условия для реализации образовательных потребностей и возможностей обучающихся. </a:t>
            </a:r>
            <a:endParaRPr lang="ru-RU" sz="1600" b="1" dirty="0" smtClean="0"/>
          </a:p>
          <a:p>
            <a:pPr algn="just">
              <a:buNone/>
            </a:pPr>
            <a:endParaRPr lang="ru-RU" sz="800" b="1" dirty="0" smtClean="0"/>
          </a:p>
          <a:p>
            <a:pPr lvl="0" algn="just"/>
            <a:r>
              <a:rPr lang="ru-RU" sz="1600" b="1" dirty="0" smtClean="0"/>
              <a:t>Содействовать </a:t>
            </a:r>
            <a:r>
              <a:rPr lang="ru-RU" sz="1600" b="1" dirty="0"/>
              <a:t>созданию муниципальной системы оценки качества образования.</a:t>
            </a: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6433</Words>
  <Application>Microsoft Office PowerPoint</Application>
  <PresentationFormat>Экран (4:3)</PresentationFormat>
  <Paragraphs>831</Paragraphs>
  <Slides>38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 Анализ работы методического отдела в рамках муниципальной системы оценки качества образования</vt:lpstr>
      <vt:lpstr>Цели национального проекта РФ «Образование»:  - Обеспечение глобальной конкурентоспособности российского образования, вхождение РФ в число 10 ведущих стран мира по качеству общего образования. - 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 </vt:lpstr>
      <vt:lpstr>Нормативное обеспечение оценки механизмов управления  качеством образования</vt:lpstr>
      <vt:lpstr>Направления ОСОКО</vt:lpstr>
      <vt:lpstr>Муниципальная система оценки качества образования</vt:lpstr>
      <vt:lpstr>Деятельность городского методического отдела в рамках МСОКО</vt:lpstr>
      <vt:lpstr>Дорожная карта по развитию МСОКО и муниципальных механизмов управления качеством образования на территории муниципального образования города Смоленска на 2021-2024 годы </vt:lpstr>
      <vt:lpstr>Слайд 8</vt:lpstr>
      <vt:lpstr>  Деятельность городского методического отдела   </vt:lpstr>
      <vt:lpstr>          Городская методическая служба. Задачи. </vt:lpstr>
      <vt:lpstr>                 Городская методическая служба. Задачи. </vt:lpstr>
      <vt:lpstr> Городская методическая служба </vt:lpstr>
      <vt:lpstr>Модель муниципальной методической службы</vt:lpstr>
      <vt:lpstr>Городская методическая служба</vt:lpstr>
      <vt:lpstr> Дорожная карта по развитию муниципальной системы оценки качества образования муниципальных механизмов управления качеством образования на территории муниципального образования г. Смоленска II. «Механизмы управления качеством образовательной деятельности»  </vt:lpstr>
      <vt:lpstr>Мероприятия, планируемые в 2020-2021 учебном году были ориентированы на реализацию приоритетных направлений системы образования  города в рамках муниципальной оценки качества образования</vt:lpstr>
      <vt:lpstr>Мероприятия, направленные на развитие профессионального мастерства педагогических и руководящих работников в контексте   приоритетного национального проекта</vt:lpstr>
      <vt:lpstr>Мероприятия, направленные на развитие профессионального мастерства педагогических и руководящих работников в контексте   приоритетного национального проекта</vt:lpstr>
      <vt:lpstr>Мероприятия, направленные на развитие профессионального мастерства педагогических и руководящих работников в контексте   приоритетного национального проекта</vt:lpstr>
      <vt:lpstr>Мероприятия, направленные на развитие профессионального мастерства педагогических и руководящих работников в контексте   приоритетного национального проекта</vt:lpstr>
      <vt:lpstr>Участие педагогов в конкурсах профессионального мастерства</vt:lpstr>
      <vt:lpstr>Участие педагогов в конкурсах профессионального мастерства</vt:lpstr>
      <vt:lpstr>  Дорожная карта по развитию муниципальной системы оценки качества образования муниципальных механизмов управления качеством образования на территории муниципального образования г. Смоленска   II. МЕХАНИЗМЫ УПРАВЛЕНИЯ КАЧЕСТВОМ ОБРАЗОВАТЕЛЬНОЙ ДЕЯТЕЛЬНОСТИ  </vt:lpstr>
      <vt:lpstr>   Дорожная карта по развитию муниципальной системы оценки качества образования муниципальных механизмов управления качеством образования на территории муниципального образования г. Смоленска  II. МЕХАНИЗМЫ УПРАВЛЕНИЯ КАЧЕСТВОМ ОБРАЗОВАТЕЛЬНОЙ ДЕЯТЕЛЬНОСТИ  </vt:lpstr>
      <vt:lpstr>I. МЕХАНИЗМЫ УПРАВЛЕНИЯ КАЧЕСТВОМ ОБРАЗОВАТЕЛЬНЫХ РЕЗУЛЬТАТОВ </vt:lpstr>
      <vt:lpstr>I. МЕХАНИЗМЫ УПРАВЛЕНИЯ КАЧЕСТВОМ ОБРАЗОВАТЕЛЬНЫХ РЕЗУЛЬТАТОВ </vt:lpstr>
      <vt:lpstr>I. МЕХАНИЗМЫ УПРАВЛЕНИЯ КАЧЕСТВОМ ОБРАЗОВАТЕЛЬНЫХ РЕЗУЛЬТАТОВ </vt:lpstr>
      <vt:lpstr>I. МЕХАНИЗМЫ УПРАВЛЕНИЯ КАЧЕСТВОМ ОБРАЗОВАТЕЛЬНЫХ РЕЗУЛЬТАТОВ</vt:lpstr>
      <vt:lpstr> I. МЕХАНИЗМЫ УПРАВЛЕНИЯ КАЧЕСТВОМ ОБРАЗОВАТЕЛЬНЫХ РЕЗУЛЬТАТОВ </vt:lpstr>
      <vt:lpstr>I. МЕХАНИЗМЫ УПРАВЛЕНИЯ КАЧЕСТВОМ ОБРАЗОВАТЕЛЬНЫХ РЕЗУЛЬТАТОВ </vt:lpstr>
      <vt:lpstr>I. МЕХАНИЗМЫ УПРАВЛЕНИЯ КАЧЕСТВОМ ОБРАЗОВАТЕЛЬНЫХ РЕЗУЛЬТАТОВ </vt:lpstr>
      <vt:lpstr>I. МЕХАНИЗМЫ УПРАВЛЕНИЯ КАЧЕСТВОМ ОБРАЗОВАТЕЛЬНЫХ РЕЗУЛЬТАТОВ </vt:lpstr>
      <vt:lpstr>Деятельность городского методического отдела</vt:lpstr>
      <vt:lpstr>Городская Неделя школьной Науки</vt:lpstr>
      <vt:lpstr>Деятельность городского методического отдела</vt:lpstr>
      <vt:lpstr>МС, 19.05.2021: Планируемый результат</vt:lpstr>
      <vt:lpstr>Деятельность городского методического отдела</vt:lpstr>
      <vt:lpstr>Городская методическая служба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«Отчет о результатах деятельности методического отдела МБУ ДО  за 2018-2019 учебный год</dc:title>
  <dc:creator>Наталья</dc:creator>
  <cp:lastModifiedBy>Васинова</cp:lastModifiedBy>
  <cp:revision>371</cp:revision>
  <dcterms:created xsi:type="dcterms:W3CDTF">2019-05-16T08:26:32Z</dcterms:created>
  <dcterms:modified xsi:type="dcterms:W3CDTF">2021-05-19T06:03:56Z</dcterms:modified>
</cp:coreProperties>
</file>